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63" r:id="rId4"/>
    <p:sldId id="290" r:id="rId5"/>
    <p:sldId id="293" r:id="rId6"/>
    <p:sldId id="291" r:id="rId7"/>
    <p:sldId id="292" r:id="rId8"/>
    <p:sldId id="286" r:id="rId9"/>
    <p:sldId id="289" r:id="rId10"/>
    <p:sldId id="287" r:id="rId11"/>
    <p:sldId id="288" r:id="rId12"/>
    <p:sldId id="258" r:id="rId1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2838BEF-8BB2-4498-84A7-C5851F593DF1}" styleName="Estilo medio 4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Estilo medio 4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C4B1156A-380E-4F78-BDF5-A606A8083BF9}" styleName="Estilo medio 4 - Énfasis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269D01E-BC32-4049-B463-5C60D7B0CCD2}" styleName="Estilo temático 2 - Énfasis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Estilo temático 2 - Énfasis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Estilo temático 2 - Énfasis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084" autoAdjust="0"/>
    <p:restoredTop sz="94737" autoAdjust="0"/>
  </p:normalViewPr>
  <p:slideViewPr>
    <p:cSldViewPr snapToGrid="0">
      <p:cViewPr varScale="1">
        <p:scale>
          <a:sx n="79" d="100"/>
          <a:sy n="79" d="100"/>
        </p:scale>
        <p:origin x="390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berto%20Mora\Documents\ANALISIS%20VENTAS%206%20MESES%202017%20-2018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berto%20Mora\Documents\ANALISIS%20VENTAS%206%20MESES%202017%20-2018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083114610673666"/>
          <c:y val="1.8953069265508871E-2"/>
          <c:w val="0.79027996500437447"/>
          <c:h val="0.8197140275346808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'VENTAS $'!$C$9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'VENTAS $'!$B$10:$B$15</c:f>
              <c:strCache>
                <c:ptCount val="6"/>
                <c:pt idx="0">
                  <c:v>Enero </c:v>
                </c:pt>
                <c:pt idx="1">
                  <c:v>Febrero</c:v>
                </c:pt>
                <c:pt idx="2">
                  <c:v>Marzo</c:v>
                </c:pt>
                <c:pt idx="3">
                  <c:v>Abril</c:v>
                </c:pt>
                <c:pt idx="4">
                  <c:v>Mayo </c:v>
                </c:pt>
                <c:pt idx="5">
                  <c:v>Junio</c:v>
                </c:pt>
              </c:strCache>
            </c:strRef>
          </c:cat>
          <c:val>
            <c:numRef>
              <c:f>'VENTAS $'!$C$10:$C$15</c:f>
              <c:numCache>
                <c:formatCode>_-* #,##0_-;\-* #,##0_-;_-* "-"??_-;_-@_-</c:formatCode>
                <c:ptCount val="6"/>
                <c:pt idx="0">
                  <c:v>514079670</c:v>
                </c:pt>
                <c:pt idx="1">
                  <c:v>344283386</c:v>
                </c:pt>
                <c:pt idx="2">
                  <c:v>689555723</c:v>
                </c:pt>
                <c:pt idx="3">
                  <c:v>521606076</c:v>
                </c:pt>
                <c:pt idx="4">
                  <c:v>751372696</c:v>
                </c:pt>
                <c:pt idx="5">
                  <c:v>667243702</c:v>
                </c:pt>
              </c:numCache>
            </c:numRef>
          </c:val>
        </c:ser>
        <c:ser>
          <c:idx val="1"/>
          <c:order val="1"/>
          <c:tx>
            <c:strRef>
              <c:f>'VENTAS $'!$D$9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'VENTAS $'!$B$10:$B$15</c:f>
              <c:strCache>
                <c:ptCount val="6"/>
                <c:pt idx="0">
                  <c:v>Enero </c:v>
                </c:pt>
                <c:pt idx="1">
                  <c:v>Febrero</c:v>
                </c:pt>
                <c:pt idx="2">
                  <c:v>Marzo</c:v>
                </c:pt>
                <c:pt idx="3">
                  <c:v>Abril</c:v>
                </c:pt>
                <c:pt idx="4">
                  <c:v>Mayo </c:v>
                </c:pt>
                <c:pt idx="5">
                  <c:v>Junio</c:v>
                </c:pt>
              </c:strCache>
            </c:strRef>
          </c:cat>
          <c:val>
            <c:numRef>
              <c:f>'VENTAS $'!$D$10:$D$15</c:f>
              <c:numCache>
                <c:formatCode>_-* #,##0_-;\-* #,##0_-;_-* "-"??_-;_-@_-</c:formatCode>
                <c:ptCount val="6"/>
                <c:pt idx="0">
                  <c:v>733741983</c:v>
                </c:pt>
                <c:pt idx="1">
                  <c:v>578768537</c:v>
                </c:pt>
                <c:pt idx="2">
                  <c:v>541862778</c:v>
                </c:pt>
                <c:pt idx="3">
                  <c:v>642238716</c:v>
                </c:pt>
                <c:pt idx="4">
                  <c:v>706448675</c:v>
                </c:pt>
                <c:pt idx="5">
                  <c:v>840277520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75627104"/>
        <c:axId val="275628280"/>
        <c:axId val="0"/>
      </c:bar3DChart>
      <c:catAx>
        <c:axId val="27562710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275628280"/>
        <c:crosses val="autoZero"/>
        <c:auto val="1"/>
        <c:lblAlgn val="ctr"/>
        <c:lblOffset val="100"/>
        <c:noMultiLvlLbl val="0"/>
      </c:catAx>
      <c:valAx>
        <c:axId val="2756282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_-;\-* #,##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2756271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L" sz="2400" dirty="0"/>
              <a:t> </a:t>
            </a:r>
            <a:r>
              <a:rPr lang="es-CL" sz="2400" dirty="0" smtClean="0"/>
              <a:t>Nativos</a:t>
            </a:r>
            <a:endParaRPr lang="es-CL" sz="240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'ALMIDON TON'!$E$6:$E$7</c:f>
              <c:strCache>
                <c:ptCount val="2"/>
                <c:pt idx="0">
                  <c:v>2017</c:v>
                </c:pt>
                <c:pt idx="1">
                  <c:v>toneladas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'ALMIDON TON'!$D$8:$D$13</c:f>
              <c:strCache>
                <c:ptCount val="6"/>
                <c:pt idx="0">
                  <c:v>ENERO</c:v>
                </c:pt>
                <c:pt idx="1">
                  <c:v>FEBRERO</c:v>
                </c:pt>
                <c:pt idx="2">
                  <c:v>MARZO</c:v>
                </c:pt>
                <c:pt idx="3">
                  <c:v>ABRIL</c:v>
                </c:pt>
                <c:pt idx="4">
                  <c:v>MAYO</c:v>
                </c:pt>
                <c:pt idx="5">
                  <c:v>JUNIO</c:v>
                </c:pt>
              </c:strCache>
            </c:strRef>
          </c:cat>
          <c:val>
            <c:numRef>
              <c:f>'ALMIDON TON'!$E$8:$E$13</c:f>
              <c:numCache>
                <c:formatCode>General</c:formatCode>
                <c:ptCount val="6"/>
                <c:pt idx="0">
                  <c:v>385</c:v>
                </c:pt>
                <c:pt idx="1">
                  <c:v>311</c:v>
                </c:pt>
                <c:pt idx="2">
                  <c:v>492</c:v>
                </c:pt>
                <c:pt idx="3">
                  <c:v>339</c:v>
                </c:pt>
                <c:pt idx="4">
                  <c:v>426</c:v>
                </c:pt>
                <c:pt idx="5">
                  <c:v>435</c:v>
                </c:pt>
              </c:numCache>
            </c:numRef>
          </c:val>
        </c:ser>
        <c:ser>
          <c:idx val="1"/>
          <c:order val="1"/>
          <c:tx>
            <c:strRef>
              <c:f>'ALMIDON TON'!$F$6:$F$7</c:f>
              <c:strCache>
                <c:ptCount val="2"/>
                <c:pt idx="0">
                  <c:v>2018</c:v>
                </c:pt>
                <c:pt idx="1">
                  <c:v>toneladas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'ALMIDON TON'!$D$8:$D$13</c:f>
              <c:strCache>
                <c:ptCount val="6"/>
                <c:pt idx="0">
                  <c:v>ENERO</c:v>
                </c:pt>
                <c:pt idx="1">
                  <c:v>FEBRERO</c:v>
                </c:pt>
                <c:pt idx="2">
                  <c:v>MARZO</c:v>
                </c:pt>
                <c:pt idx="3">
                  <c:v>ABRIL</c:v>
                </c:pt>
                <c:pt idx="4">
                  <c:v>MAYO</c:v>
                </c:pt>
                <c:pt idx="5">
                  <c:v>JUNIO</c:v>
                </c:pt>
              </c:strCache>
            </c:strRef>
          </c:cat>
          <c:val>
            <c:numRef>
              <c:f>'ALMIDON TON'!$F$8:$F$13</c:f>
              <c:numCache>
                <c:formatCode>General</c:formatCode>
                <c:ptCount val="6"/>
                <c:pt idx="0">
                  <c:v>627</c:v>
                </c:pt>
                <c:pt idx="1">
                  <c:v>406</c:v>
                </c:pt>
                <c:pt idx="2">
                  <c:v>400</c:v>
                </c:pt>
                <c:pt idx="3">
                  <c:v>392</c:v>
                </c:pt>
                <c:pt idx="4">
                  <c:v>842</c:v>
                </c:pt>
                <c:pt idx="5">
                  <c:v>812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75627496"/>
        <c:axId val="536865656"/>
      </c:barChart>
      <c:catAx>
        <c:axId val="275627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536865656"/>
        <c:crosses val="autoZero"/>
        <c:auto val="1"/>
        <c:lblAlgn val="ctr"/>
        <c:lblOffset val="100"/>
        <c:noMultiLvlLbl val="0"/>
      </c:catAx>
      <c:valAx>
        <c:axId val="536865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275627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L" dirty="0"/>
              <a:t>	</a:t>
            </a:r>
            <a:r>
              <a:rPr lang="es-CL" sz="2400" b="1" dirty="0" smtClean="0"/>
              <a:t>Modificados</a:t>
            </a:r>
            <a:endParaRPr lang="es-CL" sz="2400" b="1" dirty="0"/>
          </a:p>
        </c:rich>
      </c:tx>
      <c:layout>
        <c:manualLayout>
          <c:xMode val="edge"/>
          <c:yMode val="edge"/>
          <c:x val="7.6243679756690858E-2"/>
          <c:y val="4.723807390024552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'ALMIDON TON'!$E$21:$E$22</c:f>
              <c:strCache>
                <c:ptCount val="2"/>
                <c:pt idx="0">
                  <c:v>2017</c:v>
                </c:pt>
                <c:pt idx="1">
                  <c:v>Modificado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'ALMIDON TON'!$D$23:$D$28</c:f>
              <c:strCache>
                <c:ptCount val="6"/>
                <c:pt idx="0">
                  <c:v>ENERO</c:v>
                </c:pt>
                <c:pt idx="1">
                  <c:v>FEBRERO</c:v>
                </c:pt>
                <c:pt idx="2">
                  <c:v>MARZO</c:v>
                </c:pt>
                <c:pt idx="3">
                  <c:v>ABRIL</c:v>
                </c:pt>
                <c:pt idx="4">
                  <c:v>MAYO</c:v>
                </c:pt>
                <c:pt idx="5">
                  <c:v>JUNIO</c:v>
                </c:pt>
              </c:strCache>
            </c:strRef>
          </c:cat>
          <c:val>
            <c:numRef>
              <c:f>'ALMIDON TON'!$E$23:$E$28</c:f>
              <c:numCache>
                <c:formatCode>General</c:formatCode>
                <c:ptCount val="6"/>
                <c:pt idx="0">
                  <c:v>425</c:v>
                </c:pt>
                <c:pt idx="1">
                  <c:v>298</c:v>
                </c:pt>
                <c:pt idx="2">
                  <c:v>595</c:v>
                </c:pt>
                <c:pt idx="3">
                  <c:v>538</c:v>
                </c:pt>
                <c:pt idx="4">
                  <c:v>519</c:v>
                </c:pt>
                <c:pt idx="5">
                  <c:v>423</c:v>
                </c:pt>
              </c:numCache>
            </c:numRef>
          </c:val>
        </c:ser>
        <c:ser>
          <c:idx val="1"/>
          <c:order val="1"/>
          <c:tx>
            <c:strRef>
              <c:f>'ALMIDON TON'!$F$21:$F$22</c:f>
              <c:strCache>
                <c:ptCount val="2"/>
                <c:pt idx="0">
                  <c:v>2018</c:v>
                </c:pt>
                <c:pt idx="1">
                  <c:v>Modificado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'ALMIDON TON'!$D$23:$D$28</c:f>
              <c:strCache>
                <c:ptCount val="6"/>
                <c:pt idx="0">
                  <c:v>ENERO</c:v>
                </c:pt>
                <c:pt idx="1">
                  <c:v>FEBRERO</c:v>
                </c:pt>
                <c:pt idx="2">
                  <c:v>MARZO</c:v>
                </c:pt>
                <c:pt idx="3">
                  <c:v>ABRIL</c:v>
                </c:pt>
                <c:pt idx="4">
                  <c:v>MAYO</c:v>
                </c:pt>
                <c:pt idx="5">
                  <c:v>JUNIO</c:v>
                </c:pt>
              </c:strCache>
            </c:strRef>
          </c:cat>
          <c:val>
            <c:numRef>
              <c:f>'ALMIDON TON'!$F$23:$F$28</c:f>
              <c:numCache>
                <c:formatCode>General</c:formatCode>
                <c:ptCount val="6"/>
                <c:pt idx="0">
                  <c:v>408</c:v>
                </c:pt>
                <c:pt idx="1">
                  <c:v>457</c:v>
                </c:pt>
                <c:pt idx="2">
                  <c:v>399</c:v>
                </c:pt>
                <c:pt idx="3">
                  <c:v>435</c:v>
                </c:pt>
                <c:pt idx="4">
                  <c:v>442</c:v>
                </c:pt>
                <c:pt idx="5">
                  <c:v>513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36862128"/>
        <c:axId val="536860168"/>
      </c:barChart>
      <c:catAx>
        <c:axId val="536862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536860168"/>
        <c:crosses val="autoZero"/>
        <c:auto val="1"/>
        <c:lblAlgn val="ctr"/>
        <c:lblOffset val="100"/>
        <c:noMultiLvlLbl val="0"/>
      </c:catAx>
      <c:valAx>
        <c:axId val="5368601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536862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'JARABE TON'!$E$7:$E$8</c:f>
              <c:strCache>
                <c:ptCount val="2"/>
                <c:pt idx="0">
                  <c:v>2017</c:v>
                </c:pt>
                <c:pt idx="1">
                  <c:v>Glucosa </c:v>
                </c:pt>
              </c:strCache>
            </c:strRef>
          </c:tx>
          <c:invertIfNegative val="0"/>
          <c:cat>
            <c:strRef>
              <c:f>'JARABE TON'!$D$9:$D$14</c:f>
              <c:strCache>
                <c:ptCount val="6"/>
                <c:pt idx="0">
                  <c:v>Enero </c:v>
                </c:pt>
                <c:pt idx="1">
                  <c:v>Febrero</c:v>
                </c:pt>
                <c:pt idx="2">
                  <c:v>Marzo</c:v>
                </c:pt>
                <c:pt idx="3">
                  <c:v>Abril</c:v>
                </c:pt>
                <c:pt idx="4">
                  <c:v>Mayo </c:v>
                </c:pt>
                <c:pt idx="5">
                  <c:v>Junio</c:v>
                </c:pt>
              </c:strCache>
            </c:strRef>
          </c:cat>
          <c:val>
            <c:numRef>
              <c:f>'JARABE TON'!$E$9:$E$14</c:f>
              <c:numCache>
                <c:formatCode>General</c:formatCode>
                <c:ptCount val="6"/>
                <c:pt idx="0">
                  <c:v>482</c:v>
                </c:pt>
                <c:pt idx="1">
                  <c:v>263</c:v>
                </c:pt>
                <c:pt idx="2">
                  <c:v>417</c:v>
                </c:pt>
                <c:pt idx="3">
                  <c:v>226</c:v>
                </c:pt>
                <c:pt idx="4">
                  <c:v>538</c:v>
                </c:pt>
                <c:pt idx="5">
                  <c:v>479</c:v>
                </c:pt>
              </c:numCache>
            </c:numRef>
          </c:val>
        </c:ser>
        <c:ser>
          <c:idx val="1"/>
          <c:order val="1"/>
          <c:tx>
            <c:strRef>
              <c:f>'JARABE TON'!$F$7:$F$8</c:f>
              <c:strCache>
                <c:ptCount val="2"/>
                <c:pt idx="0">
                  <c:v>2018</c:v>
                </c:pt>
                <c:pt idx="1">
                  <c:v>Glucosa </c:v>
                </c:pt>
              </c:strCache>
            </c:strRef>
          </c:tx>
          <c:invertIfNegative val="0"/>
          <c:cat>
            <c:strRef>
              <c:f>'JARABE TON'!$D$9:$D$14</c:f>
              <c:strCache>
                <c:ptCount val="6"/>
                <c:pt idx="0">
                  <c:v>Enero </c:v>
                </c:pt>
                <c:pt idx="1">
                  <c:v>Febrero</c:v>
                </c:pt>
                <c:pt idx="2">
                  <c:v>Marzo</c:v>
                </c:pt>
                <c:pt idx="3">
                  <c:v>Abril</c:v>
                </c:pt>
                <c:pt idx="4">
                  <c:v>Mayo </c:v>
                </c:pt>
                <c:pt idx="5">
                  <c:v>Junio</c:v>
                </c:pt>
              </c:strCache>
            </c:strRef>
          </c:cat>
          <c:val>
            <c:numRef>
              <c:f>'JARABE TON'!$F$9:$F$14</c:f>
              <c:numCache>
                <c:formatCode>General</c:formatCode>
                <c:ptCount val="6"/>
                <c:pt idx="0">
                  <c:v>793</c:v>
                </c:pt>
                <c:pt idx="1">
                  <c:v>625</c:v>
                </c:pt>
                <c:pt idx="2">
                  <c:v>686</c:v>
                </c:pt>
                <c:pt idx="3">
                  <c:v>481</c:v>
                </c:pt>
                <c:pt idx="4">
                  <c:v>563</c:v>
                </c:pt>
                <c:pt idx="5">
                  <c:v>566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536859776"/>
        <c:axId val="536866048"/>
        <c:axId val="0"/>
      </c:bar3DChart>
      <c:catAx>
        <c:axId val="5368597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536866048"/>
        <c:crosses val="autoZero"/>
        <c:auto val="1"/>
        <c:lblAlgn val="ctr"/>
        <c:lblOffset val="100"/>
        <c:noMultiLvlLbl val="0"/>
      </c:catAx>
      <c:valAx>
        <c:axId val="5368660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3685977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'JARABE TON'!$E$18:$E$19</c:f>
              <c:strCache>
                <c:ptCount val="2"/>
                <c:pt idx="0">
                  <c:v>2017</c:v>
                </c:pt>
                <c:pt idx="1">
                  <c:v>Maltosa</c:v>
                </c:pt>
              </c:strCache>
            </c:strRef>
          </c:tx>
          <c:invertIfNegative val="0"/>
          <c:cat>
            <c:strRef>
              <c:f>'JARABE TON'!$D$20:$D$25</c:f>
              <c:strCache>
                <c:ptCount val="6"/>
                <c:pt idx="0">
                  <c:v>Enero </c:v>
                </c:pt>
                <c:pt idx="1">
                  <c:v>Febrero</c:v>
                </c:pt>
                <c:pt idx="2">
                  <c:v>Marzo</c:v>
                </c:pt>
                <c:pt idx="3">
                  <c:v>Abril</c:v>
                </c:pt>
                <c:pt idx="4">
                  <c:v>Mayo </c:v>
                </c:pt>
                <c:pt idx="5">
                  <c:v>Junio</c:v>
                </c:pt>
              </c:strCache>
            </c:strRef>
          </c:cat>
          <c:val>
            <c:numRef>
              <c:f>'JARABE TON'!$E$20:$E$25</c:f>
              <c:numCache>
                <c:formatCode>General</c:formatCode>
                <c:ptCount val="6"/>
                <c:pt idx="0">
                  <c:v>65</c:v>
                </c:pt>
                <c:pt idx="1">
                  <c:v>57</c:v>
                </c:pt>
                <c:pt idx="2">
                  <c:v>265</c:v>
                </c:pt>
                <c:pt idx="3">
                  <c:v>201</c:v>
                </c:pt>
                <c:pt idx="4">
                  <c:v>61</c:v>
                </c:pt>
                <c:pt idx="5">
                  <c:v>213</c:v>
                </c:pt>
              </c:numCache>
            </c:numRef>
          </c:val>
        </c:ser>
        <c:ser>
          <c:idx val="1"/>
          <c:order val="1"/>
          <c:tx>
            <c:strRef>
              <c:f>'JARABE TON'!$F$18:$F$19</c:f>
              <c:strCache>
                <c:ptCount val="2"/>
                <c:pt idx="0">
                  <c:v>2018</c:v>
                </c:pt>
                <c:pt idx="1">
                  <c:v>Maltosa</c:v>
                </c:pt>
              </c:strCache>
            </c:strRef>
          </c:tx>
          <c:invertIfNegative val="0"/>
          <c:cat>
            <c:strRef>
              <c:f>'JARABE TON'!$D$20:$D$25</c:f>
              <c:strCache>
                <c:ptCount val="6"/>
                <c:pt idx="0">
                  <c:v>Enero </c:v>
                </c:pt>
                <c:pt idx="1">
                  <c:v>Febrero</c:v>
                </c:pt>
                <c:pt idx="2">
                  <c:v>Marzo</c:v>
                </c:pt>
                <c:pt idx="3">
                  <c:v>Abril</c:v>
                </c:pt>
                <c:pt idx="4">
                  <c:v>Mayo </c:v>
                </c:pt>
                <c:pt idx="5">
                  <c:v>Junio</c:v>
                </c:pt>
              </c:strCache>
            </c:strRef>
          </c:cat>
          <c:val>
            <c:numRef>
              <c:f>'JARABE TON'!$F$20:$F$25</c:f>
              <c:numCache>
                <c:formatCode>General</c:formatCode>
                <c:ptCount val="6"/>
                <c:pt idx="0">
                  <c:v>174</c:v>
                </c:pt>
                <c:pt idx="1">
                  <c:v>137</c:v>
                </c:pt>
                <c:pt idx="2">
                  <c:v>249</c:v>
                </c:pt>
                <c:pt idx="3">
                  <c:v>221</c:v>
                </c:pt>
                <c:pt idx="4">
                  <c:v>168</c:v>
                </c:pt>
                <c:pt idx="5">
                  <c:v>309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536862520"/>
        <c:axId val="536864872"/>
        <c:axId val="0"/>
      </c:bar3DChart>
      <c:catAx>
        <c:axId val="5368625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536864872"/>
        <c:crosses val="autoZero"/>
        <c:auto val="1"/>
        <c:lblAlgn val="ctr"/>
        <c:lblOffset val="100"/>
        <c:noMultiLvlLbl val="0"/>
      </c:catAx>
      <c:valAx>
        <c:axId val="5368648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3686252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12A742-8D69-480C-AD46-8AA5DFDAFAC9}" type="datetimeFigureOut">
              <a:rPr lang="es-CL" smtClean="0"/>
              <a:t>05-07-2018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079758-F244-4606-B009-0A6954766CA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02819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DBAD39-4A3A-426F-B6E5-770DE24E5357}" type="slidenum">
              <a:rPr lang="es-CL" smtClean="0">
                <a:solidFill>
                  <a:prstClr val="black"/>
                </a:solidFill>
              </a:rPr>
              <a:pPr/>
              <a:t>10</a:t>
            </a:fld>
            <a:endParaRPr lang="es-C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2888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05-07-2018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6721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05-07-2018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76490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05-07-2018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193923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05-07-2018</a:t>
            </a:fld>
            <a:endParaRPr lang="es-C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467043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05-07-2018</a:t>
            </a:fld>
            <a:endParaRPr lang="es-CL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13715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05-07-2018</a:t>
            </a:fld>
            <a:endParaRPr lang="es-CL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53477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05-07-2018</a:t>
            </a:fld>
            <a:endParaRPr lang="es-CL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4049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05-07-2018</a:t>
            </a:fld>
            <a:endParaRPr lang="es-C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50991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05-07-2018</a:t>
            </a:fld>
            <a:endParaRPr lang="es-C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79890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05-07-2018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587404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E8DCC-3A88-49EE-B45E-36DCBE93A36E}" type="datetimeFigureOut">
              <a:rPr lang="es-CL" smtClean="0"/>
              <a:t>05-07-2018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64264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7E8DCC-3A88-49EE-B45E-36DCBE93A36E}" type="datetimeFigureOut">
              <a:rPr lang="es-CL" smtClean="0"/>
              <a:t>05-07-2018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CC909-F770-4DB5-ADCE-10412930D2F2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72684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" y="103456"/>
            <a:ext cx="2495550" cy="13335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2106495" y="4320176"/>
            <a:ext cx="907366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 smtClean="0"/>
              <a:t>         </a:t>
            </a:r>
            <a:r>
              <a:rPr lang="es-CL" sz="2800" b="1" dirty="0" smtClean="0"/>
              <a:t>                </a:t>
            </a:r>
            <a:r>
              <a:rPr lang="es-CL" sz="3500" b="1" dirty="0" smtClean="0"/>
              <a:t>Area Comercial   </a:t>
            </a:r>
            <a:endParaRPr lang="es-CL" sz="3500" b="1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8315" y="103456"/>
            <a:ext cx="2023685" cy="1344263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784" y="1540939"/>
            <a:ext cx="4384446" cy="26752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CuadroTexto 6"/>
          <p:cNvSpPr txBox="1"/>
          <p:nvPr/>
        </p:nvSpPr>
        <p:spPr>
          <a:xfrm>
            <a:off x="9958039" y="5148293"/>
            <a:ext cx="1910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i="1" dirty="0" smtClean="0"/>
              <a:t>JUNIO  2018</a:t>
            </a:r>
            <a:endParaRPr lang="es-CL" sz="2400" i="1" dirty="0"/>
          </a:p>
        </p:txBody>
      </p:sp>
    </p:spTree>
    <p:extLst>
      <p:ext uri="{BB962C8B-B14F-4D97-AF65-F5344CB8AC3E}">
        <p14:creationId xmlns:p14="http://schemas.microsoft.com/office/powerpoint/2010/main" val="413466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" y="103456"/>
            <a:ext cx="2433108" cy="130013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5923" y="36923"/>
            <a:ext cx="2023685" cy="134426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259173" y="247390"/>
            <a:ext cx="68837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i="1" dirty="0" smtClean="0"/>
          </a:p>
          <a:p>
            <a:endParaRPr lang="es-CL" i="1" dirty="0" smtClean="0"/>
          </a:p>
          <a:p>
            <a:endParaRPr lang="es-CL" i="1" dirty="0" smtClean="0"/>
          </a:p>
        </p:txBody>
      </p:sp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9492613"/>
              </p:ext>
            </p:extLst>
          </p:nvPr>
        </p:nvGraphicFramePr>
        <p:xfrm>
          <a:off x="1619075" y="210470"/>
          <a:ext cx="10121821" cy="685496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18140"/>
                <a:gridCol w="2618441"/>
                <a:gridCol w="1854445"/>
                <a:gridCol w="2113200"/>
                <a:gridCol w="1117595"/>
              </a:tblGrid>
              <a:tr h="69946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s-CL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2000" b="1" i="1" dirty="0" smtClean="0"/>
                        <a:t> Análisis de ventas   </a:t>
                      </a:r>
                      <a:endParaRPr lang="es-CL" sz="2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s-CL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s-CL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s-CL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775749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s-CL" sz="140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b" latinLnBrk="0" hangingPunct="1"/>
                      <a:r>
                        <a:rPr lang="es-CL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</a:t>
                      </a:r>
                    </a:p>
                    <a:p>
                      <a:pPr marL="0" algn="ctr" defTabSz="914400" rtl="0" eaLnBrk="1" fontAlgn="b" latinLnBrk="0" hangingPunct="1"/>
                      <a:endParaRPr lang="es-CL" sz="140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b" latinLnBrk="0" hangingPunct="1"/>
                      <a:endParaRPr lang="es-CL" sz="140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b" latinLnBrk="0" hangingPunct="1"/>
                      <a:r>
                        <a:rPr lang="es-CL" sz="2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PRODUCTOS</a:t>
                      </a:r>
                      <a:endParaRPr lang="es-CL" sz="2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2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REAL</a:t>
                      </a:r>
                      <a:r>
                        <a:rPr lang="es-CL" sz="200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MAYO</a:t>
                      </a:r>
                      <a:endParaRPr lang="es-CL" sz="2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2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EST. </a:t>
                      </a:r>
                      <a:r>
                        <a:rPr lang="es-CL" sz="2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JUNIO</a:t>
                      </a:r>
                      <a:endParaRPr lang="es-CL" sz="2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2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REAL JUNIO</a:t>
                      </a:r>
                      <a:endParaRPr lang="es-CL" sz="2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1800" u="none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</a:t>
                      </a:r>
                      <a:r>
                        <a:rPr lang="es-CL" sz="18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Vs Real 2018</a:t>
                      </a:r>
                      <a:endParaRPr lang="es-CL" sz="1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273234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s-CL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s-CL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s-CL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14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 (</a:t>
                      </a:r>
                      <a:r>
                        <a:rPr lang="es-CL" sz="14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2017</a:t>
                      </a:r>
                      <a:r>
                        <a:rPr lang="es-CL" sz="14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s-CL" sz="1400" b="0" u="none" strike="noStrike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s-CL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48063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ALMIDON NATIVO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842</a:t>
                      </a:r>
                      <a:endParaRPr lang="es-CL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875</a:t>
                      </a:r>
                      <a:endParaRPr lang="es-CL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140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</a:t>
                      </a:r>
                      <a:r>
                        <a:rPr lang="es-CL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812    </a:t>
                      </a:r>
                      <a:r>
                        <a:rPr lang="es-CL" sz="140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435</a:t>
                      </a:r>
                      <a:endParaRPr lang="es-CL" sz="1400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1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93%</a:t>
                      </a:r>
                      <a:endParaRPr lang="es-CL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48063"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240775"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 dirty="0">
                          <a:effectLst/>
                        </a:rPr>
                        <a:t>ALMIDON MODIFICADO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442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735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513           </a:t>
                      </a:r>
                      <a:r>
                        <a:rPr lang="es-CL" sz="140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423</a:t>
                      </a:r>
                      <a:endParaRPr lang="es-CL" sz="1400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1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70%</a:t>
                      </a:r>
                      <a:endParaRPr lang="es-CL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48063"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s-CL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88559"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 dirty="0">
                          <a:effectLst/>
                        </a:rPr>
                        <a:t>Total</a:t>
                      </a:r>
                      <a:endParaRPr lang="es-CL" sz="18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1284</a:t>
                      </a:r>
                      <a:endParaRPr lang="es-CL" sz="14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1610</a:t>
                      </a:r>
                      <a:endParaRPr lang="es-CL" sz="1400" b="0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1325        </a:t>
                      </a:r>
                      <a:r>
                        <a:rPr lang="es-CL" sz="1400" b="1" i="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858</a:t>
                      </a:r>
                      <a:endParaRPr lang="es-CL" sz="1400" b="1" i="0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1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82%</a:t>
                      </a:r>
                      <a:endParaRPr lang="es-CL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246861">
                <a:tc>
                  <a:txBody>
                    <a:bodyPr/>
                    <a:lstStyle/>
                    <a:p>
                      <a:pPr algn="ctr" fontAlgn="b"/>
                      <a:endParaRPr lang="es-CL" sz="1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s-CL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48063"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 dirty="0">
                          <a:effectLst/>
                        </a:rPr>
                        <a:t>JARABE GLUCOSA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563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700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566          </a:t>
                      </a:r>
                      <a:r>
                        <a:rPr lang="es-CL" sz="14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479</a:t>
                      </a:r>
                      <a:endParaRPr lang="es-CL" sz="1400" b="1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1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81%</a:t>
                      </a:r>
                      <a:endParaRPr lang="es-CL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48063"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s-CL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48063"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u="none" strike="noStrike" dirty="0">
                          <a:effectLst/>
                        </a:rPr>
                        <a:t>JARABE MALTOSA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168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250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309           </a:t>
                      </a:r>
                      <a:r>
                        <a:rPr lang="es-CL" sz="14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213</a:t>
                      </a:r>
                      <a:endParaRPr lang="es-CL" sz="1400" b="1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1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124%</a:t>
                      </a:r>
                      <a:endParaRPr lang="es-CL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48063">
                <a:tc>
                  <a:txBody>
                    <a:bodyPr/>
                    <a:lstStyle/>
                    <a:p>
                      <a:pPr algn="ctr" fontAlgn="b"/>
                      <a:endParaRPr lang="es-CL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r>
                        <a:rPr lang="es-CL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702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950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875          </a:t>
                      </a:r>
                      <a:r>
                        <a:rPr lang="es-CL" sz="1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692</a:t>
                      </a:r>
                      <a:endParaRPr lang="es-CL" sz="14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s-CL" sz="1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92%</a:t>
                      </a:r>
                      <a:endParaRPr lang="es-CL" sz="14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48063">
                <a:tc>
                  <a:txBody>
                    <a:bodyPr/>
                    <a:lstStyle/>
                    <a:p>
                      <a:pPr algn="l" fontAlgn="b"/>
                      <a:r>
                        <a:rPr lang="es-CL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48063"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88559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88559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88559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88559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88559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88559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  <a:tr h="188559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</a:tr>
            </a:tbl>
          </a:graphicData>
        </a:graphic>
      </p:graphicFrame>
      <p:sp>
        <p:nvSpPr>
          <p:cNvPr id="7" name="CuadroTexto 6"/>
          <p:cNvSpPr txBox="1"/>
          <p:nvPr/>
        </p:nvSpPr>
        <p:spPr>
          <a:xfrm>
            <a:off x="10654716" y="6430683"/>
            <a:ext cx="1537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i="1" dirty="0" smtClean="0"/>
              <a:t>JUNIO  2018</a:t>
            </a:r>
            <a:endParaRPr lang="es-CL" i="1" dirty="0"/>
          </a:p>
        </p:txBody>
      </p:sp>
      <p:sp>
        <p:nvSpPr>
          <p:cNvPr id="11" name="CuadroTexto 10"/>
          <p:cNvSpPr txBox="1"/>
          <p:nvPr/>
        </p:nvSpPr>
        <p:spPr>
          <a:xfrm>
            <a:off x="1563481" y="4799467"/>
            <a:ext cx="3039534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es-CL" dirty="0"/>
              <a:t>SUB </a:t>
            </a:r>
            <a:r>
              <a:rPr lang="es-CL" dirty="0" smtClean="0"/>
              <a:t>PRODUCTOS: Mayo</a:t>
            </a:r>
            <a:endParaRPr lang="es-CL" dirty="0"/>
          </a:p>
          <a:p>
            <a:pPr fontAlgn="b"/>
            <a:endParaRPr lang="es-CL" dirty="0" smtClean="0"/>
          </a:p>
          <a:p>
            <a:pPr marL="285750" indent="-285750" fontAlgn="b">
              <a:buFont typeface="Arial" panose="020B0604020202020204" pitchFamily="34" charset="0"/>
              <a:buChar char="•"/>
            </a:pPr>
            <a:r>
              <a:rPr lang="es-CL" sz="1400" dirty="0" smtClean="0">
                <a:solidFill>
                  <a:schemeClr val="dk1"/>
                </a:solidFill>
              </a:rPr>
              <a:t>Torta </a:t>
            </a:r>
            <a:r>
              <a:rPr lang="es-CL" sz="1400" dirty="0">
                <a:solidFill>
                  <a:schemeClr val="dk1"/>
                </a:solidFill>
              </a:rPr>
              <a:t>de Germen </a:t>
            </a:r>
            <a:r>
              <a:rPr lang="es-CL" sz="1400" dirty="0" smtClean="0">
                <a:solidFill>
                  <a:schemeClr val="dk1"/>
                </a:solidFill>
              </a:rPr>
              <a:t>:84 Ton</a:t>
            </a:r>
            <a:endParaRPr lang="es-CL" sz="1400" dirty="0">
              <a:solidFill>
                <a:schemeClr val="dk1"/>
              </a:solidFill>
            </a:endParaRPr>
          </a:p>
          <a:p>
            <a:pPr marL="285750" indent="-285750" fontAlgn="b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dk1"/>
                </a:solidFill>
              </a:rPr>
              <a:t>Gluten </a:t>
            </a:r>
            <a:r>
              <a:rPr lang="es-CL" sz="1400" dirty="0" smtClean="0">
                <a:solidFill>
                  <a:schemeClr val="dk1"/>
                </a:solidFill>
              </a:rPr>
              <a:t>Meal: 90 Ton</a:t>
            </a:r>
            <a:endParaRPr lang="es-CL" sz="1400" dirty="0">
              <a:solidFill>
                <a:schemeClr val="dk1"/>
              </a:solidFill>
            </a:endParaRPr>
          </a:p>
          <a:p>
            <a:pPr marL="285750" indent="-285750" fontAlgn="b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dk1"/>
                </a:solidFill>
              </a:rPr>
              <a:t>Fibra </a:t>
            </a:r>
            <a:r>
              <a:rPr lang="es-CL" sz="1400" dirty="0" smtClean="0">
                <a:solidFill>
                  <a:schemeClr val="dk1"/>
                </a:solidFill>
              </a:rPr>
              <a:t>Húmeda: 426 Ton</a:t>
            </a:r>
            <a:endParaRPr lang="es-CL" sz="1400" dirty="0">
              <a:solidFill>
                <a:schemeClr val="dk1"/>
              </a:solidFill>
            </a:endParaRPr>
          </a:p>
          <a:p>
            <a:pPr marL="285750" indent="-285750" fontAlgn="b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dk1"/>
                </a:solidFill>
              </a:rPr>
              <a:t>Aceite </a:t>
            </a:r>
            <a:r>
              <a:rPr lang="es-CL" sz="1400" dirty="0" smtClean="0">
                <a:solidFill>
                  <a:schemeClr val="dk1"/>
                </a:solidFill>
              </a:rPr>
              <a:t>Granel: 53 Ton</a:t>
            </a:r>
            <a:endParaRPr lang="es-CL" sz="1400" dirty="0">
              <a:solidFill>
                <a:schemeClr val="dk1"/>
              </a:solidFill>
            </a:endParaRPr>
          </a:p>
          <a:p>
            <a:pPr marL="285750" indent="-285750" fontAlgn="b">
              <a:buFont typeface="Arial" panose="020B0604020202020204" pitchFamily="34" charset="0"/>
              <a:buChar char="•"/>
            </a:pPr>
            <a:r>
              <a:rPr lang="es-CL" sz="1400" dirty="0" smtClean="0">
                <a:solidFill>
                  <a:schemeClr val="dk1"/>
                </a:solidFill>
              </a:rPr>
              <a:t>Gluten Feed :229 Ton</a:t>
            </a:r>
            <a:endParaRPr lang="es-CL" sz="1400" dirty="0">
              <a:solidFill>
                <a:schemeClr val="dk1"/>
              </a:solidFill>
            </a:endParaRPr>
          </a:p>
          <a:p>
            <a:endParaRPr lang="es-CL" dirty="0"/>
          </a:p>
        </p:txBody>
      </p:sp>
      <p:sp>
        <p:nvSpPr>
          <p:cNvPr id="10" name="CuadroTexto 9"/>
          <p:cNvSpPr txBox="1"/>
          <p:nvPr/>
        </p:nvSpPr>
        <p:spPr>
          <a:xfrm>
            <a:off x="7615182" y="4857452"/>
            <a:ext cx="3039534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es-CL" dirty="0"/>
              <a:t>SUB </a:t>
            </a:r>
            <a:r>
              <a:rPr lang="es-CL" dirty="0" smtClean="0"/>
              <a:t>PRODUCTOS: Junio</a:t>
            </a:r>
            <a:endParaRPr lang="es-CL" dirty="0"/>
          </a:p>
          <a:p>
            <a:pPr fontAlgn="b"/>
            <a:endParaRPr lang="es-CL" dirty="0" smtClean="0"/>
          </a:p>
          <a:p>
            <a:pPr marL="285750" indent="-285750" fontAlgn="b">
              <a:buFont typeface="Arial" panose="020B0604020202020204" pitchFamily="34" charset="0"/>
              <a:buChar char="•"/>
            </a:pPr>
            <a:r>
              <a:rPr lang="es-CL" sz="1400" dirty="0" smtClean="0">
                <a:solidFill>
                  <a:schemeClr val="dk1"/>
                </a:solidFill>
              </a:rPr>
              <a:t>Torta </a:t>
            </a:r>
            <a:r>
              <a:rPr lang="es-CL" sz="1400" dirty="0">
                <a:solidFill>
                  <a:schemeClr val="dk1"/>
                </a:solidFill>
              </a:rPr>
              <a:t>de Germen </a:t>
            </a:r>
            <a:r>
              <a:rPr lang="es-CL" sz="1400" dirty="0" smtClean="0">
                <a:solidFill>
                  <a:schemeClr val="dk1"/>
                </a:solidFill>
              </a:rPr>
              <a:t>:90 Ton</a:t>
            </a:r>
            <a:endParaRPr lang="es-CL" sz="1400" dirty="0">
              <a:solidFill>
                <a:schemeClr val="dk1"/>
              </a:solidFill>
            </a:endParaRPr>
          </a:p>
          <a:p>
            <a:pPr marL="285750" indent="-285750" fontAlgn="b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dk1"/>
                </a:solidFill>
              </a:rPr>
              <a:t>Gluten </a:t>
            </a:r>
            <a:r>
              <a:rPr lang="es-CL" sz="1400" dirty="0" smtClean="0">
                <a:solidFill>
                  <a:schemeClr val="dk1"/>
                </a:solidFill>
              </a:rPr>
              <a:t>Meal: 92 Ton</a:t>
            </a:r>
            <a:endParaRPr lang="es-CL" sz="1400" dirty="0">
              <a:solidFill>
                <a:schemeClr val="dk1"/>
              </a:solidFill>
            </a:endParaRPr>
          </a:p>
          <a:p>
            <a:pPr marL="285750" indent="-285750" fontAlgn="b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dk1"/>
                </a:solidFill>
              </a:rPr>
              <a:t>Fibra </a:t>
            </a:r>
            <a:r>
              <a:rPr lang="es-CL" sz="1400" dirty="0" smtClean="0">
                <a:solidFill>
                  <a:schemeClr val="dk1"/>
                </a:solidFill>
              </a:rPr>
              <a:t>Húmeda: 168 Ton</a:t>
            </a:r>
            <a:endParaRPr lang="es-CL" sz="1400" dirty="0">
              <a:solidFill>
                <a:schemeClr val="dk1"/>
              </a:solidFill>
            </a:endParaRPr>
          </a:p>
          <a:p>
            <a:pPr marL="285750" indent="-285750" fontAlgn="b">
              <a:buFont typeface="Arial" panose="020B0604020202020204" pitchFamily="34" charset="0"/>
              <a:buChar char="•"/>
            </a:pPr>
            <a:r>
              <a:rPr lang="es-CL" sz="1400" dirty="0">
                <a:solidFill>
                  <a:schemeClr val="dk1"/>
                </a:solidFill>
              </a:rPr>
              <a:t>Aceite </a:t>
            </a:r>
            <a:r>
              <a:rPr lang="es-CL" sz="1400" dirty="0" smtClean="0">
                <a:solidFill>
                  <a:schemeClr val="dk1"/>
                </a:solidFill>
              </a:rPr>
              <a:t>Granel: 54 Ton</a:t>
            </a:r>
            <a:endParaRPr lang="es-CL" sz="1400" dirty="0">
              <a:solidFill>
                <a:schemeClr val="dk1"/>
              </a:solidFill>
            </a:endParaRPr>
          </a:p>
          <a:p>
            <a:pPr marL="285750" indent="-285750" fontAlgn="b">
              <a:buFont typeface="Arial" panose="020B0604020202020204" pitchFamily="34" charset="0"/>
              <a:buChar char="•"/>
            </a:pPr>
            <a:r>
              <a:rPr lang="es-CL" sz="1400" dirty="0" smtClean="0">
                <a:solidFill>
                  <a:schemeClr val="dk1"/>
                </a:solidFill>
              </a:rPr>
              <a:t>Gluten Feed :276 Ton</a:t>
            </a:r>
            <a:endParaRPr lang="es-CL" sz="1400" dirty="0">
              <a:solidFill>
                <a:schemeClr val="dk1"/>
              </a:solidFill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20061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" y="66880"/>
            <a:ext cx="2495550" cy="1333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8315" y="103456"/>
            <a:ext cx="2023685" cy="134426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704194" y="437033"/>
            <a:ext cx="93226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dirty="0" smtClean="0"/>
              <a:t>                                                                 </a:t>
            </a:r>
            <a:r>
              <a:rPr lang="es-CL" sz="2000" b="1" i="1" dirty="0" smtClean="0"/>
              <a:t>ACCIONES COMERCIALES </a:t>
            </a:r>
            <a:endParaRPr lang="es-CL" sz="2000" i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dirty="0"/>
          </a:p>
        </p:txBody>
      </p:sp>
      <p:sp>
        <p:nvSpPr>
          <p:cNvPr id="5" name="CuadroTexto 4"/>
          <p:cNvSpPr txBox="1"/>
          <p:nvPr/>
        </p:nvSpPr>
        <p:spPr>
          <a:xfrm>
            <a:off x="874823" y="4272910"/>
            <a:ext cx="1079785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/>
              <a:t>EN DESARROLLO</a:t>
            </a:r>
          </a:p>
          <a:p>
            <a:endParaRPr lang="es-CL" dirty="0" smtClean="0"/>
          </a:p>
          <a:p>
            <a:r>
              <a:rPr lang="es-CL" dirty="0" smtClean="0"/>
              <a:t>Papeles </a:t>
            </a:r>
            <a:r>
              <a:rPr lang="es-CL" dirty="0" err="1"/>
              <a:t>mym</a:t>
            </a:r>
            <a:r>
              <a:rPr lang="es-CL" dirty="0"/>
              <a:t> Ltda</a:t>
            </a:r>
            <a:r>
              <a:rPr lang="es-CL" dirty="0" smtClean="0"/>
              <a:t>.				</a:t>
            </a:r>
            <a:r>
              <a:rPr lang="es-CL" dirty="0"/>
              <a:t> </a:t>
            </a:r>
            <a:r>
              <a:rPr lang="es-CL" dirty="0" smtClean="0"/>
              <a:t>             INDUSTRIAL		            INDUSTRIAL 	</a:t>
            </a:r>
            <a:endParaRPr lang="es-CL" dirty="0"/>
          </a:p>
          <a:p>
            <a:r>
              <a:rPr lang="es-CL" dirty="0" smtClean="0"/>
              <a:t>TRAVERSO				              ALIMENTICIO		            ALIMENTICIO</a:t>
            </a:r>
          </a:p>
          <a:p>
            <a:r>
              <a:rPr lang="es-CL" dirty="0" smtClean="0"/>
              <a:t>IANSA  				                               ALIMENTICIO                                             ALMIDON BH</a:t>
            </a:r>
          </a:p>
          <a:p>
            <a:r>
              <a:rPr lang="es-CL" dirty="0" smtClean="0"/>
              <a:t>CCU 				                               ALIMENTICIO                                             MALTOSA</a:t>
            </a:r>
          </a:p>
          <a:p>
            <a:r>
              <a:rPr lang="es-CL" dirty="0" smtClean="0"/>
              <a:t>BRIGGEN S.A			                               ALIMENTICIO                                              GLUCOSA</a:t>
            </a:r>
            <a:endParaRPr lang="es-CL" dirty="0"/>
          </a:p>
        </p:txBody>
      </p:sp>
      <p:sp>
        <p:nvSpPr>
          <p:cNvPr id="8" name="CuadroTexto 7"/>
          <p:cNvSpPr txBox="1"/>
          <p:nvPr/>
        </p:nvSpPr>
        <p:spPr>
          <a:xfrm>
            <a:off x="874823" y="1146004"/>
            <a:ext cx="11049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/>
              <a:t>CLIENTES CREADOS </a:t>
            </a:r>
            <a:r>
              <a:rPr lang="es-CL" b="1" dirty="0" smtClean="0"/>
              <a:t>				SECTOR				PRODUCTO</a:t>
            </a:r>
            <a:endParaRPr lang="es-CL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es-CL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s-CL" dirty="0" smtClean="0">
                <a:solidFill>
                  <a:srgbClr val="000000"/>
                </a:solidFill>
                <a:latin typeface="Calibri" panose="020F0502020204030204" pitchFamily="34" charset="0"/>
              </a:rPr>
              <a:t>ELABAL						ALIMENTICIO	                                  ALMIDON	                                   </a:t>
            </a:r>
          </a:p>
          <a:p>
            <a:r>
              <a:rPr lang="es-CL" dirty="0" smtClean="0">
                <a:solidFill>
                  <a:srgbClr val="000000"/>
                </a:solidFill>
                <a:latin typeface="Calibri" panose="020F0502020204030204" pitchFamily="34" charset="0"/>
              </a:rPr>
              <a:t>CHILEMPACK					INDUSTRIAL		                 ALMIDON</a:t>
            </a:r>
          </a:p>
          <a:p>
            <a:r>
              <a:rPr lang="es-CL" dirty="0" smtClean="0">
                <a:solidFill>
                  <a:srgbClr val="000000"/>
                </a:solidFill>
                <a:latin typeface="Calibri" panose="020F0502020204030204" pitchFamily="34" charset="0"/>
              </a:rPr>
              <a:t>Nestlé</a:t>
            </a:r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</a:rPr>
              <a:t>, Purina, </a:t>
            </a:r>
            <a:r>
              <a:rPr lang="es-CL" dirty="0" smtClean="0">
                <a:solidFill>
                  <a:srgbClr val="000000"/>
                </a:solidFill>
                <a:latin typeface="Calibri" panose="020F0502020204030204" pitchFamily="34" charset="0"/>
              </a:rPr>
              <a:t>					ALIMENTICIO			FIBRA SECA</a:t>
            </a:r>
            <a:endParaRPr lang="es-CL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s-CL" dirty="0">
                <a:solidFill>
                  <a:srgbClr val="000000"/>
                </a:solidFill>
                <a:latin typeface="Calibri" panose="020F0502020204030204" pitchFamily="34" charset="0"/>
              </a:rPr>
              <a:t>IANSAGRO </a:t>
            </a:r>
            <a:r>
              <a:rPr lang="es-CL" dirty="0" smtClean="0">
                <a:solidFill>
                  <a:srgbClr val="000000"/>
                </a:solidFill>
                <a:latin typeface="Calibri" panose="020F0502020204030204" pitchFamily="34" charset="0"/>
              </a:rPr>
              <a:t>					N. ANIMAL			GLUTEN FEED</a:t>
            </a:r>
          </a:p>
          <a:p>
            <a:r>
              <a:rPr lang="es-CL" dirty="0" smtClean="0">
                <a:solidFill>
                  <a:srgbClr val="000000"/>
                </a:solidFill>
                <a:latin typeface="Calibri" panose="020F0502020204030204" pitchFamily="34" charset="0"/>
              </a:rPr>
              <a:t>BML SPRUT					N. ANIMAL 			GLUTEN MEAL</a:t>
            </a:r>
          </a:p>
          <a:p>
            <a:r>
              <a:rPr lang="es-CL" dirty="0" smtClean="0">
                <a:solidFill>
                  <a:srgbClr val="000000"/>
                </a:solidFill>
                <a:latin typeface="Calibri" panose="020F0502020204030204" pitchFamily="34" charset="0"/>
              </a:rPr>
              <a:t>GRANOTEC					ALIMENTICIO			BH</a:t>
            </a:r>
          </a:p>
          <a:p>
            <a:r>
              <a:rPr lang="es-CL" dirty="0"/>
              <a:t>ALMIFRUT				            </a:t>
            </a:r>
            <a:r>
              <a:rPr lang="es-CL" dirty="0" smtClean="0"/>
              <a:t>      </a:t>
            </a:r>
            <a:r>
              <a:rPr lang="es-CL" dirty="0"/>
              <a:t>ALIMENTICIO	                    ALIMENTICIO/GLUCOSA</a:t>
            </a:r>
          </a:p>
          <a:p>
            <a:endParaRPr lang="es-CL" dirty="0"/>
          </a:p>
        </p:txBody>
      </p:sp>
      <p:sp>
        <p:nvSpPr>
          <p:cNvPr id="10" name="CuadroTexto 9"/>
          <p:cNvSpPr txBox="1"/>
          <p:nvPr/>
        </p:nvSpPr>
        <p:spPr>
          <a:xfrm>
            <a:off x="10654716" y="6430683"/>
            <a:ext cx="1537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i="1" dirty="0" smtClean="0"/>
              <a:t>JUNIO  2018</a:t>
            </a:r>
            <a:endParaRPr lang="es-CL" i="1" dirty="0"/>
          </a:p>
        </p:txBody>
      </p:sp>
    </p:spTree>
    <p:extLst>
      <p:ext uri="{BB962C8B-B14F-4D97-AF65-F5344CB8AC3E}">
        <p14:creationId xmlns:p14="http://schemas.microsoft.com/office/powerpoint/2010/main" val="10329446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682752"/>
            <a:ext cx="10515600" cy="1121664"/>
          </a:xfrm>
        </p:spPr>
        <p:txBody>
          <a:bodyPr>
            <a:normAutofit/>
          </a:bodyPr>
          <a:lstStyle/>
          <a:p>
            <a:r>
              <a:rPr lang="es-CL" sz="2000" dirty="0" smtClean="0"/>
              <a:t>                                  </a:t>
            </a:r>
            <a:r>
              <a:rPr lang="es-CL" sz="2800" dirty="0" smtClean="0"/>
              <a:t>Análisis de ventas 6 meses 2017/ 2018</a:t>
            </a:r>
            <a:endParaRPr lang="es-CL" sz="2800" dirty="0"/>
          </a:p>
        </p:txBody>
      </p:sp>
      <p:graphicFrame>
        <p:nvGraphicFramePr>
          <p:cNvPr id="5" name="2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8467503"/>
              </p:ext>
            </p:extLst>
          </p:nvPr>
        </p:nvGraphicFramePr>
        <p:xfrm>
          <a:off x="6095999" y="2794058"/>
          <a:ext cx="5747658" cy="42000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01" y="10620"/>
            <a:ext cx="1711071" cy="101350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5242" y="10620"/>
            <a:ext cx="2023685" cy="1344263"/>
          </a:xfrm>
          <a:prstGeom prst="rect">
            <a:avLst/>
          </a:prstGeom>
        </p:spPr>
      </p:pic>
      <p:graphicFrame>
        <p:nvGraphicFramePr>
          <p:cNvPr id="11" name="Marcador de contenido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4246464"/>
              </p:ext>
            </p:extLst>
          </p:nvPr>
        </p:nvGraphicFramePr>
        <p:xfrm>
          <a:off x="312802" y="2278746"/>
          <a:ext cx="5021941" cy="46916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58197"/>
                <a:gridCol w="1247350"/>
                <a:gridCol w="1258197"/>
                <a:gridCol w="1258197"/>
              </a:tblGrid>
              <a:tr h="264517">
                <a:tc>
                  <a:txBody>
                    <a:bodyPr/>
                    <a:lstStyle/>
                    <a:p>
                      <a:pPr algn="l" fontAlgn="b"/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>
                          <a:effectLst/>
                        </a:rPr>
                        <a:t>VENTAS $ </a:t>
                      </a:r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4517">
                <a:tc>
                  <a:txBody>
                    <a:bodyPr/>
                    <a:lstStyle/>
                    <a:p>
                      <a:pPr algn="l" fontAlgn="b"/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4517">
                <a:tc>
                  <a:txBody>
                    <a:bodyPr/>
                    <a:lstStyle/>
                    <a:p>
                      <a:pPr algn="l" fontAlgn="b"/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4517"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 dirty="0">
                          <a:effectLst/>
                        </a:rPr>
                        <a:t>Mes</a:t>
                      </a:r>
                      <a:endParaRPr lang="es-CL" sz="1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2017</a:t>
                      </a:r>
                      <a:endParaRPr lang="es-CL" sz="1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>
                          <a:effectLst/>
                        </a:rPr>
                        <a:t>2018</a:t>
                      </a:r>
                      <a:endParaRPr lang="es-CL" sz="16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incremento</a:t>
                      </a:r>
                      <a:endParaRPr lang="es-C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51909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Enero </a:t>
                      </a:r>
                      <a:endParaRPr lang="es-C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 dirty="0">
                          <a:effectLst/>
                        </a:rPr>
                        <a:t>            514.079.670 </a:t>
                      </a:r>
                      <a:endParaRPr lang="es-C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 dirty="0">
                          <a:effectLst/>
                        </a:rPr>
                        <a:t>            733.741.983 </a:t>
                      </a:r>
                      <a:endParaRPr lang="es-CL" sz="1600" b="1" i="0" u="none" strike="noStrike" dirty="0">
                        <a:solidFill>
                          <a:srgbClr val="30549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42,73%</a:t>
                      </a:r>
                      <a:endParaRPr lang="es-CL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51909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>
                          <a:effectLst/>
                        </a:rPr>
                        <a:t>Febrero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 dirty="0">
                          <a:effectLst/>
                        </a:rPr>
                        <a:t>            344.283.386 </a:t>
                      </a:r>
                      <a:endParaRPr lang="es-C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 dirty="0">
                          <a:effectLst/>
                        </a:rPr>
                        <a:t>            578.768.537 </a:t>
                      </a:r>
                      <a:endParaRPr lang="es-CL" sz="1600" b="1" i="0" u="none" strike="noStrike" dirty="0">
                        <a:solidFill>
                          <a:srgbClr val="30549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68,11%</a:t>
                      </a:r>
                      <a:endParaRPr lang="es-CL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51909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>
                          <a:effectLst/>
                        </a:rPr>
                        <a:t>Marzo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 dirty="0">
                          <a:effectLst/>
                        </a:rPr>
                        <a:t>            689.555.723 </a:t>
                      </a:r>
                      <a:endParaRPr lang="es-CL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 dirty="0">
                          <a:effectLst/>
                        </a:rPr>
                        <a:t>            541.862.778 </a:t>
                      </a:r>
                      <a:endParaRPr lang="es-CL" sz="1600" b="1" i="0" u="none" strike="noStrike" dirty="0">
                        <a:solidFill>
                          <a:srgbClr val="30549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-21,42%</a:t>
                      </a:r>
                      <a:endParaRPr lang="es-CL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51909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>
                          <a:effectLst/>
                        </a:rPr>
                        <a:t>Abril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>
                          <a:effectLst/>
                        </a:rPr>
                        <a:t>            521.606.076 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 dirty="0">
                          <a:effectLst/>
                        </a:rPr>
                        <a:t>            642.238.716 </a:t>
                      </a:r>
                      <a:endParaRPr lang="es-CL" sz="1600" b="1" i="0" u="none" strike="noStrike" dirty="0">
                        <a:solidFill>
                          <a:srgbClr val="30549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23,13%</a:t>
                      </a:r>
                      <a:endParaRPr lang="es-CL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51909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>
                          <a:effectLst/>
                        </a:rPr>
                        <a:t>Mayo 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>
                          <a:effectLst/>
                        </a:rPr>
                        <a:t>            751.372.696 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>
                          <a:effectLst/>
                        </a:rPr>
                        <a:t>            706.448.675 </a:t>
                      </a:r>
                      <a:endParaRPr lang="es-CL" sz="1600" b="1" i="0" u="none" strike="noStrike">
                        <a:solidFill>
                          <a:srgbClr val="30549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-5,98%</a:t>
                      </a:r>
                      <a:endParaRPr lang="es-CL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51909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>
                          <a:effectLst/>
                        </a:rPr>
                        <a:t>Junio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>
                          <a:effectLst/>
                        </a:rPr>
                        <a:t>            667.243.702 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>
                          <a:effectLst/>
                        </a:rPr>
                        <a:t>            840.277.520 </a:t>
                      </a:r>
                      <a:endParaRPr lang="es-CL" sz="1600" b="1" i="0" u="none" strike="noStrike">
                        <a:solidFill>
                          <a:srgbClr val="30549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25,93%</a:t>
                      </a:r>
                      <a:endParaRPr lang="es-CL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51909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>
                          <a:effectLst/>
                        </a:rPr>
                        <a:t>TOTAL </a:t>
                      </a:r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>
                          <a:effectLst/>
                        </a:rPr>
                        <a:t>        3.488.141.253 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>
                          <a:effectLst/>
                        </a:rPr>
                        <a:t>        4.043.338.209 </a:t>
                      </a:r>
                      <a:endParaRPr lang="es-CL" sz="1600" b="1" i="0" u="none" strike="noStrike">
                        <a:solidFill>
                          <a:srgbClr val="30549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15,92%</a:t>
                      </a:r>
                      <a:endParaRPr lang="es-CL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9952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/>
              <a:t>                                Análisis </a:t>
            </a:r>
            <a:r>
              <a:rPr lang="es-CL" sz="2400" dirty="0"/>
              <a:t>de ventas 6 meses 2017/ 2018</a:t>
            </a: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5235716"/>
              </p:ext>
            </p:extLst>
          </p:nvPr>
        </p:nvGraphicFramePr>
        <p:xfrm>
          <a:off x="973836" y="2755394"/>
          <a:ext cx="3512821" cy="28289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64491"/>
                <a:gridCol w="1259648"/>
                <a:gridCol w="1188682"/>
              </a:tblGrid>
              <a:tr h="274320">
                <a:tc>
                  <a:txBody>
                    <a:bodyPr/>
                    <a:lstStyle/>
                    <a:p>
                      <a:pPr algn="l" fontAlgn="b"/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 dirty="0">
                          <a:effectLst/>
                        </a:rPr>
                        <a:t>2017</a:t>
                      </a:r>
                      <a:endParaRPr lang="es-CL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 dirty="0">
                          <a:effectLst/>
                        </a:rPr>
                        <a:t>2018</a:t>
                      </a:r>
                      <a:endParaRPr lang="es-CL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endParaRPr lang="es-CL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 dirty="0">
                          <a:effectLst/>
                        </a:rPr>
                        <a:t>toneladas</a:t>
                      </a:r>
                      <a:endParaRPr lang="es-CL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 dirty="0">
                          <a:effectLst/>
                        </a:rPr>
                        <a:t>toneladas</a:t>
                      </a:r>
                      <a:endParaRPr lang="es-CL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u="none" strike="noStrike">
                          <a:effectLst/>
                        </a:rPr>
                        <a:t>ENERO</a:t>
                      </a:r>
                      <a:endParaRPr lang="es-CL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>
                          <a:effectLst/>
                        </a:rPr>
                        <a:t>385</a:t>
                      </a:r>
                      <a:endParaRPr lang="es-CL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 dirty="0">
                          <a:effectLst/>
                        </a:rPr>
                        <a:t>627</a:t>
                      </a:r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u="none" strike="noStrike">
                          <a:effectLst/>
                        </a:rPr>
                        <a:t>FEBRERO</a:t>
                      </a:r>
                      <a:endParaRPr lang="es-CL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>
                          <a:effectLst/>
                        </a:rPr>
                        <a:t>311</a:t>
                      </a:r>
                      <a:endParaRPr lang="es-CL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 dirty="0">
                          <a:effectLst/>
                        </a:rPr>
                        <a:t>406</a:t>
                      </a:r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u="none" strike="noStrike">
                          <a:effectLst/>
                        </a:rPr>
                        <a:t>MARZO</a:t>
                      </a:r>
                      <a:endParaRPr lang="es-CL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>
                          <a:effectLst/>
                        </a:rPr>
                        <a:t>492</a:t>
                      </a:r>
                      <a:endParaRPr lang="es-CL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 dirty="0">
                          <a:effectLst/>
                        </a:rPr>
                        <a:t>400</a:t>
                      </a:r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u="none" strike="noStrike">
                          <a:effectLst/>
                        </a:rPr>
                        <a:t>ABRIL</a:t>
                      </a:r>
                      <a:endParaRPr lang="es-CL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>
                          <a:effectLst/>
                        </a:rPr>
                        <a:t>339</a:t>
                      </a:r>
                      <a:endParaRPr lang="es-CL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 dirty="0">
                          <a:effectLst/>
                        </a:rPr>
                        <a:t>392</a:t>
                      </a:r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u="none" strike="noStrike">
                          <a:effectLst/>
                        </a:rPr>
                        <a:t>MAYO</a:t>
                      </a:r>
                      <a:endParaRPr lang="es-CL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>
                          <a:effectLst/>
                        </a:rPr>
                        <a:t>426</a:t>
                      </a:r>
                      <a:endParaRPr lang="es-CL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 dirty="0">
                          <a:effectLst/>
                        </a:rPr>
                        <a:t>842</a:t>
                      </a:r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u="none" strike="noStrike">
                          <a:effectLst/>
                        </a:rPr>
                        <a:t>JUNIO</a:t>
                      </a:r>
                      <a:endParaRPr lang="es-CL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>
                          <a:effectLst/>
                        </a:rPr>
                        <a:t>435</a:t>
                      </a:r>
                      <a:endParaRPr lang="es-CL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 dirty="0">
                          <a:effectLst/>
                        </a:rPr>
                        <a:t>812</a:t>
                      </a:r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4320"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u="none" strike="noStrike">
                          <a:effectLst/>
                        </a:rPr>
                        <a:t>TOTAL</a:t>
                      </a:r>
                      <a:endParaRPr lang="es-CL" sz="18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>
                          <a:effectLst/>
                        </a:rPr>
                        <a:t>2388</a:t>
                      </a:r>
                      <a:endParaRPr lang="es-CL" sz="1800" b="0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800" u="none" strike="noStrike" dirty="0">
                          <a:effectLst/>
                        </a:rPr>
                        <a:t>3479</a:t>
                      </a:r>
                      <a:endParaRPr lang="es-CL" sz="18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01" y="10620"/>
            <a:ext cx="1711071" cy="101350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5242" y="10620"/>
            <a:ext cx="2023685" cy="1344263"/>
          </a:xfrm>
          <a:prstGeom prst="rect">
            <a:avLst/>
          </a:prstGeom>
        </p:spPr>
      </p:pic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03906157"/>
              </p:ext>
            </p:extLst>
          </p:nvPr>
        </p:nvGraphicFramePr>
        <p:xfrm>
          <a:off x="5516404" y="2645666"/>
          <a:ext cx="4176236" cy="33023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7221447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/>
              <a:t>                            Análisis </a:t>
            </a:r>
            <a:r>
              <a:rPr lang="es-CL" sz="2400" dirty="0"/>
              <a:t>de ventas 6 meses 2017/ 2018</a:t>
            </a:r>
          </a:p>
        </p:txBody>
      </p:sp>
      <p:graphicFrame>
        <p:nvGraphicFramePr>
          <p:cNvPr id="8" name="Marcador de contenido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4126795"/>
              </p:ext>
            </p:extLst>
          </p:nvPr>
        </p:nvGraphicFramePr>
        <p:xfrm>
          <a:off x="1388364" y="1884366"/>
          <a:ext cx="4232148" cy="37849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82469"/>
                <a:gridCol w="1517588"/>
                <a:gridCol w="1432091"/>
              </a:tblGrid>
              <a:tr h="378491"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8491">
                <a:tc>
                  <a:txBody>
                    <a:bodyPr/>
                    <a:lstStyle/>
                    <a:p>
                      <a:pPr algn="l" fontAlgn="b"/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>
                          <a:effectLst/>
                        </a:rPr>
                        <a:t>2017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>
                          <a:effectLst/>
                        </a:rPr>
                        <a:t>2018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8491">
                <a:tc>
                  <a:txBody>
                    <a:bodyPr/>
                    <a:lstStyle/>
                    <a:p>
                      <a:pPr algn="l" fontAlgn="b"/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Modificado</a:t>
                      </a:r>
                      <a:endParaRPr lang="es-CL" sz="1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Modificado</a:t>
                      </a:r>
                      <a:endParaRPr lang="es-CL" sz="16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8491"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>
                          <a:effectLst/>
                        </a:rPr>
                        <a:t>ENERO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425</a:t>
                      </a:r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408</a:t>
                      </a:r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8491"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>
                          <a:effectLst/>
                        </a:rPr>
                        <a:t>FEBRERO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>
                          <a:effectLst/>
                        </a:rPr>
                        <a:t>298</a:t>
                      </a:r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457</a:t>
                      </a:r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8491"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>
                          <a:effectLst/>
                        </a:rPr>
                        <a:t>MARZO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>
                          <a:effectLst/>
                        </a:rPr>
                        <a:t>595</a:t>
                      </a:r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399</a:t>
                      </a:r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8491"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>
                          <a:effectLst/>
                        </a:rPr>
                        <a:t>ABRIL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>
                          <a:effectLst/>
                        </a:rPr>
                        <a:t>538</a:t>
                      </a:r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435</a:t>
                      </a:r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8491"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>
                          <a:effectLst/>
                        </a:rPr>
                        <a:t>MAYO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>
                          <a:effectLst/>
                        </a:rPr>
                        <a:t>519</a:t>
                      </a:r>
                      <a:endParaRPr lang="es-CL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442</a:t>
                      </a:r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8491"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>
                          <a:effectLst/>
                        </a:rPr>
                        <a:t>JUNIO</a:t>
                      </a:r>
                      <a:endParaRPr lang="es-CL" sz="16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423</a:t>
                      </a:r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513</a:t>
                      </a:r>
                      <a:endParaRPr lang="es-CL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8491">
                <a:tc>
                  <a:txBody>
                    <a:bodyPr/>
                    <a:lstStyle/>
                    <a:p>
                      <a:pPr algn="l" fontAlgn="b"/>
                      <a:r>
                        <a:rPr lang="es-CL" sz="1600" u="none" strike="noStrike">
                          <a:effectLst/>
                        </a:rPr>
                        <a:t>TOTAL</a:t>
                      </a:r>
                      <a:endParaRPr lang="es-CL" sz="16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>
                          <a:effectLst/>
                        </a:rPr>
                        <a:t>2798</a:t>
                      </a:r>
                      <a:endParaRPr lang="es-CL" sz="1600" b="1" i="0" u="none" strike="noStrike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600" u="none" strike="noStrike" dirty="0">
                          <a:effectLst/>
                        </a:rPr>
                        <a:t>2654</a:t>
                      </a:r>
                      <a:endParaRPr lang="es-CL" sz="16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01" y="10620"/>
            <a:ext cx="1711071" cy="10135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5242" y="10620"/>
            <a:ext cx="2023685" cy="1344263"/>
          </a:xfrm>
          <a:prstGeom prst="rect">
            <a:avLst/>
          </a:prstGeom>
        </p:spPr>
      </p:pic>
      <p:graphicFrame>
        <p:nvGraphicFramePr>
          <p:cNvPr id="9" name="Grá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2594953"/>
              </p:ext>
            </p:extLst>
          </p:nvPr>
        </p:nvGraphicFramePr>
        <p:xfrm>
          <a:off x="6551676" y="1884364"/>
          <a:ext cx="4079748" cy="378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5231038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/>
              <a:t>                                Análisis </a:t>
            </a:r>
            <a:r>
              <a:rPr lang="es-CL" sz="2400" dirty="0"/>
              <a:t>de ventas 6 meses 2017/ 2018</a:t>
            </a: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2731940"/>
              </p:ext>
            </p:extLst>
          </p:nvPr>
        </p:nvGraphicFramePr>
        <p:xfrm>
          <a:off x="838200" y="1556582"/>
          <a:ext cx="4784090" cy="44994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35002"/>
                <a:gridCol w="1535002"/>
                <a:gridCol w="1714086"/>
              </a:tblGrid>
              <a:tr h="210780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2018</a:t>
                      </a: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Glucosa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Glucosa </a:t>
                      </a: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Enero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793</a:t>
                      </a: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Febrero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625</a:t>
                      </a: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Marzo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686</a:t>
                      </a: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Abril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481</a:t>
                      </a: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Mayo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563</a:t>
                      </a: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Junio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566</a:t>
                      </a: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1923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3714</a:t>
                      </a: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2018</a:t>
                      </a: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Maltosa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Maltosa</a:t>
                      </a: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Enero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174</a:t>
                      </a: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Febrero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137</a:t>
                      </a: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Marzo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249</a:t>
                      </a: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Abril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221</a:t>
                      </a: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Mayo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168</a:t>
                      </a: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Junio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309</a:t>
                      </a:r>
                    </a:p>
                  </a:txBody>
                  <a:tcPr marL="9525" marR="9525" marT="9525" marB="0" anchor="b"/>
                </a:tc>
              </a:tr>
              <a:tr h="210780"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862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1258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aphicFrame>
        <p:nvGraphicFramePr>
          <p:cNvPr id="5" name="7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6649372"/>
              </p:ext>
            </p:extLst>
          </p:nvPr>
        </p:nvGraphicFramePr>
        <p:xfrm>
          <a:off x="6726174" y="1556582"/>
          <a:ext cx="4112514" cy="22595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8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64702594"/>
              </p:ext>
            </p:extLst>
          </p:nvPr>
        </p:nvGraphicFramePr>
        <p:xfrm>
          <a:off x="6726174" y="3923728"/>
          <a:ext cx="3819906" cy="2001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696415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" y="103456"/>
            <a:ext cx="2495550" cy="1333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8315" y="103456"/>
            <a:ext cx="2023685" cy="134426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82752" y="253331"/>
            <a:ext cx="1013155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i="1" dirty="0" smtClean="0"/>
              <a:t>                                                                                    </a:t>
            </a:r>
          </a:p>
          <a:p>
            <a:endParaRPr lang="es-CL" sz="2000" b="1" i="1" dirty="0"/>
          </a:p>
          <a:p>
            <a:pPr algn="ctr"/>
            <a:r>
              <a:rPr lang="es-CL" sz="2000" b="1" i="1" dirty="0" smtClean="0"/>
              <a:t>ACCIONES COMERCIALES </a:t>
            </a:r>
            <a:endParaRPr lang="es-CL" sz="2000" b="1" i="1" dirty="0"/>
          </a:p>
          <a:p>
            <a:pPr algn="just"/>
            <a:endParaRPr lang="es-CL" sz="2000" b="1" dirty="0" smtClean="0"/>
          </a:p>
          <a:p>
            <a:pPr algn="just"/>
            <a:endParaRPr lang="es-CL" sz="2000" b="1" dirty="0" smtClean="0"/>
          </a:p>
          <a:p>
            <a:r>
              <a:rPr lang="es-CL" sz="2000" dirty="0" smtClean="0"/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sz="20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sz="20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sz="20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sz="20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sz="2000" dirty="0"/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4001798"/>
              </p:ext>
            </p:extLst>
          </p:nvPr>
        </p:nvGraphicFramePr>
        <p:xfrm>
          <a:off x="682752" y="1447720"/>
          <a:ext cx="9595104" cy="8508725"/>
        </p:xfrm>
        <a:graphic>
          <a:graphicData uri="http://schemas.openxmlformats.org/drawingml/2006/table">
            <a:tbl>
              <a:tblPr/>
              <a:tblGrid>
                <a:gridCol w="9595104"/>
              </a:tblGrid>
              <a:tr h="202769">
                <a:tc>
                  <a:txBody>
                    <a:bodyPr/>
                    <a:lstStyle/>
                    <a:p>
                      <a:pPr algn="ctr" fontAlgn="b"/>
                      <a:endParaRPr lang="es-CL" sz="1800" b="1" i="0" u="none" strike="noStrike" dirty="0" smtClean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/>
                      <a:endParaRPr lang="es-CL" sz="1800" b="1" i="0" u="none" strike="noStrike" dirty="0" smtClean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8734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8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Desde el mes de Marzo reaccionamos a los de precios de Ingredion lo que ha dado como resultado incorporar nuevos clientes en Almidones, Jarabes y Almidones.</a:t>
                      </a:r>
                    </a:p>
                    <a:p>
                      <a:pPr marL="285750" marR="0" lvl="0" indent="-2857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8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En Junio comienzan los despachos de Almidon Nativo uso alimenticio en big bag de 600 kilos para E. Carozzi. Su consumo mensual es de 100 Tons</a:t>
                      </a:r>
                    </a:p>
                    <a:p>
                      <a:pPr marL="285750" marR="0" lvl="0" indent="-2857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8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Seremos proveedores exclusivos de Trendy por tercer año consecutivo Jarabe de Glucosa en Helados. 900 ton temporada. Julio – Abril 2019</a:t>
                      </a:r>
                      <a:endParaRPr lang="es-CL" sz="18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70490">
                <a:tc>
                  <a:txBody>
                    <a:bodyPr/>
                    <a:lstStyle/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8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Iansagro, el primer productor de Alimentos Balanceados en Nutrición Animal, consolido el consumo del Gluten Feed reconociendo el servicio de despacho, calidad y precio. La limitante es la distancia hasta Temuco donde se encuentra la planta.</a:t>
                      </a:r>
                    </a:p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8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Se realiza la prueba en Chilempack, corrugador.</a:t>
                      </a:r>
                    </a:p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8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Se cerro negociación con cliente Elabal, envasador del Jumbo, para el almidón nativo alimenticio.</a:t>
                      </a:r>
                    </a:p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8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Se concreto un acuerdo comercial con Everscrip por Almidón de papa para nuevos desarrollos de producto.</a:t>
                      </a:r>
                    </a:p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8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Se define realizar en Junio la prueba en Tissue Puente Alto con Almidon Catiónico.</a:t>
                      </a:r>
                    </a:p>
                    <a:p>
                      <a:pPr marL="0" indent="0" algn="l" fontAlgn="b">
                        <a:buFont typeface="Arial" panose="020B0604020202020204" pitchFamily="34" charset="0"/>
                        <a:buNone/>
                      </a:pPr>
                      <a:endParaRPr lang="es-CL" sz="1800" b="0" i="0" u="none" strike="noStrike" baseline="0" dirty="0" smtClean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endParaRPr lang="es-CL" sz="1800" b="0" i="0" u="none" strike="noStrike" baseline="0" dirty="0" smtClean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74525">
                <a:tc>
                  <a:txBody>
                    <a:bodyPr/>
                    <a:lstStyle/>
                    <a:p>
                      <a:pPr marL="457200" lvl="1" indent="0" algn="l" fontAlgn="b">
                        <a:buFont typeface="Arial" panose="020B0604020202020204" pitchFamily="34" charset="0"/>
                        <a:buNone/>
                      </a:pPr>
                      <a:r>
                        <a:rPr lang="es-CL" sz="18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  <a:endParaRPr lang="es-CL" sz="18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769">
                <a:tc>
                  <a:txBody>
                    <a:bodyPr/>
                    <a:lstStyle/>
                    <a:p>
                      <a:pPr algn="l" fontAlgn="b"/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769">
                <a:tc>
                  <a:txBody>
                    <a:bodyPr/>
                    <a:lstStyle/>
                    <a:p>
                      <a:pPr algn="l" fontAlgn="b"/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769">
                <a:tc>
                  <a:txBody>
                    <a:bodyPr/>
                    <a:lstStyle/>
                    <a:p>
                      <a:pPr algn="l" fontAlgn="b"/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769">
                <a:tc>
                  <a:txBody>
                    <a:bodyPr/>
                    <a:lstStyle/>
                    <a:p>
                      <a:pPr algn="l" fontAlgn="b"/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94700">
                <a:tc>
                  <a:txBody>
                    <a:bodyPr/>
                    <a:lstStyle/>
                    <a:p>
                      <a:pPr algn="r" fontAlgn="b"/>
                      <a:r>
                        <a:rPr lang="es-CL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                                                                                    </a:t>
                      </a:r>
                      <a:r>
                        <a:rPr lang="es-CL" sz="1800" i="1" dirty="0" smtClean="0"/>
                        <a:t>                                                                                                         </a:t>
                      </a:r>
                      <a:r>
                        <a:rPr lang="es-CL" sz="1800" i="1" baseline="0" dirty="0" smtClean="0"/>
                        <a:t>       </a:t>
                      </a:r>
                      <a:r>
                        <a:rPr lang="es-CL" sz="1800" i="1" dirty="0" smtClean="0"/>
                        <a:t>                                                                                                                                               </a:t>
                      </a:r>
                      <a:r>
                        <a:rPr lang="es-CL" sz="1800" i="1" baseline="0" dirty="0" smtClean="0"/>
                        <a:t> </a:t>
                      </a:r>
                      <a:r>
                        <a:rPr lang="es-CL" sz="1800" i="1" dirty="0" smtClean="0"/>
                        <a:t>                                                                                                                                                                          </a:t>
                      </a:r>
                    </a:p>
                    <a:p>
                      <a:pPr algn="l" fontAlgn="b"/>
                      <a:endParaRPr lang="es-CL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l" fontAlgn="b"/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" name="CuadroTexto 6"/>
          <p:cNvSpPr txBox="1"/>
          <p:nvPr/>
        </p:nvSpPr>
        <p:spPr>
          <a:xfrm>
            <a:off x="10654716" y="6430683"/>
            <a:ext cx="1537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i="1" dirty="0" smtClean="0"/>
              <a:t>JUNIO  2018</a:t>
            </a:r>
            <a:endParaRPr lang="es-CL" i="1" dirty="0"/>
          </a:p>
        </p:txBody>
      </p:sp>
    </p:spTree>
    <p:extLst>
      <p:ext uri="{BB962C8B-B14F-4D97-AF65-F5344CB8AC3E}">
        <p14:creationId xmlns:p14="http://schemas.microsoft.com/office/powerpoint/2010/main" val="1668108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" y="103456"/>
            <a:ext cx="2495550" cy="1333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8315" y="103456"/>
            <a:ext cx="2023685" cy="134426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82752" y="253331"/>
            <a:ext cx="1013155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i="1" dirty="0" smtClean="0"/>
              <a:t>                                                                                    </a:t>
            </a:r>
          </a:p>
          <a:p>
            <a:endParaRPr lang="es-CL" sz="2000" b="1" i="1" dirty="0"/>
          </a:p>
          <a:p>
            <a:pPr algn="ctr"/>
            <a:r>
              <a:rPr lang="es-CL" sz="2000" b="1" i="1" dirty="0" smtClean="0"/>
              <a:t>ACCIONES COMERCIALES </a:t>
            </a:r>
            <a:endParaRPr lang="es-CL" sz="2000" b="1" i="1" dirty="0"/>
          </a:p>
          <a:p>
            <a:pPr algn="just"/>
            <a:endParaRPr lang="es-CL" sz="2000" b="1" dirty="0" smtClean="0"/>
          </a:p>
          <a:p>
            <a:pPr algn="just"/>
            <a:endParaRPr lang="es-CL" sz="2000" b="1" dirty="0" smtClean="0"/>
          </a:p>
          <a:p>
            <a:r>
              <a:rPr lang="es-CL" sz="2000" dirty="0" smtClean="0"/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sz="20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sz="20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sz="20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sz="20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sz="2000" dirty="0"/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6576635"/>
              </p:ext>
            </p:extLst>
          </p:nvPr>
        </p:nvGraphicFramePr>
        <p:xfrm>
          <a:off x="1205916" y="1099269"/>
          <a:ext cx="9765792" cy="6938818"/>
        </p:xfrm>
        <a:graphic>
          <a:graphicData uri="http://schemas.openxmlformats.org/drawingml/2006/table">
            <a:tbl>
              <a:tblPr/>
              <a:tblGrid>
                <a:gridCol w="9765792"/>
              </a:tblGrid>
              <a:tr h="228253">
                <a:tc>
                  <a:txBody>
                    <a:bodyPr/>
                    <a:lstStyle/>
                    <a:p>
                      <a:pPr algn="ctr" fontAlgn="b"/>
                      <a:endParaRPr lang="es-CL" sz="18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90034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8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16562">
                <a:tc>
                  <a:txBody>
                    <a:bodyPr/>
                    <a:lstStyle/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8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Jarabes de Maltosa sigue pendiente para homologar Maltosa en Dos en Uno.</a:t>
                      </a:r>
                    </a:p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endParaRPr lang="es-CL" sz="1800" b="0" i="0" u="none" strike="noStrike" baseline="0" dirty="0" smtClean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8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Acciones técnicas con </a:t>
                      </a:r>
                      <a:r>
                        <a:rPr lang="es-CL" sz="1800" b="0" i="0" u="none" strike="noStrike" baseline="0" dirty="0" err="1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Arcor</a:t>
                      </a:r>
                      <a:r>
                        <a:rPr lang="es-CL" sz="18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 para exportar Jarabes de Maltosa y Glucosa a su filial de Perú.</a:t>
                      </a:r>
                    </a:p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endParaRPr lang="es-CL" sz="1800" b="0" i="0" u="none" strike="noStrike" baseline="0" dirty="0" smtClean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8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CPW, planta de cereales de Nestle, solicito nuevos antecedentes técnicos en el Jarabe de Glucosa para iniciar las pruebas de homologación.  </a:t>
                      </a:r>
                    </a:p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endParaRPr lang="es-CL" sz="1800" b="0" i="0" u="none" strike="noStrike" baseline="0" dirty="0" smtClean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8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Deberemos mantener presente el argumento comercial de Promaiz, ofrecemos al mercado productos de calidad, buen servicio técnico, stock de seguridad adecuado y logística junto a precios competitivos; elementos fundamentales para seguir aumentando nuestra presencia en el mercado</a:t>
                      </a:r>
                    </a:p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endParaRPr lang="es-CL" sz="1800" b="0" i="0" u="none" strike="noStrike" baseline="0" dirty="0" smtClean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18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Durante el mes de Julio se realizara la encuesta de satisfacción al cliente.</a:t>
                      </a:r>
                      <a:endParaRPr lang="es-CL" sz="18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0512">
                <a:tc>
                  <a:txBody>
                    <a:bodyPr/>
                    <a:lstStyle/>
                    <a:p>
                      <a:pPr marL="0" indent="0" algn="l" fontAlgn="b">
                        <a:buFont typeface="Arial" panose="020B0604020202020204" pitchFamily="34" charset="0"/>
                        <a:buNone/>
                      </a:pPr>
                      <a:endParaRPr lang="es-CL" sz="18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253">
                <a:tc>
                  <a:txBody>
                    <a:bodyPr/>
                    <a:lstStyle/>
                    <a:p>
                      <a:pPr algn="l" fontAlgn="b"/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253">
                <a:tc>
                  <a:txBody>
                    <a:bodyPr/>
                    <a:lstStyle/>
                    <a:p>
                      <a:pPr algn="l" fontAlgn="b"/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253">
                <a:tc>
                  <a:txBody>
                    <a:bodyPr/>
                    <a:lstStyle/>
                    <a:p>
                      <a:pPr algn="l" fontAlgn="b"/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253">
                <a:tc>
                  <a:txBody>
                    <a:bodyPr/>
                    <a:lstStyle/>
                    <a:p>
                      <a:pPr algn="l" fontAlgn="b"/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69440">
                <a:tc>
                  <a:txBody>
                    <a:bodyPr/>
                    <a:lstStyle/>
                    <a:p>
                      <a:pPr algn="r" fontAlgn="b"/>
                      <a:r>
                        <a:rPr lang="es-CL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                                                                                    </a:t>
                      </a:r>
                      <a:r>
                        <a:rPr lang="es-CL" sz="1800" i="1" dirty="0" smtClean="0"/>
                        <a:t>                                                                                                         </a:t>
                      </a:r>
                      <a:r>
                        <a:rPr lang="es-CL" sz="1800" i="1" baseline="0" dirty="0" smtClean="0"/>
                        <a:t>       </a:t>
                      </a:r>
                      <a:r>
                        <a:rPr lang="es-CL" sz="1800" i="1" dirty="0" smtClean="0"/>
                        <a:t>                                                                                                                                               </a:t>
                      </a:r>
                      <a:r>
                        <a:rPr lang="es-CL" sz="1800" i="1" baseline="0" dirty="0" smtClean="0"/>
                        <a:t> </a:t>
                      </a:r>
                      <a:r>
                        <a:rPr lang="es-CL" sz="1800" i="1" dirty="0" smtClean="0"/>
                        <a:t>                                                                                                                                                                          </a:t>
                      </a:r>
                    </a:p>
                    <a:p>
                      <a:pPr algn="l" fontAlgn="b"/>
                      <a:endParaRPr lang="es-CL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l" fontAlgn="b"/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" name="CuadroTexto 6"/>
          <p:cNvSpPr txBox="1"/>
          <p:nvPr/>
        </p:nvSpPr>
        <p:spPr>
          <a:xfrm>
            <a:off x="10654716" y="6430683"/>
            <a:ext cx="1537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i="1" dirty="0" smtClean="0"/>
              <a:t>JUNIO  2018</a:t>
            </a:r>
            <a:endParaRPr lang="es-CL" i="1" dirty="0"/>
          </a:p>
        </p:txBody>
      </p:sp>
    </p:spTree>
    <p:extLst>
      <p:ext uri="{BB962C8B-B14F-4D97-AF65-F5344CB8AC3E}">
        <p14:creationId xmlns:p14="http://schemas.microsoft.com/office/powerpoint/2010/main" val="305299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" y="103456"/>
            <a:ext cx="2495550" cy="1333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8315" y="103456"/>
            <a:ext cx="2023685" cy="134426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603863" y="356206"/>
            <a:ext cx="8734064" cy="82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b="1" i="1" dirty="0" smtClean="0">
                <a:solidFill>
                  <a:prstClr val="black"/>
                </a:solidFill>
              </a:rPr>
              <a:t>                                                                                    </a:t>
            </a:r>
          </a:p>
          <a:p>
            <a:pPr algn="ctr"/>
            <a:r>
              <a:rPr lang="es-CL" sz="2000" b="1" i="1" dirty="0" smtClean="0">
                <a:solidFill>
                  <a:prstClr val="black"/>
                </a:solidFill>
              </a:rPr>
              <a:t>ACCIONES TECNICAS </a:t>
            </a:r>
            <a:endParaRPr lang="es-CL" sz="2000" b="1" i="1" dirty="0">
              <a:solidFill>
                <a:prstClr val="black"/>
              </a:solidFill>
            </a:endParaRPr>
          </a:p>
          <a:p>
            <a:pPr algn="just"/>
            <a:endParaRPr lang="es-CL" sz="2000" b="1" dirty="0" smtClean="0">
              <a:solidFill>
                <a:prstClr val="black"/>
              </a:solidFill>
            </a:endParaRPr>
          </a:p>
          <a:p>
            <a:pPr algn="just"/>
            <a:endParaRPr lang="es-CL" sz="2000" b="1" dirty="0" smtClean="0">
              <a:solidFill>
                <a:prstClr val="black"/>
              </a:solidFill>
            </a:endParaRPr>
          </a:p>
          <a:p>
            <a:r>
              <a:rPr lang="es-CL" sz="2000" dirty="0" smtClean="0">
                <a:solidFill>
                  <a:prstClr val="black"/>
                </a:solidFill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sz="2000" dirty="0" smtClean="0">
              <a:solidFill>
                <a:prstClr val="black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sz="2000" dirty="0" smtClean="0">
              <a:solidFill>
                <a:prstClr val="black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sz="2000" dirty="0" smtClean="0">
              <a:solidFill>
                <a:prstClr val="black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sz="2000" dirty="0" smtClean="0">
              <a:solidFill>
                <a:prstClr val="black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s-CL" sz="2000" dirty="0">
              <a:solidFill>
                <a:prstClr val="black"/>
              </a:solidFill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3491117"/>
              </p:ext>
            </p:extLst>
          </p:nvPr>
        </p:nvGraphicFramePr>
        <p:xfrm>
          <a:off x="928048" y="1024735"/>
          <a:ext cx="10085695" cy="5789295"/>
        </p:xfrm>
        <a:graphic>
          <a:graphicData uri="http://schemas.openxmlformats.org/drawingml/2006/table">
            <a:tbl>
              <a:tblPr/>
              <a:tblGrid>
                <a:gridCol w="10085695"/>
              </a:tblGrid>
              <a:tr h="262471">
                <a:tc>
                  <a:txBody>
                    <a:bodyPr/>
                    <a:lstStyle/>
                    <a:p>
                      <a:pPr algn="ctr" fontAlgn="b"/>
                      <a:endParaRPr lang="es-CL" sz="18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19367">
                <a:tc>
                  <a:txBody>
                    <a:bodyPr/>
                    <a:lstStyle/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24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Chilempack. Prueba industrial Almidón Nativo Uso Técnico. Volumen 10 ton. Consumo 2 tpd. Resultados positivos. El cliente continuará evaluando con nuevos pedidos, para disponer de suficiente información y validarlo.</a:t>
                      </a:r>
                    </a:p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endParaRPr lang="es-CL" sz="24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287">
                <a:tc>
                  <a:txBody>
                    <a:bodyPr/>
                    <a:lstStyle/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24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Cartulinas Maule. Seguimiento uso del Almidón Nativo TM en aplicación spray y conversión enzimática.  Evaluación del cliente positiva en ambas aplicaciones.</a:t>
                      </a:r>
                    </a:p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endParaRPr lang="es-CL" sz="2400" b="0" i="0" u="none" strike="noStrike" baseline="0" dirty="0" smtClean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24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Paimasa. Reunión técnica para definir acciones con el propósito de mejorar calidad de los papeles y el proceso en general (retención de fibras, drenaje en la formación, comportamiento en el secado del papel y otros).</a:t>
                      </a:r>
                    </a:p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endParaRPr lang="es-CL" sz="2400" b="0" i="0" u="none" strike="noStrike" baseline="0" dirty="0" smtClean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L="285750" indent="-285750" algn="l" fontAlgn="b">
                        <a:buFont typeface="Arial" panose="020B0604020202020204" pitchFamily="34" charset="0"/>
                        <a:buChar char="•"/>
                      </a:pPr>
                      <a:r>
                        <a:rPr lang="es-CL" sz="24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Tissue Puente Alto. Prueba industrial del Almidón Catiónico Promaiz. Abortada transcurrido 6 hrs. De evaluación por caída de resistencia mecánica del papel. Saldo de almidón fue retirado de Planta Tissue. Pendiente informe técnico por parte de Promaiz y reunión de cierre de ciclo de pruebas.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CuadroTexto 5"/>
          <p:cNvSpPr txBox="1"/>
          <p:nvPr/>
        </p:nvSpPr>
        <p:spPr>
          <a:xfrm>
            <a:off x="9951458" y="6284373"/>
            <a:ext cx="1651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i="1" dirty="0" smtClean="0">
                <a:solidFill>
                  <a:prstClr val="black"/>
                </a:solidFill>
              </a:rPr>
              <a:t>JUNIO 2018</a:t>
            </a:r>
            <a:endParaRPr lang="es-CL" i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36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s-CL" sz="2000" b="1" i="1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ACCIONES </a:t>
            </a:r>
            <a:r>
              <a:rPr lang="es-CL" sz="2000" b="1" i="1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TECNICAS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37500"/>
            <a:ext cx="10515600" cy="4351338"/>
          </a:xfrm>
        </p:spPr>
        <p:txBody>
          <a:bodyPr>
            <a:normAutofit/>
          </a:bodyPr>
          <a:lstStyle/>
          <a:p>
            <a:pPr marL="285750" indent="-285750" fontAlgn="b"/>
            <a:r>
              <a:rPr lang="es-CL" sz="24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Estudio de propiedades del Almidón de papa Everscrip y de mezclas con almidón nativo de maíz: Angulo de Talud, Viscosidad del almidón gelificado por temperatura y viscosidad alcalina.</a:t>
            </a:r>
            <a:endParaRPr lang="es-CL" sz="24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285750" indent="-285750" fontAlgn="b"/>
            <a:r>
              <a:rPr lang="es-CL" sz="24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Cartocor. Reunión previa para pre factibilidad técnica de silos. Luego reunión con fabricante de silos.</a:t>
            </a:r>
          </a:p>
          <a:p>
            <a:pPr marL="285750" indent="-285750" fontAlgn="b"/>
            <a:r>
              <a:rPr lang="es-CL" sz="24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Cartocor. Propuesta uso de Almidón Carrier MV. Pendiente está programar con el cliente una prueba industrial para verificar </a:t>
            </a:r>
            <a:r>
              <a:rPr lang="es-CL" sz="2400" smtClean="0">
                <a:solidFill>
                  <a:srgbClr val="FF0000"/>
                </a:solidFill>
                <a:latin typeface="Calibri" panose="020F0502020204030204" pitchFamily="34" charset="0"/>
              </a:rPr>
              <a:t>los beneficios.</a:t>
            </a:r>
            <a:endParaRPr lang="es-CL" sz="2400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285750" indent="-285750" fontAlgn="b"/>
            <a:endParaRPr lang="es-CL" sz="2400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0" indent="0" fontAlgn="b">
              <a:buNone/>
            </a:pPr>
            <a:endParaRPr lang="es-CL" sz="24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285750" indent="-285750" fontAlgn="b"/>
            <a:endParaRPr lang="es-CL" sz="2400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285750" indent="-285750" fontAlgn="b"/>
            <a:endParaRPr lang="es-CL" sz="2400" dirty="0" smtClean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marL="285750" indent="-285750" fontAlgn="b"/>
            <a:endParaRPr lang="es-CL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29846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" y="103456"/>
            <a:ext cx="2495550" cy="13335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8379" y="3538727"/>
            <a:ext cx="624841" cy="39014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1161" y="3573362"/>
            <a:ext cx="624841" cy="39014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0779" y="3691127"/>
            <a:ext cx="624841" cy="39014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058" y="1700577"/>
            <a:ext cx="5148115" cy="343207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14" name="CuadroTexto 13"/>
          <p:cNvSpPr txBox="1"/>
          <p:nvPr/>
        </p:nvSpPr>
        <p:spPr>
          <a:xfrm>
            <a:off x="6011298" y="531430"/>
            <a:ext cx="13645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 smtClean="0"/>
              <a:t>                                 Fin.</a:t>
            </a:r>
            <a:endParaRPr lang="es-CL" sz="3500" b="1" dirty="0"/>
          </a:p>
        </p:txBody>
      </p:sp>
    </p:spTree>
    <p:extLst>
      <p:ext uri="{BB962C8B-B14F-4D97-AF65-F5344CB8AC3E}">
        <p14:creationId xmlns:p14="http://schemas.microsoft.com/office/powerpoint/2010/main" val="53044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3779</TotalTime>
  <Words>889</Words>
  <Application>Microsoft Office PowerPoint</Application>
  <PresentationFormat>Panorámica</PresentationFormat>
  <Paragraphs>283</Paragraphs>
  <Slides>12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Wingdings</vt:lpstr>
      <vt:lpstr>Tema de Office</vt:lpstr>
      <vt:lpstr>Presentación de PowerPoint</vt:lpstr>
      <vt:lpstr>Presentación de PowerPoint</vt:lpstr>
      <vt:lpstr>Presentación de PowerPoint</vt:lpstr>
      <vt:lpstr>                                  Análisis de ventas 6 meses 2017/ 2018</vt:lpstr>
      <vt:lpstr>                                Análisis de ventas 6 meses 2017/ 2018</vt:lpstr>
      <vt:lpstr>                            Análisis de ventas 6 meses 2017/ 2018</vt:lpstr>
      <vt:lpstr>                                Análisis de ventas 6 meses 2017/ 2018</vt:lpstr>
      <vt:lpstr>Presentación de PowerPoint</vt:lpstr>
      <vt:lpstr>Presentación de PowerPoint</vt:lpstr>
      <vt:lpstr>Presentación de PowerPoint</vt:lpstr>
      <vt:lpstr>ACCIONES TECNICAS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Mgonzalez</dc:creator>
  <cp:lastModifiedBy>Roberto Mora</cp:lastModifiedBy>
  <cp:revision>366</cp:revision>
  <dcterms:created xsi:type="dcterms:W3CDTF">2017-08-07T15:40:52Z</dcterms:created>
  <dcterms:modified xsi:type="dcterms:W3CDTF">2018-07-05T18:58:13Z</dcterms:modified>
</cp:coreProperties>
</file>