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58" r:id="rId6"/>
  </p:sldIdLst>
  <p:sldSz cx="12192000" cy="6858000"/>
  <p:notesSz cx="6858000" cy="9144000"/>
  <p:defaultText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50" d="100"/>
          <a:sy n="50" d="100"/>
        </p:scale>
        <p:origin x="54"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L"/>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17-08-2017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1137579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17-08-2017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1704784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0C7E8DCC-3A88-49EE-B45E-36DCBE93A36E}" type="datetimeFigureOut">
              <a:rPr lang="es-CL" smtClean="0"/>
              <a:t>17-08-2017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7347096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fecha 4"/>
          <p:cNvSpPr>
            <a:spLocks noGrp="1"/>
          </p:cNvSpPr>
          <p:nvPr>
            <p:ph type="dt" sz="half" idx="10"/>
          </p:nvPr>
        </p:nvSpPr>
        <p:spPr/>
        <p:txBody>
          <a:bodyPr/>
          <a:lstStyle/>
          <a:p>
            <a:fld id="{0C7E8DCC-3A88-49EE-B45E-36DCBE93A36E}" type="datetimeFigureOut">
              <a:rPr lang="es-CL" smtClean="0"/>
              <a:t>17-08-2017</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247161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7" name="Marcador de fecha 6"/>
          <p:cNvSpPr>
            <a:spLocks noGrp="1"/>
          </p:cNvSpPr>
          <p:nvPr>
            <p:ph type="dt" sz="half" idx="10"/>
          </p:nvPr>
        </p:nvSpPr>
        <p:spPr/>
        <p:txBody>
          <a:bodyPr/>
          <a:lstStyle/>
          <a:p>
            <a:fld id="{0C7E8DCC-3A88-49EE-B45E-36DCBE93A36E}" type="datetimeFigureOut">
              <a:rPr lang="es-CL" smtClean="0"/>
              <a:t>17-08-2017</a:t>
            </a:fld>
            <a:endParaRPr lang="es-CL"/>
          </a:p>
        </p:txBody>
      </p:sp>
      <p:sp>
        <p:nvSpPr>
          <p:cNvPr id="8" name="Marcador de pie de página 7"/>
          <p:cNvSpPr>
            <a:spLocks noGrp="1"/>
          </p:cNvSpPr>
          <p:nvPr>
            <p:ph type="ftr" sz="quarter" idx="11"/>
          </p:nvPr>
        </p:nvSpPr>
        <p:spPr/>
        <p:txBody>
          <a:bodyPr/>
          <a:lstStyle/>
          <a:p>
            <a:endParaRPr lang="es-CL"/>
          </a:p>
        </p:txBody>
      </p:sp>
      <p:sp>
        <p:nvSpPr>
          <p:cNvPr id="9" name="Marcador de número de diapositiva 8"/>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3218287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fecha 2"/>
          <p:cNvSpPr>
            <a:spLocks noGrp="1"/>
          </p:cNvSpPr>
          <p:nvPr>
            <p:ph type="dt" sz="half" idx="10"/>
          </p:nvPr>
        </p:nvSpPr>
        <p:spPr/>
        <p:txBody>
          <a:bodyPr/>
          <a:lstStyle/>
          <a:p>
            <a:fld id="{0C7E8DCC-3A88-49EE-B45E-36DCBE93A36E}" type="datetimeFigureOut">
              <a:rPr lang="es-CL" smtClean="0"/>
              <a:t>17-08-2017</a:t>
            </a:fld>
            <a:endParaRPr lang="es-CL"/>
          </a:p>
        </p:txBody>
      </p:sp>
      <p:sp>
        <p:nvSpPr>
          <p:cNvPr id="4" name="Marcador de pie de página 3"/>
          <p:cNvSpPr>
            <a:spLocks noGrp="1"/>
          </p:cNvSpPr>
          <p:nvPr>
            <p:ph type="ftr" sz="quarter" idx="11"/>
          </p:nvPr>
        </p:nvSpPr>
        <p:spPr/>
        <p:txBody>
          <a:bodyPr/>
          <a:lstStyle/>
          <a:p>
            <a:endParaRPr lang="es-CL"/>
          </a:p>
        </p:txBody>
      </p:sp>
      <p:sp>
        <p:nvSpPr>
          <p:cNvPr id="5" name="Marcador de número de diapositiva 4"/>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4213644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C7E8DCC-3A88-49EE-B45E-36DCBE93A36E}" type="datetimeFigureOut">
              <a:rPr lang="es-CL" smtClean="0"/>
              <a:t>17-08-2017</a:t>
            </a:fld>
            <a:endParaRPr lang="es-CL"/>
          </a:p>
        </p:txBody>
      </p:sp>
      <p:sp>
        <p:nvSpPr>
          <p:cNvPr id="3" name="Marcador de pie de página 2"/>
          <p:cNvSpPr>
            <a:spLocks noGrp="1"/>
          </p:cNvSpPr>
          <p:nvPr>
            <p:ph type="ftr" sz="quarter" idx="11"/>
          </p:nvPr>
        </p:nvSpPr>
        <p:spPr/>
        <p:txBody>
          <a:bodyPr/>
          <a:lstStyle/>
          <a:p>
            <a:endParaRPr lang="es-CL"/>
          </a:p>
        </p:txBody>
      </p:sp>
      <p:sp>
        <p:nvSpPr>
          <p:cNvPr id="4" name="Marcador de número de diapositiva 3"/>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1787811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C7E8DCC-3A88-49EE-B45E-36DCBE93A36E}" type="datetimeFigureOut">
              <a:rPr lang="es-CL" smtClean="0"/>
              <a:t>17-08-2017</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3236225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L"/>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L"/>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0C7E8DCC-3A88-49EE-B45E-36DCBE93A36E}" type="datetimeFigureOut">
              <a:rPr lang="es-CL" smtClean="0"/>
              <a:t>17-08-2017</a:t>
            </a:fld>
            <a:endParaRPr lang="es-CL"/>
          </a:p>
        </p:txBody>
      </p:sp>
      <p:sp>
        <p:nvSpPr>
          <p:cNvPr id="6" name="Marcador de pie de página 5"/>
          <p:cNvSpPr>
            <a:spLocks noGrp="1"/>
          </p:cNvSpPr>
          <p:nvPr>
            <p:ph type="ftr" sz="quarter" idx="11"/>
          </p:nvPr>
        </p:nvSpPr>
        <p:spPr/>
        <p:txBody>
          <a:bodyPr/>
          <a:lstStyle/>
          <a:p>
            <a:endParaRPr lang="es-CL"/>
          </a:p>
        </p:txBody>
      </p:sp>
      <p:sp>
        <p:nvSpPr>
          <p:cNvPr id="7" name="Marcador de número de diapositiva 6"/>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887932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17-08-2017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834966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L"/>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10"/>
          </p:nvPr>
        </p:nvSpPr>
        <p:spPr/>
        <p:txBody>
          <a:bodyPr/>
          <a:lstStyle/>
          <a:p>
            <a:fld id="{0C7E8DCC-3A88-49EE-B45E-36DCBE93A36E}" type="datetimeFigureOut">
              <a:rPr lang="es-CL" smtClean="0"/>
              <a:t>17-08-2017</a:t>
            </a:fld>
            <a:endParaRPr lang="es-CL"/>
          </a:p>
        </p:txBody>
      </p:sp>
      <p:sp>
        <p:nvSpPr>
          <p:cNvPr id="5" name="Marcador de pie de página 4"/>
          <p:cNvSpPr>
            <a:spLocks noGrp="1"/>
          </p:cNvSpPr>
          <p:nvPr>
            <p:ph type="ftr" sz="quarter" idx="11"/>
          </p:nvPr>
        </p:nvSpPr>
        <p:spPr/>
        <p:txBody>
          <a:bodyPr/>
          <a:lstStyle/>
          <a:p>
            <a:endParaRPr lang="es-CL"/>
          </a:p>
        </p:txBody>
      </p:sp>
      <p:sp>
        <p:nvSpPr>
          <p:cNvPr id="6" name="Marcador de número de diapositiva 5"/>
          <p:cNvSpPr>
            <a:spLocks noGrp="1"/>
          </p:cNvSpPr>
          <p:nvPr>
            <p:ph type="sldNum" sz="quarter" idx="12"/>
          </p:nvPr>
        </p:nvSpPr>
        <p:spPr/>
        <p:txBody>
          <a:bodyPr/>
          <a:lstStyle/>
          <a:p>
            <a:fld id="{3B4CC909-F770-4DB5-ADCE-10412930D2F2}" type="slidenum">
              <a:rPr lang="es-CL" smtClean="0"/>
              <a:t>‹Nº›</a:t>
            </a:fld>
            <a:endParaRPr lang="es-CL"/>
          </a:p>
        </p:txBody>
      </p:sp>
    </p:spTree>
    <p:extLst>
      <p:ext uri="{BB962C8B-B14F-4D97-AF65-F5344CB8AC3E}">
        <p14:creationId xmlns:p14="http://schemas.microsoft.com/office/powerpoint/2010/main" val="2206568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L"/>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L"/>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7E8DCC-3A88-49EE-B45E-36DCBE93A36E}" type="datetimeFigureOut">
              <a:rPr lang="es-CL" smtClean="0"/>
              <a:t>17-08-2017</a:t>
            </a:fld>
            <a:endParaRPr lang="es-CL"/>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L"/>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CC909-F770-4DB5-ADCE-10412930D2F2}" type="slidenum">
              <a:rPr lang="es-CL" smtClean="0"/>
              <a:t>‹Nº›</a:t>
            </a:fld>
            <a:endParaRPr lang="es-CL"/>
          </a:p>
        </p:txBody>
      </p:sp>
    </p:spTree>
    <p:extLst>
      <p:ext uri="{BB962C8B-B14F-4D97-AF65-F5344CB8AC3E}">
        <p14:creationId xmlns:p14="http://schemas.microsoft.com/office/powerpoint/2010/main" val="409127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sp>
        <p:nvSpPr>
          <p:cNvPr id="8" name="CuadroTexto 7"/>
          <p:cNvSpPr txBox="1"/>
          <p:nvPr/>
        </p:nvSpPr>
        <p:spPr>
          <a:xfrm>
            <a:off x="1294227" y="3812345"/>
            <a:ext cx="9073662" cy="1061829"/>
          </a:xfrm>
          <a:prstGeom prst="rect">
            <a:avLst/>
          </a:prstGeom>
          <a:noFill/>
        </p:spPr>
        <p:txBody>
          <a:bodyPr wrap="square" rtlCol="0">
            <a:spAutoFit/>
          </a:bodyPr>
          <a:lstStyle/>
          <a:p>
            <a:r>
              <a:rPr lang="es-CL" sz="2800" dirty="0" smtClean="0"/>
              <a:t>Presentación del </a:t>
            </a:r>
            <a:r>
              <a:rPr lang="es-CL" sz="2800" dirty="0"/>
              <a:t>D</a:t>
            </a:r>
            <a:r>
              <a:rPr lang="es-CL" sz="2800" dirty="0" smtClean="0"/>
              <a:t>esempeño del Proceso:</a:t>
            </a:r>
          </a:p>
          <a:p>
            <a:r>
              <a:rPr lang="es-CL" sz="2800" b="1" dirty="0" smtClean="0"/>
              <a:t>                                 </a:t>
            </a:r>
            <a:r>
              <a:rPr lang="es-CL" sz="3500" b="1" dirty="0" smtClean="0"/>
              <a:t>“Compras” </a:t>
            </a:r>
            <a:r>
              <a:rPr lang="es-CL" sz="3500" b="1" dirty="0" smtClean="0"/>
              <a:t>-  Año 2017</a:t>
            </a:r>
            <a:endParaRPr lang="es-CL" sz="3500" b="1" dirty="0"/>
          </a:p>
        </p:txBody>
      </p:sp>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8315" y="103456"/>
            <a:ext cx="2023685" cy="1344263"/>
          </a:xfrm>
          <a:prstGeom prst="rect">
            <a:avLst/>
          </a:prstGeom>
        </p:spPr>
      </p:pic>
      <p:sp>
        <p:nvSpPr>
          <p:cNvPr id="10" name="CuadroTexto 9"/>
          <p:cNvSpPr txBox="1"/>
          <p:nvPr/>
        </p:nvSpPr>
        <p:spPr>
          <a:xfrm>
            <a:off x="7912197" y="4874174"/>
            <a:ext cx="1406770" cy="369332"/>
          </a:xfrm>
          <a:prstGeom prst="rect">
            <a:avLst/>
          </a:prstGeom>
          <a:noFill/>
        </p:spPr>
        <p:txBody>
          <a:bodyPr wrap="square" rtlCol="0">
            <a:spAutoFit/>
          </a:bodyPr>
          <a:lstStyle/>
          <a:p>
            <a:r>
              <a:rPr lang="es-CL" i="1" dirty="0" smtClean="0"/>
              <a:t>Agosto</a:t>
            </a:r>
            <a:endParaRPr lang="es-CL" i="1" dirty="0"/>
          </a:p>
        </p:txBody>
      </p:sp>
      <p:pic>
        <p:nvPicPr>
          <p:cNvPr id="2" name="Imagen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69769" y="1436956"/>
            <a:ext cx="2200275" cy="2200275"/>
          </a:xfrm>
          <a:prstGeom prst="rect">
            <a:avLst/>
          </a:prstGeom>
        </p:spPr>
      </p:pic>
    </p:spTree>
    <p:extLst>
      <p:ext uri="{BB962C8B-B14F-4D97-AF65-F5344CB8AC3E}">
        <p14:creationId xmlns:p14="http://schemas.microsoft.com/office/powerpoint/2010/main" val="41346678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8315" y="103456"/>
            <a:ext cx="2023685" cy="1344263"/>
          </a:xfrm>
          <a:prstGeom prst="rect">
            <a:avLst/>
          </a:prstGeom>
        </p:spPr>
      </p:pic>
      <p:sp>
        <p:nvSpPr>
          <p:cNvPr id="3" name="CuadroTexto 2"/>
          <p:cNvSpPr txBox="1"/>
          <p:nvPr/>
        </p:nvSpPr>
        <p:spPr>
          <a:xfrm>
            <a:off x="576776" y="1547447"/>
            <a:ext cx="11071274" cy="2308324"/>
          </a:xfrm>
          <a:prstGeom prst="rect">
            <a:avLst/>
          </a:prstGeom>
          <a:noFill/>
        </p:spPr>
        <p:txBody>
          <a:bodyPr wrap="square" rtlCol="0">
            <a:spAutoFit/>
          </a:bodyPr>
          <a:lstStyle/>
          <a:p>
            <a:r>
              <a:rPr lang="es-CL" b="1" dirty="0" smtClean="0"/>
              <a:t>Acontecimiento Importantes ocurridos durante 2017  la fecha:</a:t>
            </a:r>
          </a:p>
          <a:p>
            <a:endParaRPr lang="es-CL" dirty="0" smtClean="0"/>
          </a:p>
          <a:p>
            <a:pPr marL="285750" indent="-285750">
              <a:buFont typeface="Wingdings" panose="05000000000000000000" pitchFamily="2" charset="2"/>
              <a:buChar char="Ø"/>
            </a:pPr>
            <a:r>
              <a:rPr lang="es-CL" dirty="0" smtClean="0"/>
              <a:t>Durante mes de Mayo, se implementa sistema ERP SAP, para la gestión de compras. Se establece un monto máximo, sobre el cual se pueden gestionar adquisiciones por el Encargado de Compras.</a:t>
            </a:r>
          </a:p>
          <a:p>
            <a:pPr marL="285750" indent="-285750">
              <a:buFont typeface="Wingdings" panose="05000000000000000000" pitchFamily="2" charset="2"/>
              <a:buChar char="Ø"/>
            </a:pPr>
            <a:r>
              <a:rPr lang="es-CL" dirty="0" smtClean="0"/>
              <a:t>Se realiza la primera evaluación de proveedores críticos. de PROMAIZ del años 2017.</a:t>
            </a:r>
            <a:endParaRPr lang="es-CL" dirty="0" smtClean="0"/>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a:p>
        </p:txBody>
      </p:sp>
    </p:spTree>
    <p:extLst>
      <p:ext uri="{BB962C8B-B14F-4D97-AF65-F5344CB8AC3E}">
        <p14:creationId xmlns:p14="http://schemas.microsoft.com/office/powerpoint/2010/main" val="2200619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8315" y="103456"/>
            <a:ext cx="2023685" cy="1344263"/>
          </a:xfrm>
          <a:prstGeom prst="rect">
            <a:avLst/>
          </a:prstGeom>
        </p:spPr>
      </p:pic>
      <p:sp>
        <p:nvSpPr>
          <p:cNvPr id="3" name="CuadroTexto 2"/>
          <p:cNvSpPr txBox="1"/>
          <p:nvPr/>
        </p:nvSpPr>
        <p:spPr>
          <a:xfrm>
            <a:off x="576776" y="1547447"/>
            <a:ext cx="11071274" cy="3970318"/>
          </a:xfrm>
          <a:prstGeom prst="rect">
            <a:avLst/>
          </a:prstGeom>
          <a:noFill/>
        </p:spPr>
        <p:txBody>
          <a:bodyPr wrap="square" rtlCol="0">
            <a:spAutoFit/>
          </a:bodyPr>
          <a:lstStyle/>
          <a:p>
            <a:r>
              <a:rPr lang="es-CL" b="1" dirty="0" smtClean="0"/>
              <a:t>Problemáticas Importantes ocurridas </a:t>
            </a:r>
            <a:r>
              <a:rPr lang="es-CL" b="1" dirty="0" smtClean="0"/>
              <a:t>durante 2017  la fecha:</a:t>
            </a:r>
          </a:p>
          <a:p>
            <a:endParaRPr lang="es-CL" dirty="0" smtClean="0"/>
          </a:p>
          <a:p>
            <a:pPr marL="285750" indent="-285750">
              <a:buFont typeface="Wingdings" panose="05000000000000000000" pitchFamily="2" charset="2"/>
              <a:buChar char="Ø"/>
            </a:pPr>
            <a:r>
              <a:rPr lang="es-CL" dirty="0" smtClean="0"/>
              <a:t>Alta presencia de Roedores en oficina de Bodega Pañol</a:t>
            </a:r>
            <a:r>
              <a:rPr lang="es-CL" dirty="0" smtClean="0"/>
              <a:t>.</a:t>
            </a:r>
          </a:p>
          <a:p>
            <a:pPr marL="285750" indent="-285750">
              <a:buFont typeface="Wingdings" panose="05000000000000000000" pitchFamily="2" charset="2"/>
              <a:buChar char="Ø"/>
            </a:pPr>
            <a:r>
              <a:rPr lang="es-CL" dirty="0" smtClean="0"/>
              <a:t>Se integra persona a equipo SAP Bodega, para el ingreso y salida de mercancía. A la fecha, el desempeño de la persona es satisfactoria, sin embargo su situación contractual pertenece aun contratista externo.</a:t>
            </a:r>
            <a:endParaRPr lang="es-CL" dirty="0" smtClean="0"/>
          </a:p>
          <a:p>
            <a:pPr marL="285750" indent="-285750">
              <a:buFont typeface="Wingdings" panose="05000000000000000000" pitchFamily="2" charset="2"/>
              <a:buChar char="Ø"/>
            </a:pPr>
            <a:r>
              <a:rPr lang="es-CL" dirty="0" smtClean="0"/>
              <a:t>Ala fecha no se ha establecido en un 100% la solicitudes de comprar por sistema SAP. Según procedimiento establecido las solicitudes de compras de PROMAIZ deben ser gestionadas a través del SAP.</a:t>
            </a:r>
          </a:p>
          <a:p>
            <a:pPr marL="285750" indent="-285750">
              <a:buFont typeface="Wingdings" panose="05000000000000000000" pitchFamily="2" charset="2"/>
              <a:buChar char="Ø"/>
            </a:pPr>
            <a:r>
              <a:rPr lang="es-CL" dirty="0" smtClean="0"/>
              <a:t>No poder optimizar los tiempos del Encargado de Compras </a:t>
            </a:r>
            <a:r>
              <a:rPr lang="es-CL" dirty="0"/>
              <a:t>e</a:t>
            </a:r>
            <a:r>
              <a:rPr lang="es-CL" dirty="0" smtClean="0"/>
              <a:t>n terreno. Encargado de Bodega Pañol, genera programa de compras en terreno con 1 día de anticipación para su ejecución, sin embargo, algunas áreas presentan retrasos en sus requerimientos , postergando el programa o inhabilitando su ejecución.</a:t>
            </a:r>
          </a:p>
          <a:p>
            <a:endParaRPr lang="es-CL" dirty="0" smtClean="0"/>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a:p>
        </p:txBody>
      </p:sp>
    </p:spTree>
    <p:extLst>
      <p:ext uri="{BB962C8B-B14F-4D97-AF65-F5344CB8AC3E}">
        <p14:creationId xmlns:p14="http://schemas.microsoft.com/office/powerpoint/2010/main" val="345474117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8315" y="103456"/>
            <a:ext cx="2023685" cy="1344263"/>
          </a:xfrm>
          <a:prstGeom prst="rect">
            <a:avLst/>
          </a:prstGeom>
        </p:spPr>
      </p:pic>
      <p:sp>
        <p:nvSpPr>
          <p:cNvPr id="3" name="CuadroTexto 2"/>
          <p:cNvSpPr txBox="1"/>
          <p:nvPr/>
        </p:nvSpPr>
        <p:spPr>
          <a:xfrm>
            <a:off x="576776" y="1547447"/>
            <a:ext cx="11071274" cy="3139321"/>
          </a:xfrm>
          <a:prstGeom prst="rect">
            <a:avLst/>
          </a:prstGeom>
          <a:noFill/>
        </p:spPr>
        <p:txBody>
          <a:bodyPr wrap="square" rtlCol="0">
            <a:spAutoFit/>
          </a:bodyPr>
          <a:lstStyle/>
          <a:p>
            <a:r>
              <a:rPr lang="es-CL" b="1" dirty="0" smtClean="0"/>
              <a:t>Necesidad de Recursos:</a:t>
            </a:r>
            <a:endParaRPr lang="es-CL" b="1" dirty="0" smtClean="0"/>
          </a:p>
          <a:p>
            <a:endParaRPr lang="es-CL" dirty="0" smtClean="0"/>
          </a:p>
          <a:p>
            <a:pPr marL="285750" indent="-285750">
              <a:buFont typeface="Wingdings" panose="05000000000000000000" pitchFamily="2" charset="2"/>
              <a:buChar char="Ø"/>
            </a:pPr>
            <a:r>
              <a:rPr lang="es-CL" dirty="0" smtClean="0"/>
              <a:t>Oficina </a:t>
            </a:r>
            <a:r>
              <a:rPr lang="es-CL" dirty="0" err="1" smtClean="0"/>
              <a:t>Add-ock</a:t>
            </a:r>
            <a:r>
              <a:rPr lang="es-CL" dirty="0" smtClean="0"/>
              <a:t>. Por la naturaleza de la función, se debe recibir a proveedores, clientes y visitas en general en un lugar apto y conforme para tal efecto.</a:t>
            </a:r>
          </a:p>
          <a:p>
            <a:pPr marL="285750" indent="-285750">
              <a:buFont typeface="Wingdings" panose="05000000000000000000" pitchFamily="2" charset="2"/>
              <a:buChar char="Ø"/>
            </a:pPr>
            <a:r>
              <a:rPr lang="es-CL" dirty="0" smtClean="0"/>
              <a:t>Habilitación de un lugar físico independiente de las bodegas de Materias Primas, para un mejor control y organización.</a:t>
            </a:r>
          </a:p>
          <a:p>
            <a:pPr marL="285750" indent="-285750">
              <a:buFont typeface="Wingdings" panose="05000000000000000000" pitchFamily="2" charset="2"/>
              <a:buChar char="Ø"/>
            </a:pPr>
            <a:endParaRPr lang="es-CL" dirty="0" smtClean="0"/>
          </a:p>
          <a:p>
            <a:endParaRPr lang="es-CL" dirty="0" smtClean="0"/>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smtClean="0"/>
          </a:p>
          <a:p>
            <a:pPr marL="285750" indent="-285750">
              <a:buFont typeface="Wingdings" panose="05000000000000000000" pitchFamily="2" charset="2"/>
              <a:buChar char="Ø"/>
            </a:pPr>
            <a:endParaRPr lang="es-CL" dirty="0"/>
          </a:p>
        </p:txBody>
      </p:sp>
    </p:spTree>
    <p:extLst>
      <p:ext uri="{BB962C8B-B14F-4D97-AF65-F5344CB8AC3E}">
        <p14:creationId xmlns:p14="http://schemas.microsoft.com/office/powerpoint/2010/main" val="33910813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9000" r="-9000"/>
          </a:stretch>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6225" y="103456"/>
            <a:ext cx="2495550" cy="1333500"/>
          </a:xfrm>
          <a:prstGeom prst="rect">
            <a:avLst/>
          </a:prstGeom>
        </p:spPr>
      </p:pic>
      <p:pic>
        <p:nvPicPr>
          <p:cNvPr id="6" name="Imagen 5"/>
          <p:cNvPicPr>
            <a:picLocks noChangeAspect="1"/>
          </p:cNvPicPr>
          <p:nvPr/>
        </p:nvPicPr>
        <p:blipFill>
          <a:blip r:embed="rId4"/>
          <a:stretch>
            <a:fillRect/>
          </a:stretch>
        </p:blipFill>
        <p:spPr>
          <a:xfrm>
            <a:off x="6088379" y="3538727"/>
            <a:ext cx="624841" cy="390145"/>
          </a:xfrm>
          <a:prstGeom prst="rect">
            <a:avLst/>
          </a:prstGeom>
        </p:spPr>
      </p:pic>
      <p:pic>
        <p:nvPicPr>
          <p:cNvPr id="11" name="Imagen 10"/>
          <p:cNvPicPr>
            <a:picLocks noChangeAspect="1"/>
          </p:cNvPicPr>
          <p:nvPr/>
        </p:nvPicPr>
        <p:blipFill>
          <a:blip r:embed="rId4"/>
          <a:stretch>
            <a:fillRect/>
          </a:stretch>
        </p:blipFill>
        <p:spPr>
          <a:xfrm>
            <a:off x="6381161" y="3573362"/>
            <a:ext cx="624841" cy="390145"/>
          </a:xfrm>
          <a:prstGeom prst="rect">
            <a:avLst/>
          </a:prstGeom>
        </p:spPr>
      </p:pic>
      <p:pic>
        <p:nvPicPr>
          <p:cNvPr id="12" name="Imagen 11"/>
          <p:cNvPicPr>
            <a:picLocks noChangeAspect="1"/>
          </p:cNvPicPr>
          <p:nvPr/>
        </p:nvPicPr>
        <p:blipFill>
          <a:blip r:embed="rId4"/>
          <a:stretch>
            <a:fillRect/>
          </a:stretch>
        </p:blipFill>
        <p:spPr>
          <a:xfrm>
            <a:off x="6240779" y="3691127"/>
            <a:ext cx="624841" cy="390145"/>
          </a:xfrm>
          <a:prstGeom prst="rect">
            <a:avLst/>
          </a:prstGeom>
        </p:spPr>
      </p:pic>
      <p:pic>
        <p:nvPicPr>
          <p:cNvPr id="13" name="Imagen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5058" y="1700577"/>
            <a:ext cx="5148115" cy="343207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4" name="CuadroTexto 13"/>
          <p:cNvSpPr txBox="1"/>
          <p:nvPr/>
        </p:nvSpPr>
        <p:spPr>
          <a:xfrm>
            <a:off x="6011298" y="531430"/>
            <a:ext cx="1364566" cy="954107"/>
          </a:xfrm>
          <a:prstGeom prst="rect">
            <a:avLst/>
          </a:prstGeom>
          <a:noFill/>
        </p:spPr>
        <p:txBody>
          <a:bodyPr wrap="square" rtlCol="0">
            <a:spAutoFit/>
          </a:bodyPr>
          <a:lstStyle/>
          <a:p>
            <a:r>
              <a:rPr lang="es-CL" sz="2800" b="1" dirty="0" smtClean="0"/>
              <a:t>                                 Fin.</a:t>
            </a:r>
            <a:endParaRPr lang="es-CL" sz="3500" b="1" dirty="0"/>
          </a:p>
        </p:txBody>
      </p:sp>
    </p:spTree>
    <p:extLst>
      <p:ext uri="{BB962C8B-B14F-4D97-AF65-F5344CB8AC3E}">
        <p14:creationId xmlns:p14="http://schemas.microsoft.com/office/powerpoint/2010/main" val="530444143"/>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827</TotalTime>
  <Words>273</Words>
  <Application>Microsoft Office PowerPoint</Application>
  <PresentationFormat>Panorámica</PresentationFormat>
  <Paragraphs>24</Paragraphs>
  <Slides>5</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5</vt:i4>
      </vt:variant>
    </vt:vector>
  </HeadingPairs>
  <TitlesOfParts>
    <vt:vector size="10" baseType="lpstr">
      <vt:lpstr>Arial</vt:lpstr>
      <vt:lpstr>Calibri</vt:lpstr>
      <vt:lpstr>Calibri Light</vt:lpstr>
      <vt:lpstr>Wingdings</vt:lpstr>
      <vt:lpstr>Tema de Office</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Mgonzalez</dc:creator>
  <cp:lastModifiedBy>Mgonzalez</cp:lastModifiedBy>
  <cp:revision>32</cp:revision>
  <dcterms:created xsi:type="dcterms:W3CDTF">2017-08-07T15:40:52Z</dcterms:created>
  <dcterms:modified xsi:type="dcterms:W3CDTF">2017-08-17T19:10:27Z</dcterms:modified>
</cp:coreProperties>
</file>