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1" r:id="rId4"/>
    <p:sldId id="263" r:id="rId5"/>
    <p:sldId id="259" r:id="rId6"/>
    <p:sldId id="260" r:id="rId7"/>
    <p:sldId id="261" r:id="rId8"/>
    <p:sldId id="262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58" r:id="rId18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Estilo medio 4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C4B1156A-380E-4F78-BDF5-A606A8083BF9}" styleName="Estilo medio 4 - Énfasi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E269D01E-BC32-4049-B463-5C60D7B0CCD2}" styleName="Estilo temático 2 - Énfasis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Estilo temático 2 - Énfasis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Estilo temático 2 - Énfasis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50" d="100"/>
          <a:sy n="50" d="100"/>
        </p:scale>
        <p:origin x="42" y="19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gonzalez\Desktop\Humedades%20de%20Ma&#237;z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gonzalez\Desktop\Humedades%20de%20Ma&#237;z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gonzalez\Desktop\Humedades%20de%20Ma&#237;z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gonzalez\Desktop\Humedades%20de%20Ma&#237;z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gonzalez\Desktop\Humedades%20de%20Ma&#237;z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gonzalez\Desktop\Humedades%20de%20Ma&#237;z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gonzalez\Desktop\Humedades%20de%20Ma&#237;z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gonzalez\Desktop\Humedades%20de%20Ma&#237;z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gonzalez\Desktop\RECLAMOS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gonzalez\Desktop\RECLAMOS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cap="none" spc="20" baseline="0">
              <a:solidFill>
                <a:schemeClr val="dk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'Maíz Semanal'!$C$37</c:f>
              <c:strCache>
                <c:ptCount val="1"/>
                <c:pt idx="0">
                  <c:v>% Humedad 
Maiz Nacional</c:v>
                </c:pt>
              </c:strCache>
            </c:strRef>
          </c:tx>
          <c:spPr>
            <a:ln w="22225" cap="rnd" cmpd="sng" algn="ctr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'Maíz Semanal'!$B$38:$B$49</c:f>
              <c:strCache>
                <c:ptCount val="12"/>
                <c:pt idx="0">
                  <c:v>ENERO</c:v>
                </c:pt>
                <c:pt idx="1">
                  <c:v>FEBRERO</c:v>
                </c:pt>
                <c:pt idx="2">
                  <c:v>MARZO </c:v>
                </c:pt>
                <c:pt idx="3">
                  <c:v>ABRIL</c:v>
                </c:pt>
                <c:pt idx="4">
                  <c:v>MAYO</c:v>
                </c:pt>
                <c:pt idx="5">
                  <c:v>JUNIO </c:v>
                </c:pt>
                <c:pt idx="6">
                  <c:v>JULIO</c:v>
                </c:pt>
                <c:pt idx="7">
                  <c:v>AGOSTO</c:v>
                </c:pt>
                <c:pt idx="8">
                  <c:v>SEPTIEMBRE</c:v>
                </c:pt>
                <c:pt idx="9">
                  <c:v>OCTUBRE</c:v>
                </c:pt>
                <c:pt idx="10">
                  <c:v>NOVIEMBRE</c:v>
                </c:pt>
                <c:pt idx="11">
                  <c:v>DICIEMBRE</c:v>
                </c:pt>
              </c:strCache>
            </c:strRef>
          </c:cat>
          <c:val>
            <c:numRef>
              <c:f>'Maíz Semanal'!$C$38:$C$49</c:f>
              <c:numCache>
                <c:formatCode>General</c:formatCode>
                <c:ptCount val="12"/>
                <c:pt idx="0">
                  <c:v>13.98</c:v>
                </c:pt>
                <c:pt idx="1">
                  <c:v>13.52</c:v>
                </c:pt>
                <c:pt idx="2">
                  <c:v>14.01</c:v>
                </c:pt>
                <c:pt idx="3">
                  <c:v>13.21</c:v>
                </c:pt>
                <c:pt idx="4">
                  <c:v>14.42</c:v>
                </c:pt>
                <c:pt idx="5">
                  <c:v>14.36</c:v>
                </c:pt>
                <c:pt idx="6">
                  <c:v>13.99</c:v>
                </c:pt>
              </c:numCache>
            </c:numRef>
          </c:val>
          <c:smooth val="0"/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dropLines>
          <c:spPr>
            <a:ln w="9525" cap="flat" cmpd="sng" algn="ctr">
              <a:solidFill>
                <a:schemeClr val="dk1">
                  <a:lumMod val="35000"/>
                  <a:lumOff val="65000"/>
                  <a:alpha val="33000"/>
                </a:schemeClr>
              </a:solidFill>
              <a:round/>
            </a:ln>
            <a:effectLst/>
          </c:spPr>
        </c:dropLines>
        <c:smooth val="0"/>
        <c:axId val="376515552"/>
        <c:axId val="376516336"/>
      </c:lineChart>
      <c:catAx>
        <c:axId val="376515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spc="2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L"/>
          </a:p>
        </c:txPr>
        <c:crossAx val="376516336"/>
        <c:crosses val="autoZero"/>
        <c:auto val="1"/>
        <c:lblAlgn val="ctr"/>
        <c:lblOffset val="100"/>
        <c:noMultiLvlLbl val="0"/>
      </c:catAx>
      <c:valAx>
        <c:axId val="37651633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spc="2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L"/>
          </a:p>
        </c:txPr>
        <c:crossAx val="376515552"/>
        <c:crosses val="autoZero"/>
        <c:crossBetween val="between"/>
      </c:valAx>
      <c:spPr>
        <a:gradFill>
          <a:gsLst>
            <a:gs pos="100000">
              <a:schemeClr val="lt1">
                <a:lumMod val="95000"/>
              </a:schemeClr>
            </a:gs>
            <a:gs pos="0">
              <a:schemeClr val="lt1"/>
            </a:gs>
          </a:gsLst>
          <a:lin ang="5400000" scaled="0"/>
        </a:gradFill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>
      <a:noFill/>
    </a:ln>
    <a:effectLst/>
  </c:spPr>
  <c:txPr>
    <a:bodyPr/>
    <a:lstStyle/>
    <a:p>
      <a:pPr>
        <a:defRPr sz="1000"/>
      </a:pPr>
      <a:endParaRPr lang="es-C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cap="none" spc="20" baseline="0">
              <a:solidFill>
                <a:schemeClr val="dk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'Maíz Semanal'!$E$37</c:f>
              <c:strCache>
                <c:ptCount val="1"/>
                <c:pt idx="0">
                  <c:v>% Humedad 
Maiz Importado</c:v>
                </c:pt>
              </c:strCache>
            </c:strRef>
          </c:tx>
          <c:spPr>
            <a:ln w="22225" cap="rnd" cmpd="sng" algn="ctr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'Maíz Semanal'!$D$38:$D$49</c:f>
              <c:strCache>
                <c:ptCount val="12"/>
                <c:pt idx="0">
                  <c:v>ENERO</c:v>
                </c:pt>
                <c:pt idx="1">
                  <c:v>FEBRERO</c:v>
                </c:pt>
                <c:pt idx="2">
                  <c:v>MARZO </c:v>
                </c:pt>
                <c:pt idx="3">
                  <c:v>ABRIL</c:v>
                </c:pt>
                <c:pt idx="4">
                  <c:v>MAYO</c:v>
                </c:pt>
                <c:pt idx="5">
                  <c:v>JUNIO </c:v>
                </c:pt>
                <c:pt idx="6">
                  <c:v>JULIO</c:v>
                </c:pt>
                <c:pt idx="7">
                  <c:v>AGOSTO</c:v>
                </c:pt>
                <c:pt idx="8">
                  <c:v>SEPTIEMBRE</c:v>
                </c:pt>
                <c:pt idx="9">
                  <c:v>OCTUBRE</c:v>
                </c:pt>
                <c:pt idx="10">
                  <c:v>NOVIEMBRE</c:v>
                </c:pt>
                <c:pt idx="11">
                  <c:v>DICIEMBRE</c:v>
                </c:pt>
              </c:strCache>
            </c:strRef>
          </c:cat>
          <c:val>
            <c:numRef>
              <c:f>'Maíz Semanal'!$E$38:$E$49</c:f>
              <c:numCache>
                <c:formatCode>General</c:formatCode>
                <c:ptCount val="12"/>
                <c:pt idx="0">
                  <c:v>12.86</c:v>
                </c:pt>
                <c:pt idx="1">
                  <c:v>13.54</c:v>
                </c:pt>
                <c:pt idx="2">
                  <c:v>0</c:v>
                </c:pt>
                <c:pt idx="3" formatCode="0.00">
                  <c:v>15</c:v>
                </c:pt>
                <c:pt idx="4">
                  <c:v>0</c:v>
                </c:pt>
                <c:pt idx="5">
                  <c:v>14.72</c:v>
                </c:pt>
                <c:pt idx="6">
                  <c:v>13.85</c:v>
                </c:pt>
              </c:numCache>
            </c:numRef>
          </c:val>
          <c:smooth val="0"/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dropLines>
          <c:spPr>
            <a:ln w="9525" cap="flat" cmpd="sng" algn="ctr">
              <a:solidFill>
                <a:schemeClr val="dk1">
                  <a:lumMod val="35000"/>
                  <a:lumOff val="65000"/>
                  <a:alpha val="33000"/>
                </a:schemeClr>
              </a:solidFill>
              <a:round/>
            </a:ln>
            <a:effectLst/>
          </c:spPr>
        </c:dropLines>
        <c:smooth val="0"/>
        <c:axId val="376517120"/>
        <c:axId val="376517512"/>
      </c:lineChart>
      <c:catAx>
        <c:axId val="376517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spc="2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L"/>
          </a:p>
        </c:txPr>
        <c:crossAx val="376517512"/>
        <c:crosses val="autoZero"/>
        <c:auto val="1"/>
        <c:lblAlgn val="ctr"/>
        <c:lblOffset val="100"/>
        <c:noMultiLvlLbl val="0"/>
      </c:catAx>
      <c:valAx>
        <c:axId val="3765175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spc="2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L"/>
          </a:p>
        </c:txPr>
        <c:crossAx val="376517120"/>
        <c:crosses val="autoZero"/>
        <c:crossBetween val="between"/>
      </c:valAx>
      <c:spPr>
        <a:gradFill>
          <a:gsLst>
            <a:gs pos="100000">
              <a:schemeClr val="lt1">
                <a:lumMod val="95000"/>
              </a:schemeClr>
            </a:gs>
            <a:gs pos="0">
              <a:schemeClr val="lt1"/>
            </a:gs>
          </a:gsLst>
          <a:lin ang="5400000" scaled="0"/>
        </a:gradFill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>
      <a:noFill/>
    </a:ln>
    <a:effectLst/>
  </c:spPr>
  <c:txPr>
    <a:bodyPr/>
    <a:lstStyle/>
    <a:p>
      <a:pPr>
        <a:defRPr sz="1000"/>
      </a:pPr>
      <a:endParaRPr lang="es-C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cap="none" spc="20" baseline="0">
              <a:solidFill>
                <a:schemeClr val="dk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'Maíz Semanal'!$G$37</c:f>
              <c:strCache>
                <c:ptCount val="1"/>
                <c:pt idx="0">
                  <c:v>% Proteina
Maiz Nacional</c:v>
                </c:pt>
              </c:strCache>
            </c:strRef>
          </c:tx>
          <c:spPr>
            <a:ln w="22225" cap="rnd" cmpd="sng" algn="ctr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'Maíz Semanal'!$F$38:$F$49</c:f>
              <c:strCache>
                <c:ptCount val="12"/>
                <c:pt idx="0">
                  <c:v>ENERO</c:v>
                </c:pt>
                <c:pt idx="1">
                  <c:v>FEBRERO</c:v>
                </c:pt>
                <c:pt idx="2">
                  <c:v>MARZO </c:v>
                </c:pt>
                <c:pt idx="3">
                  <c:v>ABRIL</c:v>
                </c:pt>
                <c:pt idx="4">
                  <c:v>MAYO</c:v>
                </c:pt>
                <c:pt idx="5">
                  <c:v>JUNIO </c:v>
                </c:pt>
                <c:pt idx="6">
                  <c:v>JULIO</c:v>
                </c:pt>
                <c:pt idx="7">
                  <c:v>AGOSTO</c:v>
                </c:pt>
                <c:pt idx="8">
                  <c:v>SEPTIEMBRE</c:v>
                </c:pt>
                <c:pt idx="9">
                  <c:v>OCTUBRE</c:v>
                </c:pt>
                <c:pt idx="10">
                  <c:v>NOVIEMBRE</c:v>
                </c:pt>
                <c:pt idx="11">
                  <c:v>DICIEMBRE</c:v>
                </c:pt>
              </c:strCache>
            </c:strRef>
          </c:cat>
          <c:val>
            <c:numRef>
              <c:f>'Maíz Semanal'!$G$38:$G$49</c:f>
              <c:numCache>
                <c:formatCode>General</c:formatCode>
                <c:ptCount val="12"/>
                <c:pt idx="0">
                  <c:v>8.14</c:v>
                </c:pt>
                <c:pt idx="1">
                  <c:v>7.64</c:v>
                </c:pt>
                <c:pt idx="2">
                  <c:v>7.73</c:v>
                </c:pt>
                <c:pt idx="3">
                  <c:v>7.41</c:v>
                </c:pt>
                <c:pt idx="4">
                  <c:v>7.97</c:v>
                </c:pt>
                <c:pt idx="5">
                  <c:v>7.15</c:v>
                </c:pt>
                <c:pt idx="6">
                  <c:v>7.68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dropLines>
          <c:spPr>
            <a:ln w="9525" cap="flat" cmpd="sng" algn="ctr">
              <a:solidFill>
                <a:schemeClr val="dk1">
                  <a:lumMod val="35000"/>
                  <a:lumOff val="65000"/>
                  <a:alpha val="33000"/>
                </a:schemeClr>
              </a:solidFill>
              <a:round/>
            </a:ln>
            <a:effectLst/>
          </c:spPr>
        </c:dropLines>
        <c:smooth val="0"/>
        <c:axId val="376518296"/>
        <c:axId val="386455616"/>
      </c:lineChart>
      <c:catAx>
        <c:axId val="376518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spc="2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L"/>
          </a:p>
        </c:txPr>
        <c:crossAx val="386455616"/>
        <c:crosses val="autoZero"/>
        <c:auto val="1"/>
        <c:lblAlgn val="ctr"/>
        <c:lblOffset val="100"/>
        <c:noMultiLvlLbl val="0"/>
      </c:catAx>
      <c:valAx>
        <c:axId val="38645561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spc="2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L"/>
          </a:p>
        </c:txPr>
        <c:crossAx val="376518296"/>
        <c:crosses val="autoZero"/>
        <c:crossBetween val="between"/>
      </c:valAx>
      <c:spPr>
        <a:gradFill>
          <a:gsLst>
            <a:gs pos="100000">
              <a:schemeClr val="lt1">
                <a:lumMod val="95000"/>
              </a:schemeClr>
            </a:gs>
            <a:gs pos="0">
              <a:schemeClr val="lt1"/>
            </a:gs>
          </a:gsLst>
          <a:lin ang="5400000" scaled="0"/>
        </a:gradFill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>
      <a:noFill/>
    </a:ln>
    <a:effectLst/>
  </c:spPr>
  <c:txPr>
    <a:bodyPr/>
    <a:lstStyle/>
    <a:p>
      <a:pPr>
        <a:defRPr sz="1000"/>
      </a:pPr>
      <a:endParaRPr lang="es-CL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cap="none" spc="20" baseline="0">
              <a:solidFill>
                <a:schemeClr val="dk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'Maíz Semanal'!$I$37</c:f>
              <c:strCache>
                <c:ptCount val="1"/>
                <c:pt idx="0">
                  <c:v>% Proteina
Maiz Importado</c:v>
                </c:pt>
              </c:strCache>
            </c:strRef>
          </c:tx>
          <c:spPr>
            <a:ln w="22225" cap="rnd" cmpd="sng" algn="ctr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'Maíz Semanal'!$H$38:$H$49</c:f>
              <c:strCache>
                <c:ptCount val="12"/>
                <c:pt idx="0">
                  <c:v>ENERO</c:v>
                </c:pt>
                <c:pt idx="1">
                  <c:v>FEBRERO</c:v>
                </c:pt>
                <c:pt idx="2">
                  <c:v>MARZO </c:v>
                </c:pt>
                <c:pt idx="3">
                  <c:v>ABRIL</c:v>
                </c:pt>
                <c:pt idx="4">
                  <c:v>MAYO</c:v>
                </c:pt>
                <c:pt idx="5">
                  <c:v>JUNIO </c:v>
                </c:pt>
                <c:pt idx="6">
                  <c:v>JULIO</c:v>
                </c:pt>
                <c:pt idx="7">
                  <c:v>AGOSTO</c:v>
                </c:pt>
                <c:pt idx="8">
                  <c:v>SEPTIEMBRE</c:v>
                </c:pt>
                <c:pt idx="9">
                  <c:v>OCTUBRE</c:v>
                </c:pt>
                <c:pt idx="10">
                  <c:v>NOVIEMBRE</c:v>
                </c:pt>
                <c:pt idx="11">
                  <c:v>DICIEMBRE</c:v>
                </c:pt>
              </c:strCache>
            </c:strRef>
          </c:cat>
          <c:val>
            <c:numRef>
              <c:f>'Maíz Semanal'!$I$38:$I$49</c:f>
              <c:numCache>
                <c:formatCode>General</c:formatCode>
                <c:ptCount val="12"/>
                <c:pt idx="0">
                  <c:v>6.53</c:v>
                </c:pt>
                <c:pt idx="1">
                  <c:v>7.49</c:v>
                </c:pt>
                <c:pt idx="2">
                  <c:v>0</c:v>
                </c:pt>
                <c:pt idx="3">
                  <c:v>8.75</c:v>
                </c:pt>
                <c:pt idx="4">
                  <c:v>0</c:v>
                </c:pt>
                <c:pt idx="5">
                  <c:v>7.68</c:v>
                </c:pt>
                <c:pt idx="6">
                  <c:v>7.52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dropLines>
          <c:spPr>
            <a:ln w="9525" cap="flat" cmpd="sng" algn="ctr">
              <a:solidFill>
                <a:schemeClr val="dk1">
                  <a:lumMod val="35000"/>
                  <a:lumOff val="65000"/>
                  <a:alpha val="33000"/>
                </a:schemeClr>
              </a:solidFill>
              <a:round/>
            </a:ln>
            <a:effectLst/>
          </c:spPr>
        </c:dropLines>
        <c:smooth val="0"/>
        <c:axId val="386456792"/>
        <c:axId val="386457184"/>
      </c:lineChart>
      <c:catAx>
        <c:axId val="386456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spc="2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L"/>
          </a:p>
        </c:txPr>
        <c:crossAx val="386457184"/>
        <c:crosses val="autoZero"/>
        <c:auto val="1"/>
        <c:lblAlgn val="ctr"/>
        <c:lblOffset val="100"/>
        <c:noMultiLvlLbl val="0"/>
      </c:catAx>
      <c:valAx>
        <c:axId val="38645718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spc="2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L"/>
          </a:p>
        </c:txPr>
        <c:crossAx val="386456792"/>
        <c:crosses val="autoZero"/>
        <c:crossBetween val="between"/>
      </c:valAx>
      <c:spPr>
        <a:gradFill>
          <a:gsLst>
            <a:gs pos="100000">
              <a:schemeClr val="lt1">
                <a:lumMod val="95000"/>
              </a:schemeClr>
            </a:gs>
            <a:gs pos="0">
              <a:schemeClr val="lt1"/>
            </a:gs>
          </a:gsLst>
          <a:lin ang="5400000" scaled="0"/>
        </a:gradFill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>
      <a:noFill/>
    </a:ln>
    <a:effectLst/>
  </c:spPr>
  <c:txPr>
    <a:bodyPr/>
    <a:lstStyle/>
    <a:p>
      <a:pPr>
        <a:defRPr sz="1000"/>
      </a:pPr>
      <a:endParaRPr lang="es-CL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cap="none" spc="20" baseline="0">
              <a:solidFill>
                <a:schemeClr val="dk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'Maíz Semanal'!$K$37</c:f>
              <c:strCache>
                <c:ptCount val="1"/>
                <c:pt idx="0">
                  <c:v>% Almidon
Maiz Nacional</c:v>
                </c:pt>
              </c:strCache>
            </c:strRef>
          </c:tx>
          <c:spPr>
            <a:ln w="22225" cap="rnd" cmpd="sng" algn="ctr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'Maíz Semanal'!$J$38:$J$49</c:f>
              <c:strCache>
                <c:ptCount val="12"/>
                <c:pt idx="0">
                  <c:v>ENERO</c:v>
                </c:pt>
                <c:pt idx="1">
                  <c:v>FEBRERO</c:v>
                </c:pt>
                <c:pt idx="2">
                  <c:v>MARZO </c:v>
                </c:pt>
                <c:pt idx="3">
                  <c:v>ABRIL</c:v>
                </c:pt>
                <c:pt idx="4">
                  <c:v>MAYO</c:v>
                </c:pt>
                <c:pt idx="5">
                  <c:v>JUNIO </c:v>
                </c:pt>
                <c:pt idx="6">
                  <c:v>JULIO</c:v>
                </c:pt>
                <c:pt idx="7">
                  <c:v>AGOSTO</c:v>
                </c:pt>
                <c:pt idx="8">
                  <c:v>SEPTIEMBRE</c:v>
                </c:pt>
                <c:pt idx="9">
                  <c:v>OCTUBRE</c:v>
                </c:pt>
                <c:pt idx="10">
                  <c:v>NOVIEMBRE</c:v>
                </c:pt>
                <c:pt idx="11">
                  <c:v>DICIEMBRE</c:v>
                </c:pt>
              </c:strCache>
            </c:strRef>
          </c:cat>
          <c:val>
            <c:numRef>
              <c:f>'Maíz Semanal'!$K$38:$K$49</c:f>
              <c:numCache>
                <c:formatCode>General</c:formatCode>
                <c:ptCount val="12"/>
                <c:pt idx="0">
                  <c:v>70.42</c:v>
                </c:pt>
                <c:pt idx="1">
                  <c:v>71.53</c:v>
                </c:pt>
                <c:pt idx="2" formatCode="0.00">
                  <c:v>69.3</c:v>
                </c:pt>
                <c:pt idx="3">
                  <c:v>70.459999999999994</c:v>
                </c:pt>
                <c:pt idx="4" formatCode="0.00">
                  <c:v>70.900000000000006</c:v>
                </c:pt>
                <c:pt idx="5" formatCode="0.00">
                  <c:v>70.7</c:v>
                </c:pt>
                <c:pt idx="6">
                  <c:v>70.66</c:v>
                </c:pt>
              </c:numCache>
            </c:numRef>
          </c:val>
          <c:smooth val="0"/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dropLines>
          <c:spPr>
            <a:ln w="9525" cap="flat" cmpd="sng" algn="ctr">
              <a:solidFill>
                <a:schemeClr val="dk1">
                  <a:lumMod val="35000"/>
                  <a:lumOff val="65000"/>
                  <a:alpha val="33000"/>
                </a:schemeClr>
              </a:solidFill>
              <a:round/>
            </a:ln>
            <a:effectLst/>
          </c:spPr>
        </c:dropLines>
        <c:smooth val="0"/>
        <c:axId val="386457968"/>
        <c:axId val="386458360"/>
      </c:lineChart>
      <c:catAx>
        <c:axId val="386457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spc="2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L"/>
          </a:p>
        </c:txPr>
        <c:crossAx val="386458360"/>
        <c:crosses val="autoZero"/>
        <c:auto val="1"/>
        <c:lblAlgn val="ctr"/>
        <c:lblOffset val="100"/>
        <c:noMultiLvlLbl val="0"/>
      </c:catAx>
      <c:valAx>
        <c:axId val="38645836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spc="2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L"/>
          </a:p>
        </c:txPr>
        <c:crossAx val="386457968"/>
        <c:crosses val="autoZero"/>
        <c:crossBetween val="between"/>
      </c:valAx>
      <c:spPr>
        <a:gradFill>
          <a:gsLst>
            <a:gs pos="100000">
              <a:schemeClr val="lt1">
                <a:lumMod val="95000"/>
              </a:schemeClr>
            </a:gs>
            <a:gs pos="0">
              <a:schemeClr val="lt1"/>
            </a:gs>
          </a:gsLst>
          <a:lin ang="5400000" scaled="0"/>
        </a:gradFill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>
      <a:noFill/>
    </a:ln>
    <a:effectLst/>
  </c:spPr>
  <c:txPr>
    <a:bodyPr/>
    <a:lstStyle/>
    <a:p>
      <a:pPr>
        <a:defRPr sz="1200"/>
      </a:pPr>
      <a:endParaRPr lang="es-CL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dk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title>
    <c:autoTitleDeleted val="0"/>
    <c:plotArea>
      <c:layout>
        <c:manualLayout>
          <c:layoutTarget val="inner"/>
          <c:xMode val="edge"/>
          <c:yMode val="edge"/>
          <c:x val="6.9468439453979125E-2"/>
          <c:y val="0.19452761094597523"/>
          <c:w val="0.91633942812783797"/>
          <c:h val="0.58885195112403466"/>
        </c:manualLayout>
      </c:layout>
      <c:lineChart>
        <c:grouping val="standard"/>
        <c:varyColors val="0"/>
        <c:ser>
          <c:idx val="0"/>
          <c:order val="0"/>
          <c:tx>
            <c:strRef>
              <c:f>'Maíz Semanal'!$M$37</c:f>
              <c:strCache>
                <c:ptCount val="1"/>
                <c:pt idx="0">
                  <c:v>% Almidon
Maiz Importado</c:v>
                </c:pt>
              </c:strCache>
            </c:strRef>
          </c:tx>
          <c:spPr>
            <a:ln w="22225" cap="rnd" cmpd="sng" algn="ctr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'Maíz Semanal'!$L$38:$L$49</c:f>
              <c:strCache>
                <c:ptCount val="12"/>
                <c:pt idx="0">
                  <c:v>ENERO</c:v>
                </c:pt>
                <c:pt idx="1">
                  <c:v>FEBRERO</c:v>
                </c:pt>
                <c:pt idx="2">
                  <c:v>MARZO </c:v>
                </c:pt>
                <c:pt idx="3">
                  <c:v>ABRIL</c:v>
                </c:pt>
                <c:pt idx="4">
                  <c:v>MAYO</c:v>
                </c:pt>
                <c:pt idx="5">
                  <c:v>JUNIO </c:v>
                </c:pt>
                <c:pt idx="6">
                  <c:v>JULIO</c:v>
                </c:pt>
                <c:pt idx="7">
                  <c:v>AGOSTO</c:v>
                </c:pt>
                <c:pt idx="8">
                  <c:v>SEPTIEMBRE</c:v>
                </c:pt>
                <c:pt idx="9">
                  <c:v>OCTUBRE</c:v>
                </c:pt>
                <c:pt idx="10">
                  <c:v>NOVIEMBRE</c:v>
                </c:pt>
                <c:pt idx="11">
                  <c:v>DICIEMBRE</c:v>
                </c:pt>
              </c:strCache>
            </c:strRef>
          </c:cat>
          <c:val>
            <c:numRef>
              <c:f>'Maíz Semanal'!$M$38:$M$49</c:f>
              <c:numCache>
                <c:formatCode>General</c:formatCode>
                <c:ptCount val="12"/>
                <c:pt idx="0">
                  <c:v>69.5</c:v>
                </c:pt>
                <c:pt idx="1">
                  <c:v>69.8</c:v>
                </c:pt>
                <c:pt idx="2">
                  <c:v>0</c:v>
                </c:pt>
                <c:pt idx="3">
                  <c:v>71.95</c:v>
                </c:pt>
                <c:pt idx="4">
                  <c:v>0</c:v>
                </c:pt>
                <c:pt idx="5">
                  <c:v>71.11</c:v>
                </c:pt>
                <c:pt idx="6" formatCode="0.00">
                  <c:v>71.099999999999994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dropLines>
          <c:spPr>
            <a:ln w="9525" cap="flat" cmpd="sng" algn="ctr">
              <a:solidFill>
                <a:schemeClr val="dk1">
                  <a:lumMod val="35000"/>
                  <a:lumOff val="65000"/>
                  <a:alpha val="33000"/>
                </a:schemeClr>
              </a:solidFill>
              <a:round/>
            </a:ln>
            <a:effectLst/>
          </c:spPr>
        </c:dropLines>
        <c:smooth val="0"/>
        <c:axId val="386459144"/>
        <c:axId val="386764288"/>
      </c:lineChart>
      <c:catAx>
        <c:axId val="386459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spc="2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L"/>
          </a:p>
        </c:txPr>
        <c:crossAx val="386764288"/>
        <c:crosses val="autoZero"/>
        <c:auto val="1"/>
        <c:lblAlgn val="ctr"/>
        <c:lblOffset val="100"/>
        <c:noMultiLvlLbl val="0"/>
      </c:catAx>
      <c:valAx>
        <c:axId val="3867642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spc="2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L"/>
          </a:p>
        </c:txPr>
        <c:crossAx val="386459144"/>
        <c:crosses val="autoZero"/>
        <c:crossBetween val="between"/>
      </c:valAx>
      <c:spPr>
        <a:gradFill>
          <a:gsLst>
            <a:gs pos="100000">
              <a:schemeClr val="lt1">
                <a:lumMod val="95000"/>
              </a:schemeClr>
            </a:gs>
            <a:gs pos="0">
              <a:schemeClr val="lt1"/>
            </a:gs>
          </a:gsLst>
          <a:lin ang="5400000" scaled="0"/>
        </a:gradFill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>
      <a:noFill/>
    </a:ln>
    <a:effectLst/>
  </c:spPr>
  <c:txPr>
    <a:bodyPr/>
    <a:lstStyle/>
    <a:p>
      <a:pPr>
        <a:defRPr/>
      </a:pPr>
      <a:endParaRPr lang="es-CL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20" b="0" i="0" u="none" strike="noStrike" kern="1200" cap="none" spc="0" normalizeH="0" baseline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j-ea"/>
              <a:cs typeface="+mj-cs"/>
            </a:defRPr>
          </a:pPr>
          <a:endParaRPr lang="es-CL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'Maíz Semanal'!$O$37</c:f>
              <c:strCache>
                <c:ptCount val="1"/>
                <c:pt idx="0">
                  <c:v>% Aceite
Maiz Nacional</c:v>
                </c:pt>
              </c:strCache>
            </c:strRef>
          </c:tx>
          <c:spPr>
            <a:ln w="3810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4.5729221347331581E-2"/>
                  <c:y val="-2.314814814814819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4.2951443569553834E-2"/>
                  <c:y val="-2.314814814814814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4.5729221347331581E-2"/>
                  <c:y val="-2.777777777777777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4.2173665791776081E-2"/>
                  <c:y val="-3.240740740740744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4.5729221347331581E-2"/>
                  <c:y val="-2.314814814814819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3.7395888013998201E-2"/>
                  <c:y val="-4.166666666666666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3.6618110236220573E-2"/>
                  <c:y val="-3.240740740740740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'Maíz Semanal'!$N$38:$N$49</c:f>
              <c:strCache>
                <c:ptCount val="12"/>
                <c:pt idx="0">
                  <c:v>ENERO</c:v>
                </c:pt>
                <c:pt idx="1">
                  <c:v>FEBRERO</c:v>
                </c:pt>
                <c:pt idx="2">
                  <c:v>MARZO </c:v>
                </c:pt>
                <c:pt idx="3">
                  <c:v>ABRIL</c:v>
                </c:pt>
                <c:pt idx="4">
                  <c:v>MAYO</c:v>
                </c:pt>
                <c:pt idx="5">
                  <c:v>JUNIO </c:v>
                </c:pt>
                <c:pt idx="6">
                  <c:v>JULIO</c:v>
                </c:pt>
                <c:pt idx="7">
                  <c:v>AGOSTO</c:v>
                </c:pt>
                <c:pt idx="8">
                  <c:v>SEPTIEMBRE</c:v>
                </c:pt>
                <c:pt idx="9">
                  <c:v>OCTUBRE</c:v>
                </c:pt>
                <c:pt idx="10">
                  <c:v>NOVIEMBRE</c:v>
                </c:pt>
                <c:pt idx="11">
                  <c:v>DICIEMBRE</c:v>
                </c:pt>
              </c:strCache>
            </c:strRef>
          </c:cat>
          <c:val>
            <c:numRef>
              <c:f>'Maíz Semanal'!$O$38:$O$49</c:f>
              <c:numCache>
                <c:formatCode>General</c:formatCode>
                <c:ptCount val="12"/>
                <c:pt idx="0">
                  <c:v>4.9800000000000004</c:v>
                </c:pt>
                <c:pt idx="1">
                  <c:v>5.05</c:v>
                </c:pt>
                <c:pt idx="2" formatCode="0.00">
                  <c:v>5.42</c:v>
                </c:pt>
                <c:pt idx="3">
                  <c:v>5.3</c:v>
                </c:pt>
                <c:pt idx="4" formatCode="0.00">
                  <c:v>5.28</c:v>
                </c:pt>
                <c:pt idx="5" formatCode="0.00">
                  <c:v>4.6399999999999997</c:v>
                </c:pt>
                <c:pt idx="6">
                  <c:v>4.4000000000000004</c:v>
                </c:pt>
              </c:numCache>
            </c:numRef>
          </c:val>
          <c:smooth val="0"/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386765072"/>
        <c:axId val="386765464"/>
      </c:lineChart>
      <c:catAx>
        <c:axId val="386765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L"/>
          </a:p>
        </c:txPr>
        <c:crossAx val="386765464"/>
        <c:crosses val="autoZero"/>
        <c:auto val="1"/>
        <c:lblAlgn val="ctr"/>
        <c:lblOffset val="100"/>
        <c:noMultiLvlLbl val="0"/>
      </c:catAx>
      <c:valAx>
        <c:axId val="386765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L"/>
          </a:p>
        </c:txPr>
        <c:crossAx val="3867650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/>
      </a:pPr>
      <a:endParaRPr lang="es-CL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20" b="0" i="0" u="none" strike="noStrike" kern="1200" cap="none" spc="0" normalizeH="0" baseline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j-ea"/>
              <a:cs typeface="+mj-cs"/>
            </a:defRPr>
          </a:pPr>
          <a:endParaRPr lang="es-CL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'Maíz Semanal'!$Q$37</c:f>
              <c:strCache>
                <c:ptCount val="1"/>
                <c:pt idx="0">
                  <c:v>% Aceite
Maiz Importado</c:v>
                </c:pt>
              </c:strCache>
            </c:strRef>
          </c:tx>
          <c:spPr>
            <a:ln w="3810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0"/>
                  <c:y val="-1.38888888888888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'Maíz Semanal'!$P$38:$P$49</c:f>
              <c:strCache>
                <c:ptCount val="12"/>
                <c:pt idx="0">
                  <c:v>ENERO</c:v>
                </c:pt>
                <c:pt idx="1">
                  <c:v>FEBRERO</c:v>
                </c:pt>
                <c:pt idx="2">
                  <c:v>MARZO </c:v>
                </c:pt>
                <c:pt idx="3">
                  <c:v>ABRIL</c:v>
                </c:pt>
                <c:pt idx="4">
                  <c:v>MAYO</c:v>
                </c:pt>
                <c:pt idx="5">
                  <c:v>JUNIO </c:v>
                </c:pt>
                <c:pt idx="6">
                  <c:v>JULIO</c:v>
                </c:pt>
                <c:pt idx="7">
                  <c:v>AGOSTO</c:v>
                </c:pt>
                <c:pt idx="8">
                  <c:v>SEPTIEMBRE</c:v>
                </c:pt>
                <c:pt idx="9">
                  <c:v>OCTUBRE</c:v>
                </c:pt>
                <c:pt idx="10">
                  <c:v>NOVIEMBRE</c:v>
                </c:pt>
                <c:pt idx="11">
                  <c:v>DICIEMBRE</c:v>
                </c:pt>
              </c:strCache>
            </c:strRef>
          </c:cat>
          <c:val>
            <c:numRef>
              <c:f>'Maíz Semanal'!$Q$38:$Q$49</c:f>
              <c:numCache>
                <c:formatCode>General</c:formatCode>
                <c:ptCount val="12"/>
                <c:pt idx="0">
                  <c:v>5.65</c:v>
                </c:pt>
                <c:pt idx="1">
                  <c:v>5.27</c:v>
                </c:pt>
                <c:pt idx="2">
                  <c:v>0</c:v>
                </c:pt>
                <c:pt idx="3">
                  <c:v>5.14</c:v>
                </c:pt>
                <c:pt idx="4">
                  <c:v>0</c:v>
                </c:pt>
                <c:pt idx="5">
                  <c:v>5.53</c:v>
                </c:pt>
                <c:pt idx="6" formatCode="0.00">
                  <c:v>4.74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6766248"/>
        <c:axId val="386766640"/>
      </c:lineChart>
      <c:catAx>
        <c:axId val="386766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L"/>
          </a:p>
        </c:txPr>
        <c:crossAx val="386766640"/>
        <c:crosses val="autoZero"/>
        <c:auto val="1"/>
        <c:lblAlgn val="ctr"/>
        <c:lblOffset val="100"/>
        <c:noMultiLvlLbl val="0"/>
      </c:catAx>
      <c:valAx>
        <c:axId val="386766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L"/>
          </a:p>
        </c:txPr>
        <c:crossAx val="3867662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/>
      </a:pPr>
      <a:endParaRPr lang="es-CL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1" i="0" u="none" strike="noStrike" kern="1200" cap="all" spc="100" normalizeH="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pPr>
            <a:r>
              <a:rPr lang="es-CL"/>
              <a:t>cantidad de reclamos año 2017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1" i="0" u="none" strike="noStrike" kern="1200" cap="all" spc="100" normalizeH="0" baseline="0">
              <a:solidFill>
                <a:schemeClr val="lt1"/>
              </a:solidFill>
              <a:latin typeface="+mn-lt"/>
              <a:ea typeface="+mn-ea"/>
              <a:cs typeface="+mn-cs"/>
            </a:defRPr>
          </a:pPr>
          <a:endParaRPr lang="es-CL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pattFill prst="ltUpDiag">
              <a:fgClr>
                <a:schemeClr val="accent1"/>
              </a:fgClr>
              <a:bgClr>
                <a:schemeClr val="lt1"/>
              </a:bgClr>
            </a:pattFill>
            <a:ln>
              <a:noFill/>
            </a:ln>
            <a:effectLst/>
          </c:spPr>
          <c:invertIfNegative val="0"/>
          <c:cat>
            <c:strRef>
              <c:f>Hoja3!$A$2:$A$9</c:f>
              <c:strCache>
                <c:ptCount val="8"/>
                <c:pt idx="0">
                  <c:v>Enero</c:v>
                </c:pt>
                <c:pt idx="1">
                  <c:v>Febrero </c:v>
                </c:pt>
                <c:pt idx="2">
                  <c:v>Marzo </c:v>
                </c:pt>
                <c:pt idx="3">
                  <c:v>Abril</c:v>
                </c:pt>
                <c:pt idx="4">
                  <c:v>Mayo</c:v>
                </c:pt>
                <c:pt idx="5">
                  <c:v>Junio</c:v>
                </c:pt>
                <c:pt idx="6">
                  <c:v>Julio</c:v>
                </c:pt>
                <c:pt idx="7">
                  <c:v>Agosto</c:v>
                </c:pt>
              </c:strCache>
            </c:strRef>
          </c:cat>
          <c:val>
            <c:numRef>
              <c:f>Hoja3!$B$2:$B$9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4</c:v>
                </c:pt>
                <c:pt idx="4">
                  <c:v>2</c:v>
                </c:pt>
                <c:pt idx="5">
                  <c:v>0</c:v>
                </c:pt>
                <c:pt idx="6">
                  <c:v>1</c:v>
                </c:pt>
                <c:pt idx="7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69"/>
        <c:overlap val="-20"/>
        <c:axId val="522796800"/>
        <c:axId val="522794840"/>
      </c:barChart>
      <c:catAx>
        <c:axId val="52279680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lt1">
                  <a:alpha val="2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3175" cap="flat" cmpd="sng" algn="ctr">
            <a:solidFill>
              <a:schemeClr val="accent1">
                <a:lumMod val="60000"/>
                <a:lumOff val="4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cap="all" spc="150" normalizeH="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pPr>
            <a:endParaRPr lang="es-CL"/>
          </a:p>
        </c:txPr>
        <c:crossAx val="522794840"/>
        <c:crosses val="autoZero"/>
        <c:auto val="1"/>
        <c:lblAlgn val="ctr"/>
        <c:lblOffset val="100"/>
        <c:noMultiLvlLbl val="0"/>
      </c:catAx>
      <c:valAx>
        <c:axId val="5227948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pPr>
            <a:endParaRPr lang="es-CL"/>
          </a:p>
        </c:txPr>
        <c:crossAx val="5227968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rotWithShape="1">
      <a:gsLst>
        <a:gs pos="0">
          <a:schemeClr val="accent1">
            <a:shade val="51000"/>
            <a:satMod val="130000"/>
          </a:schemeClr>
        </a:gs>
        <a:gs pos="80000">
          <a:schemeClr val="accent1">
            <a:shade val="93000"/>
            <a:satMod val="130000"/>
          </a:schemeClr>
        </a:gs>
        <a:gs pos="100000">
          <a:schemeClr val="accent1">
            <a:shade val="94000"/>
            <a:satMod val="135000"/>
          </a:schemeClr>
        </a:gs>
      </a:gsLst>
      <a:lin ang="16200000" scaled="0"/>
    </a:gradFill>
    <a:ln w="9525" cap="flat" cmpd="sng" algn="ctr">
      <a:solidFill>
        <a:schemeClr val="accent1">
          <a:shade val="95000"/>
          <a:satMod val="105000"/>
        </a:schemeClr>
      </a:solidFill>
      <a:prstDash val="solid"/>
      <a:round/>
    </a:ln>
    <a:effectLst>
      <a:outerShdw blurRad="40000" dist="23000" dir="5400000" rotWithShape="0">
        <a:srgbClr val="000000">
          <a:alpha val="35000"/>
        </a:srgbClr>
      </a:outerShdw>
    </a:effectLst>
  </c:spPr>
  <c:txPr>
    <a:bodyPr/>
    <a:lstStyle/>
    <a:p>
      <a:pPr>
        <a:defRPr sz="1200">
          <a:solidFill>
            <a:schemeClr val="lt1"/>
          </a:solidFill>
          <a:latin typeface="+mn-lt"/>
          <a:ea typeface="+mn-ea"/>
          <a:cs typeface="+mn-cs"/>
        </a:defRPr>
      </a:pPr>
      <a:endParaRPr lang="es-CL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L"/>
              <a:t>RECLAMOS POR TIPO DE DESVIACION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3.7469378827646544E-3"/>
                  <c:y val="1.1191309419655877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2174321959755031E-2"/>
                  <c:y val="4.22922134733158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2846128608923885E-2"/>
                  <c:y val="1.31102362204724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5.9262904636920386E-3"/>
                  <c:y val="5.255176436278798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1.6614173228346456E-3"/>
                  <c:y val="1.40008019830854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Hoja3!$A$15:$A$19</c:f>
              <c:strCache>
                <c:ptCount val="5"/>
                <c:pt idx="0">
                  <c:v>Trazabilidad</c:v>
                </c:pt>
                <c:pt idx="1">
                  <c:v>Humedad</c:v>
                </c:pt>
                <c:pt idx="2">
                  <c:v>Inocuidad</c:v>
                </c:pt>
                <c:pt idx="3">
                  <c:v>Documentacion </c:v>
                </c:pt>
                <c:pt idx="4">
                  <c:v>SO2</c:v>
                </c:pt>
              </c:strCache>
            </c:strRef>
          </c:cat>
          <c:val>
            <c:numRef>
              <c:f>Hoja3!$B$15:$B$19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es-C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30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b="0" kern="1200" spc="20" baseline="0"/>
  </cs:categoryAxis>
  <cs:chartArea mods="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 cmpd="sng" algn="ctr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phClr"/>
        </a:solidFill>
        <a:round/>
      </a:ln>
    </cs:spPr>
  </cs:dataPointMarker>
  <cs:dataPointMarkerLayout symbol="circle" size="4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  <a:alpha val="33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dk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  <cs:spPr>
      <a:gradFill>
        <a:gsLst>
          <a:gs pos="100000">
            <a:schemeClr val="lt1">
              <a:lumMod val="95000"/>
            </a:schemeClr>
          </a:gs>
          <a:gs pos="0">
            <a:schemeClr val="lt1"/>
          </a:gs>
        </a:gsLst>
        <a:lin ang="5400000" scaled="0"/>
      </a:gradFill>
    </cs:spPr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dk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30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b="0" kern="1200" spc="20" baseline="0"/>
  </cs:categoryAxis>
  <cs:chartArea mods="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 cmpd="sng" algn="ctr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phClr"/>
        </a:solidFill>
        <a:round/>
      </a:ln>
    </cs:spPr>
  </cs:dataPointMarker>
  <cs:dataPointMarkerLayout symbol="circle" size="4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  <a:alpha val="33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dk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  <cs:spPr>
      <a:gradFill>
        <a:gsLst>
          <a:gs pos="100000">
            <a:schemeClr val="lt1">
              <a:lumMod val="95000"/>
            </a:schemeClr>
          </a:gs>
          <a:gs pos="0">
            <a:schemeClr val="lt1"/>
          </a:gs>
        </a:gsLst>
        <a:lin ang="5400000" scaled="0"/>
      </a:gradFill>
    </cs:spPr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dk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30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b="0" kern="1200" spc="20" baseline="0"/>
  </cs:categoryAxis>
  <cs:chartArea mods="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 cmpd="sng" algn="ctr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phClr"/>
        </a:solidFill>
        <a:round/>
      </a:ln>
    </cs:spPr>
  </cs:dataPointMarker>
  <cs:dataPointMarkerLayout symbol="circle" size="4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  <a:alpha val="33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dk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  <cs:spPr>
      <a:gradFill>
        <a:gsLst>
          <a:gs pos="100000">
            <a:schemeClr val="lt1">
              <a:lumMod val="95000"/>
            </a:schemeClr>
          </a:gs>
          <a:gs pos="0">
            <a:schemeClr val="lt1"/>
          </a:gs>
        </a:gsLst>
        <a:lin ang="5400000" scaled="0"/>
      </a:gradFill>
    </cs:spPr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dk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30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b="0" kern="1200" spc="20" baseline="0"/>
  </cs:categoryAxis>
  <cs:chartArea mods="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 cmpd="sng" algn="ctr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phClr"/>
        </a:solidFill>
        <a:round/>
      </a:ln>
    </cs:spPr>
  </cs:dataPointMarker>
  <cs:dataPointMarkerLayout symbol="circle" size="4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  <a:alpha val="33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dk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  <cs:spPr>
      <a:gradFill>
        <a:gsLst>
          <a:gs pos="100000">
            <a:schemeClr val="lt1">
              <a:lumMod val="95000"/>
            </a:schemeClr>
          </a:gs>
          <a:gs pos="0">
            <a:schemeClr val="lt1"/>
          </a:gs>
        </a:gsLst>
        <a:lin ang="5400000" scaled="0"/>
      </a:gradFill>
    </cs:spPr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dk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30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b="0" kern="1200" spc="20" baseline="0"/>
  </cs:categoryAxis>
  <cs:chartArea mods="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 cmpd="sng" algn="ctr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phClr"/>
        </a:solidFill>
        <a:round/>
      </a:ln>
    </cs:spPr>
  </cs:dataPointMarker>
  <cs:dataPointMarkerLayout symbol="circle" size="4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  <a:alpha val="33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dk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  <cs:spPr>
      <a:gradFill>
        <a:gsLst>
          <a:gs pos="100000">
            <a:schemeClr val="lt1">
              <a:lumMod val="95000"/>
            </a:schemeClr>
          </a:gs>
          <a:gs pos="0">
            <a:schemeClr val="lt1"/>
          </a:gs>
        </a:gsLst>
        <a:lin ang="5400000" scaled="0"/>
      </a:gradFill>
    </cs:spPr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dk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30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b="0" kern="1200" spc="20" baseline="0"/>
  </cs:categoryAxis>
  <cs:chartArea mods="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 cmpd="sng" algn="ctr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phClr"/>
        </a:solidFill>
        <a:round/>
      </a:ln>
    </cs:spPr>
  </cs:dataPointMarker>
  <cs:dataPointMarkerLayout symbol="circle" size="4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  <a:alpha val="33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dk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  <cs:spPr>
      <a:gradFill>
        <a:gsLst>
          <a:gs pos="100000">
            <a:schemeClr val="lt1">
              <a:lumMod val="95000"/>
            </a:schemeClr>
          </a:gs>
          <a:gs pos="0">
            <a:schemeClr val="lt1"/>
          </a:gs>
        </a:gsLst>
        <a:lin ang="5400000" scaled="0"/>
      </a:gradFill>
    </cs:spPr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dk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3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0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3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0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14">
  <cs:axisTitle>
    <cs:lnRef idx="0"/>
    <cs:fillRef idx="0"/>
    <cs:effectRef idx="0"/>
    <cs:fontRef idx="minor">
      <a:schemeClr val="lt1"/>
    </cs:fontRef>
    <cs:defRPr sz="900" b="1" kern="1200"/>
  </cs:axisTitle>
  <cs:categoryAxis>
    <cs:lnRef idx="0">
      <cs:styleClr val="0"/>
    </cs:lnRef>
    <cs:fillRef idx="0"/>
    <cs:effectRef idx="0"/>
    <cs:fontRef idx="minor">
      <a:schemeClr val="lt1"/>
    </cs:fontRef>
    <cs:spPr>
      <a:ln w="3175" cap="flat" cmpd="sng" algn="ctr">
        <a:solidFill>
          <a:schemeClr val="phClr">
            <a:lumMod val="60000"/>
            <a:lumOff val="40000"/>
          </a:schemeClr>
        </a:solidFill>
        <a:round/>
      </a:ln>
    </cs:spPr>
    <cs:defRPr sz="800" kern="1200" cap="all" spc="150" normalizeH="0" baseline="0"/>
  </cs:categoryAxis>
  <cs:chartArea>
    <cs:lnRef idx="0">
      <cs:styleClr val="0"/>
    </cs:lnRef>
    <cs:fillRef idx="0">
      <cs:styleClr val="0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phClr"/>
        </a:solidFill>
        <a:round/>
      </a:ln>
    </cs:spPr>
    <cs:defRPr sz="1000" kern="1200"/>
  </cs:chartArea>
  <cs:dataLabel>
    <cs:lnRef idx="0"/>
    <cs:fillRef idx="0">
      <cs:styleClr val="auto"/>
    </cs:fillRef>
    <cs:effectRef idx="0"/>
    <cs:fontRef idx="minor">
      <a:schemeClr val="lt1"/>
    </cs:fontRef>
    <cs:spPr>
      <a:solidFill>
        <a:schemeClr val="phClr">
          <a:alpha val="70000"/>
        </a:schemeClr>
      </a:solidFill>
    </cs:spPr>
    <cs:defRPr sz="900" kern="120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lt1"/>
        </a:bgClr>
      </a:patt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lt1"/>
        </a:bgClr>
      </a:pattFill>
    </cs:spPr>
  </cs:dataPoint3D>
  <cs:dataPointLine>
    <cs:lnRef idx="0">
      <cs:styleClr val="auto"/>
    </cs:lnRef>
    <cs:fillRef idx="0"/>
    <cs:effectRef idx="0">
      <cs:styleClr val="auto"/>
    </cs:effectRef>
    <cs:fontRef idx="minor">
      <a:schemeClr val="dk1"/>
    </cs:fontRef>
    <cs:spPr>
      <a:ln w="34925" cap="rnd">
        <a:solidFill>
          <a:schemeClr val="lt1"/>
        </a:solidFill>
        <a:round/>
      </a:ln>
      <a:effectLst>
        <a:outerShdw dist="25400" dir="2700000" algn="tl" rotWithShape="0">
          <a:schemeClr val="phClr"/>
        </a:outerShdw>
      </a:effectLst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22225">
        <a:solidFill>
          <a:schemeClr val="lt1"/>
        </a:solidFill>
        <a:round/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>
      <cs:styleClr val="0"/>
    </cs:lnRef>
    <cs:fillRef idx="0"/>
    <cs:effectRef idx="0"/>
    <cs:fontRef idx="minor">
      <a:schemeClr val="lt1"/>
    </cs:fontRef>
    <cs:spPr>
      <a:ln w="9525">
        <a:solidFill>
          <a:schemeClr val="phClr">
            <a:lumMod val="60000"/>
            <a:lumOff val="40000"/>
          </a:schemeClr>
        </a:solidFill>
      </a:ln>
    </cs:spPr>
    <cs:defRPr sz="900" kern="1200"/>
  </cs:dataTable>
  <cs:downBar>
    <cs:lnRef idx="0">
      <cs:styleClr val="0"/>
    </cs:lnRef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downBar>
  <cs:drop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prstDash val="dash"/>
      </a:ln>
    </cs:spPr>
  </cs:dropLine>
  <cs:errorBar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round/>
      </a:ln>
      <a:effectLst>
        <a:glow rad="25400">
          <a:schemeClr val="lt1"/>
        </a:glow>
      </a:effectLst>
    </cs:spPr>
  </cs:errorBar>
  <cs:floor>
    <cs:lnRef idx="0"/>
    <cs:fillRef idx="0"/>
    <cs:effectRef idx="0"/>
    <cs:fontRef idx="minor">
      <a:schemeClr val="dk1"/>
    </cs:fontRef>
  </cs:floor>
  <cs:gridlineMajor>
    <cs:lnRef idx="0">
      <cs:styleClr val="0"/>
    </cs:lnRef>
    <cs:fillRef idx="0"/>
    <cs:effectRef idx="0"/>
    <cs:fontRef idx="minor">
      <a:schemeClr val="dk1"/>
    </cs:fontRef>
    <cs:spPr>
      <a:ln w="9525" cap="flat" cmpd="sng" algn="ctr">
        <a:solidFill>
          <a:schemeClr val="lt1">
            <a:alpha val="25000"/>
          </a:schemeClr>
        </a:solidFill>
        <a:round/>
      </a:ln>
    </cs:spPr>
  </cs:gridlineMajor>
  <cs:gridlineMinor>
    <cs:lnRef idx="0">
      <cs:styleClr val="0"/>
    </cs:lnRef>
    <cs:fillRef idx="0"/>
    <cs:effectRef idx="0"/>
    <cs:fontRef idx="minor">
      <a:schemeClr val="dk1"/>
    </cs:fontRef>
    <cs:spPr>
      <a:ln>
        <a:solidFill>
          <a:schemeClr val="lt1">
            <a:alpha val="10000"/>
          </a:schemeClr>
        </a:solidFill>
      </a:ln>
    </cs:spPr>
  </cs:gridlineMinor>
  <cs:hiLo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prstDash val="dash"/>
      </a:ln>
    </cs:spPr>
  </cs:hiLoLine>
  <cs:leader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</a:ln>
    </cs:spPr>
  </cs:leaderLine>
  <cs:legend>
    <cs:lnRef idx="0"/>
    <cs:fillRef idx="0"/>
    <cs:effectRef idx="0"/>
    <cs:fontRef idx="minor">
      <a:schemeClr val="lt1"/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>
      <cs:styleClr val="0"/>
    </cs:lnRef>
    <cs:fillRef idx="0"/>
    <cs:effectRef idx="0"/>
    <cs:fontRef idx="minor">
      <a:schemeClr val="lt1"/>
    </cs:fontRef>
    <cs:spPr>
      <a:ln w="3175" cap="flat" cmpd="sng" algn="ctr">
        <a:solidFill>
          <a:schemeClr val="phClr">
            <a:lumMod val="60000"/>
            <a:lumOff val="40000"/>
          </a:schemeClr>
        </a:solidFill>
        <a:round/>
      </a:ln>
    </cs:spPr>
    <cs:defRPr sz="900" kern="1200"/>
  </cs:seriesAxis>
  <cs:series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  <a:tint val="5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lt1"/>
    </cs:fontRef>
    <cs:defRPr sz="1500" b="1" kern="1200" cap="all" spc="100" normalizeH="0" baseline="0"/>
  </cs:title>
  <cs:trendline>
    <cs:lnRef idx="0"/>
    <cs:fillRef idx="0"/>
    <cs:effectRef idx="0"/>
    <cs:fontRef idx="minor">
      <a:schemeClr val="dk1"/>
    </cs:fontRef>
    <cs:spPr>
      <a:ln w="28575" cap="rnd">
        <a:solidFill>
          <a:schemeClr val="lt1">
            <a:alpha val="50000"/>
          </a:schemeClr>
        </a:solidFill>
        <a:round/>
      </a:ln>
    </cs:spPr>
  </cs:trendline>
  <cs:trendlineLabel>
    <cs:lnRef idx="0"/>
    <cs:fillRef idx="0"/>
    <cs:effectRef idx="0"/>
    <cs:fontRef idx="minor">
      <a:schemeClr val="lt1"/>
    </cs:fontRef>
    <cs:defRPr sz="900" kern="1200"/>
  </cs:trendlineLabel>
  <cs:upBar>
    <cs:lnRef idx="0">
      <cs:styleClr val="0"/>
    </cs:lnRef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upBar>
  <cs:valueAxis>
    <cs:lnRef idx="0"/>
    <cs:fillRef idx="0"/>
    <cs:effectRef idx="0"/>
    <cs:fontRef idx="minor">
      <a:schemeClr val="lt1"/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17-08-2017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37579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17-08-2017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047844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17-08-2017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34709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17-08-2017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471611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17-08-2017</a:t>
            </a:fld>
            <a:endParaRPr lang="es-C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218287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17-08-2017</a:t>
            </a:fld>
            <a:endParaRPr lang="es-C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136448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17-08-2017</a:t>
            </a:fld>
            <a:endParaRPr lang="es-C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878117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17-08-2017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36225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17-08-2017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879327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17-08-2017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349668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17-08-2017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065687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7E8DCC-3A88-49EE-B45E-36DCBE93A36E}" type="datetimeFigureOut">
              <a:rPr lang="es-CL" smtClean="0"/>
              <a:t>17-08-2017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4CC909-F770-4DB5-ADCE-10412930D2F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912737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2.xml"/><Relationship Id="rId5" Type="http://schemas.openxmlformats.org/officeDocument/2006/relationships/chart" Target="../charts/chart1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chart" Target="../charts/chart6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5.xml"/><Relationship Id="rId5" Type="http://schemas.openxmlformats.org/officeDocument/2006/relationships/image" Target="../media/image6.jpeg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chart" Target="../charts/chart8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7.xml"/><Relationship Id="rId5" Type="http://schemas.openxmlformats.org/officeDocument/2006/relationships/image" Target="../media/image6.jpeg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g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9.xml"/><Relationship Id="rId4" Type="http://schemas.openxmlformats.org/officeDocument/2006/relationships/image" Target="../media/image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0.xml"/><Relationship Id="rId4" Type="http://schemas.openxmlformats.org/officeDocument/2006/relationships/image" Target="../media/image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" y="103456"/>
            <a:ext cx="2495550" cy="133350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1694" y="770206"/>
            <a:ext cx="4116207" cy="2745478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1294227" y="3812345"/>
            <a:ext cx="9073662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800" dirty="0" smtClean="0"/>
              <a:t>Presentación del </a:t>
            </a:r>
            <a:r>
              <a:rPr lang="es-CL" sz="2800" dirty="0"/>
              <a:t>D</a:t>
            </a:r>
            <a:r>
              <a:rPr lang="es-CL" sz="2800" dirty="0" smtClean="0"/>
              <a:t>esempeño del Proceso:</a:t>
            </a:r>
          </a:p>
          <a:p>
            <a:r>
              <a:rPr lang="es-CL" sz="2800" b="1" dirty="0" smtClean="0"/>
              <a:t>                                 </a:t>
            </a:r>
            <a:r>
              <a:rPr lang="es-CL" sz="3500" b="1" dirty="0" smtClean="0"/>
              <a:t>“Control de Calidad” -  Año 2017</a:t>
            </a:r>
            <a:endParaRPr lang="es-CL" sz="3500" b="1" dirty="0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8315" y="103456"/>
            <a:ext cx="2023685" cy="1344263"/>
          </a:xfrm>
          <a:prstGeom prst="rect">
            <a:avLst/>
          </a:prstGeom>
        </p:spPr>
      </p:pic>
      <p:sp>
        <p:nvSpPr>
          <p:cNvPr id="10" name="CuadroTexto 9"/>
          <p:cNvSpPr txBox="1"/>
          <p:nvPr/>
        </p:nvSpPr>
        <p:spPr>
          <a:xfrm>
            <a:off x="9340947" y="4689508"/>
            <a:ext cx="14067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i="1" dirty="0" smtClean="0"/>
              <a:t>Agosto</a:t>
            </a:r>
            <a:endParaRPr lang="es-CL" i="1" dirty="0"/>
          </a:p>
        </p:txBody>
      </p:sp>
    </p:spTree>
    <p:extLst>
      <p:ext uri="{BB962C8B-B14F-4D97-AF65-F5344CB8AC3E}">
        <p14:creationId xmlns:p14="http://schemas.microsoft.com/office/powerpoint/2010/main" val="4134667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" y="103456"/>
            <a:ext cx="2495550" cy="133350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8315" y="103456"/>
            <a:ext cx="2023685" cy="1344263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576776" y="1547447"/>
            <a:ext cx="11071274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b="1" dirty="0" smtClean="0"/>
              <a:t>Acontecimiento Importantes ocurridos durante 2017  la fecha:</a:t>
            </a:r>
          </a:p>
          <a:p>
            <a:endParaRPr lang="es-CL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CL" dirty="0" smtClean="0"/>
              <a:t>Se capacito a 6 Analistas en el equipo HPLC, capacitación ejecutada por PERKINELMER (8horas)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CL" dirty="0" smtClean="0"/>
              <a:t>Durante mes de Febrero se inicia control de </a:t>
            </a:r>
            <a:r>
              <a:rPr lang="es-CL" dirty="0" err="1" smtClean="0"/>
              <a:t>Lightning</a:t>
            </a:r>
            <a:r>
              <a:rPr lang="es-CL" dirty="0" smtClean="0"/>
              <a:t>, para la liberación de estanques, bombas, líneas entre otros.</a:t>
            </a:r>
            <a:endParaRPr lang="es-CL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CL" dirty="0" smtClean="0"/>
              <a:t>Durante Mes de mayo, se inician los controles de Buenas Practicas de Manufactura, enmarcadas en la implementación del HACCP en </a:t>
            </a:r>
            <a:r>
              <a:rPr lang="es-CL" dirty="0" err="1" smtClean="0"/>
              <a:t>Promaiz</a:t>
            </a:r>
            <a:r>
              <a:rPr lang="es-CL" dirty="0"/>
              <a:t>.</a:t>
            </a:r>
            <a:endParaRPr lang="es-CL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CL" dirty="0" smtClean="0"/>
              <a:t>Durante Mes de Julio, se inicia oficialmente el Procedimiento de Producto no-conforme, en el rechazo interno.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CL" dirty="0" smtClean="0"/>
              <a:t>Se compro (aun en implementación), equipo nuevo de OSMOSIS inversa, para purificación de Agua usada en el análisis de Laboratorio.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CL" dirty="0" smtClean="0"/>
              <a:t>A la fecha se ha realizado mantención y/o calibración a todos los equipos de medición utilizados en el laboratorio.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CL" dirty="0" smtClean="0"/>
              <a:t>Se Inicia durante el mes de Agosto, la generación del Informe de Análisis por sistema SAP</a:t>
            </a:r>
            <a:r>
              <a:rPr lang="es-CL" dirty="0" smtClean="0"/>
              <a:t>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CL" dirty="0" smtClean="0"/>
              <a:t>Se realiza comparación de método tradicional de microbiológica con método de placa rápido, en varios análisis como por ejemplo: Hongos y Levaduras, Recuento Total, </a:t>
            </a:r>
            <a:r>
              <a:rPr lang="es-CL" dirty="0" err="1" smtClean="0"/>
              <a:t>E.Coli</a:t>
            </a:r>
            <a:r>
              <a:rPr lang="es-CL" dirty="0" smtClean="0"/>
              <a:t> y salmonella</a:t>
            </a:r>
            <a:endParaRPr lang="es-CL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200619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" y="103456"/>
            <a:ext cx="2495550" cy="133350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8315" y="103456"/>
            <a:ext cx="2023685" cy="1344263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786326" y="1447719"/>
            <a:ext cx="1107127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b="1" dirty="0" smtClean="0"/>
              <a:t>Problemáticas Importantes </a:t>
            </a:r>
            <a:r>
              <a:rPr lang="es-CL" b="1" dirty="0" smtClean="0"/>
              <a:t>ocurridos durante 2017  la fecha:</a:t>
            </a:r>
          </a:p>
          <a:p>
            <a:endParaRPr lang="es-CL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CL" dirty="0" smtClean="0"/>
              <a:t>En el transcurso del año, se quemo parte del equipo  HPLC(Tarjeta del Horno de columna) y Espectrofotómetro (Fuente de poder), se solicito a proveedor revisión y análisis del problema. Proveedor cambia tarjeta y advierte problema eléctricos (neutro tierra) en la línea, los cuales ocasionan la quema del aparato electrónico en las variaciones de voltaje, aun con UPS conectado.</a:t>
            </a:r>
            <a:endParaRPr lang="es-CL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CL" dirty="0" smtClean="0"/>
              <a:t>Se detecta una leve deficiencia en Analistas de Laboratorio con respecto a la interpretación de los parámetros de proceso, los cuales son medidos diaria mente. Una mejor interpretación puede favorecer la toma de decisiones con respecto al proceder en casos de desviaciones y una entrega de datos mas confiable.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CL" dirty="0" smtClean="0"/>
              <a:t>Ala fecha solo se esta entrenando a personal de día en la realización de análisis de microbiología, sin embargo aun no se ha podido formar en esta materia a  Analistas de Turno, lo cual genera un retraso en la liberación de producto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265972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" y="103456"/>
            <a:ext cx="2495550" cy="133350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8315" y="103456"/>
            <a:ext cx="2023685" cy="1344263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576776" y="1547447"/>
            <a:ext cx="1107127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000" b="1" dirty="0" smtClean="0"/>
              <a:t>Indicadores de Proceso (Materia Prima)  :             MAIZ </a:t>
            </a:r>
            <a:endParaRPr lang="es-CL" sz="20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0558" y="2041206"/>
            <a:ext cx="4283710" cy="321278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032944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" y="103456"/>
            <a:ext cx="2495550" cy="133350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8315" y="103456"/>
            <a:ext cx="2023685" cy="1344263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-787790" y="559793"/>
            <a:ext cx="1376261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200" b="1" dirty="0" smtClean="0"/>
              <a:t>INDICADORES DE PROCESO</a:t>
            </a:r>
          </a:p>
        </p:txBody>
      </p:sp>
      <p:graphicFrame>
        <p:nvGraphicFramePr>
          <p:cNvPr id="5" name="Gráfic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80666792"/>
              </p:ext>
            </p:extLst>
          </p:nvPr>
        </p:nvGraphicFramePr>
        <p:xfrm>
          <a:off x="276225" y="2359237"/>
          <a:ext cx="5387926" cy="34787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6" name="Gráfico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44319791"/>
              </p:ext>
            </p:extLst>
          </p:nvPr>
        </p:nvGraphicFramePr>
        <p:xfrm>
          <a:off x="5985803" y="2262302"/>
          <a:ext cx="5542672" cy="34787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" name="CuadroTexto 1"/>
          <p:cNvSpPr txBox="1"/>
          <p:nvPr/>
        </p:nvSpPr>
        <p:spPr>
          <a:xfrm>
            <a:off x="3460652" y="1125415"/>
            <a:ext cx="45579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CL" sz="2000" dirty="0"/>
          </a:p>
        </p:txBody>
      </p:sp>
      <p:sp>
        <p:nvSpPr>
          <p:cNvPr id="7" name="CuadroTexto 6"/>
          <p:cNvSpPr txBox="1"/>
          <p:nvPr/>
        </p:nvSpPr>
        <p:spPr>
          <a:xfrm>
            <a:off x="3277772" y="1194311"/>
            <a:ext cx="54160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000" dirty="0" smtClean="0"/>
              <a:t>Parámetro: </a:t>
            </a:r>
            <a:r>
              <a:rPr lang="es-CL" sz="2000" b="1" i="1" dirty="0" smtClean="0"/>
              <a:t>Humedad</a:t>
            </a:r>
          </a:p>
          <a:p>
            <a:r>
              <a:rPr lang="es-CL" sz="2000" i="1" dirty="0" smtClean="0"/>
              <a:t>KPI :  13 – 15%</a:t>
            </a:r>
            <a:endParaRPr lang="es-CL" sz="2000" i="1" dirty="0"/>
          </a:p>
        </p:txBody>
      </p:sp>
      <p:sp>
        <p:nvSpPr>
          <p:cNvPr id="8" name="CuadroTexto 7"/>
          <p:cNvSpPr txBox="1"/>
          <p:nvPr/>
        </p:nvSpPr>
        <p:spPr>
          <a:xfrm>
            <a:off x="9706708" y="5741089"/>
            <a:ext cx="412183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100" i="1" dirty="0" smtClean="0"/>
              <a:t>*Mes de Marzo y Mayo sin recepción</a:t>
            </a:r>
            <a:endParaRPr lang="es-CL" sz="1100" i="1" dirty="0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4183" y="5773035"/>
            <a:ext cx="319817" cy="336218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4367" y="5708748"/>
            <a:ext cx="319817" cy="336218"/>
          </a:xfrm>
          <a:prstGeom prst="rect">
            <a:avLst/>
          </a:prstGeom>
        </p:spPr>
      </p:pic>
      <p:sp>
        <p:nvSpPr>
          <p:cNvPr id="12" name="CuadroTexto 11"/>
          <p:cNvSpPr txBox="1"/>
          <p:nvPr/>
        </p:nvSpPr>
        <p:spPr>
          <a:xfrm>
            <a:off x="1524000" y="5741089"/>
            <a:ext cx="14631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000" b="1" dirty="0" smtClean="0"/>
              <a:t>: 13,92 %</a:t>
            </a:r>
            <a:endParaRPr lang="es-CL" sz="2000" b="1" dirty="0"/>
          </a:p>
        </p:txBody>
      </p:sp>
      <p:sp>
        <p:nvSpPr>
          <p:cNvPr id="13" name="CuadroTexto 12"/>
          <p:cNvSpPr txBox="1"/>
          <p:nvPr/>
        </p:nvSpPr>
        <p:spPr>
          <a:xfrm>
            <a:off x="6911926" y="5733854"/>
            <a:ext cx="12636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000" b="1" dirty="0" smtClean="0"/>
              <a:t>: 13,99 %</a:t>
            </a:r>
            <a:endParaRPr lang="es-CL" sz="2000" b="1" dirty="0"/>
          </a:p>
        </p:txBody>
      </p:sp>
    </p:spTree>
    <p:extLst>
      <p:ext uri="{BB962C8B-B14F-4D97-AF65-F5344CB8AC3E}">
        <p14:creationId xmlns:p14="http://schemas.microsoft.com/office/powerpoint/2010/main" val="506404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" y="103456"/>
            <a:ext cx="2495550" cy="133350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8315" y="103456"/>
            <a:ext cx="2023685" cy="1344263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-787790" y="559793"/>
            <a:ext cx="1376261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200" b="1" dirty="0" smtClean="0"/>
              <a:t>INDICADORES DE PROCESO</a:t>
            </a:r>
          </a:p>
        </p:txBody>
      </p:sp>
      <p:sp>
        <p:nvSpPr>
          <p:cNvPr id="2" name="CuadroTexto 1"/>
          <p:cNvSpPr txBox="1"/>
          <p:nvPr/>
        </p:nvSpPr>
        <p:spPr>
          <a:xfrm>
            <a:off x="3460652" y="1125415"/>
            <a:ext cx="45579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CL" sz="2000" dirty="0"/>
          </a:p>
        </p:txBody>
      </p:sp>
      <p:sp>
        <p:nvSpPr>
          <p:cNvPr id="7" name="CuadroTexto 6"/>
          <p:cNvSpPr txBox="1"/>
          <p:nvPr/>
        </p:nvSpPr>
        <p:spPr>
          <a:xfrm>
            <a:off x="3277772" y="1194311"/>
            <a:ext cx="54160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000" dirty="0" smtClean="0"/>
              <a:t>Parámetro: </a:t>
            </a:r>
            <a:r>
              <a:rPr lang="es-CL" sz="2000" b="1" i="1" dirty="0" smtClean="0"/>
              <a:t>Proteína</a:t>
            </a:r>
          </a:p>
          <a:p>
            <a:r>
              <a:rPr lang="es-CL" sz="2000" i="1" dirty="0" smtClean="0"/>
              <a:t>KPI :  7 – 10%</a:t>
            </a:r>
            <a:endParaRPr lang="es-CL" sz="2000" i="1" dirty="0"/>
          </a:p>
        </p:txBody>
      </p:sp>
      <p:sp>
        <p:nvSpPr>
          <p:cNvPr id="8" name="CuadroTexto 7"/>
          <p:cNvSpPr txBox="1"/>
          <p:nvPr/>
        </p:nvSpPr>
        <p:spPr>
          <a:xfrm>
            <a:off x="9242474" y="5741089"/>
            <a:ext cx="412183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100" i="1" dirty="0" smtClean="0"/>
              <a:t>*Mes de Marzo y Mayo sin recepción</a:t>
            </a:r>
            <a:endParaRPr lang="es-CL" sz="1100" i="1" dirty="0"/>
          </a:p>
        </p:txBody>
      </p:sp>
      <p:graphicFrame>
        <p:nvGraphicFramePr>
          <p:cNvPr id="10" name="Gráfico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97814648"/>
              </p:ext>
            </p:extLst>
          </p:nvPr>
        </p:nvGraphicFramePr>
        <p:xfrm>
          <a:off x="485774" y="2105827"/>
          <a:ext cx="5535197" cy="36352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1" name="Gráfico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75583083"/>
              </p:ext>
            </p:extLst>
          </p:nvPr>
        </p:nvGraphicFramePr>
        <p:xfrm>
          <a:off x="5985803" y="2311014"/>
          <a:ext cx="5324622" cy="3430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pic>
        <p:nvPicPr>
          <p:cNvPr id="12" name="Imagen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4183" y="5773035"/>
            <a:ext cx="319817" cy="336218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9426" y="5656288"/>
            <a:ext cx="319817" cy="336218"/>
          </a:xfrm>
          <a:prstGeom prst="rect">
            <a:avLst/>
          </a:prstGeom>
        </p:spPr>
      </p:pic>
      <p:sp>
        <p:nvSpPr>
          <p:cNvPr id="14" name="CuadroTexto 13"/>
          <p:cNvSpPr txBox="1"/>
          <p:nvPr/>
        </p:nvSpPr>
        <p:spPr>
          <a:xfrm>
            <a:off x="1524000" y="5741089"/>
            <a:ext cx="1036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000" b="1" dirty="0" smtClean="0"/>
              <a:t>: 7,67 %</a:t>
            </a:r>
            <a:endParaRPr lang="es-CL" sz="2000" b="1" dirty="0"/>
          </a:p>
        </p:txBody>
      </p:sp>
      <p:sp>
        <p:nvSpPr>
          <p:cNvPr id="15" name="CuadroTexto 14"/>
          <p:cNvSpPr txBox="1"/>
          <p:nvPr/>
        </p:nvSpPr>
        <p:spPr>
          <a:xfrm>
            <a:off x="6829864" y="5666743"/>
            <a:ext cx="1036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000" b="1" dirty="0" smtClean="0"/>
              <a:t>: 7,59 %</a:t>
            </a:r>
            <a:endParaRPr lang="es-CL" sz="2000" b="1" dirty="0"/>
          </a:p>
        </p:txBody>
      </p:sp>
    </p:spTree>
    <p:extLst>
      <p:ext uri="{BB962C8B-B14F-4D97-AF65-F5344CB8AC3E}">
        <p14:creationId xmlns:p14="http://schemas.microsoft.com/office/powerpoint/2010/main" val="294859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" y="103456"/>
            <a:ext cx="2495550" cy="133350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8315" y="103456"/>
            <a:ext cx="2023685" cy="1344263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-787790" y="559793"/>
            <a:ext cx="1376261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200" b="1" dirty="0" smtClean="0"/>
              <a:t>INDICADORES DE PROCESO</a:t>
            </a:r>
          </a:p>
        </p:txBody>
      </p:sp>
      <p:sp>
        <p:nvSpPr>
          <p:cNvPr id="2" name="CuadroTexto 1"/>
          <p:cNvSpPr txBox="1"/>
          <p:nvPr/>
        </p:nvSpPr>
        <p:spPr>
          <a:xfrm>
            <a:off x="3460652" y="1125415"/>
            <a:ext cx="45579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CL" sz="2000" dirty="0"/>
          </a:p>
        </p:txBody>
      </p:sp>
      <p:sp>
        <p:nvSpPr>
          <p:cNvPr id="7" name="CuadroTexto 6"/>
          <p:cNvSpPr txBox="1"/>
          <p:nvPr/>
        </p:nvSpPr>
        <p:spPr>
          <a:xfrm>
            <a:off x="3573193" y="1171582"/>
            <a:ext cx="54160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000" dirty="0" smtClean="0"/>
              <a:t>Parámetro: </a:t>
            </a:r>
            <a:r>
              <a:rPr lang="es-CL" sz="2000" b="1" i="1" dirty="0" smtClean="0"/>
              <a:t>Almidón</a:t>
            </a:r>
          </a:p>
          <a:p>
            <a:r>
              <a:rPr lang="es-CL" sz="2000" i="1" dirty="0" smtClean="0"/>
              <a:t>KPI :  69 – 74%</a:t>
            </a:r>
            <a:endParaRPr lang="es-CL" sz="2000" i="1" dirty="0"/>
          </a:p>
        </p:txBody>
      </p:sp>
      <p:sp>
        <p:nvSpPr>
          <p:cNvPr id="8" name="CuadroTexto 7"/>
          <p:cNvSpPr txBox="1"/>
          <p:nvPr/>
        </p:nvSpPr>
        <p:spPr>
          <a:xfrm>
            <a:off x="9242474" y="5741089"/>
            <a:ext cx="412183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100" i="1" dirty="0" smtClean="0"/>
              <a:t>*Mes de Marzo y Mayo sin recepción</a:t>
            </a:r>
            <a:endParaRPr lang="es-CL" sz="1100" i="1" dirty="0"/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4183" y="5773035"/>
            <a:ext cx="319817" cy="336218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9426" y="5656288"/>
            <a:ext cx="319817" cy="336218"/>
          </a:xfrm>
          <a:prstGeom prst="rect">
            <a:avLst/>
          </a:prstGeom>
        </p:spPr>
      </p:pic>
      <p:sp>
        <p:nvSpPr>
          <p:cNvPr id="14" name="CuadroTexto 13"/>
          <p:cNvSpPr txBox="1"/>
          <p:nvPr/>
        </p:nvSpPr>
        <p:spPr>
          <a:xfrm>
            <a:off x="1524000" y="5741089"/>
            <a:ext cx="13762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000" b="1" dirty="0" smtClean="0"/>
              <a:t>: 70,56 %</a:t>
            </a:r>
            <a:endParaRPr lang="es-CL" sz="2000" b="1" dirty="0"/>
          </a:p>
        </p:txBody>
      </p:sp>
      <p:sp>
        <p:nvSpPr>
          <p:cNvPr id="15" name="CuadroTexto 14"/>
          <p:cNvSpPr txBox="1"/>
          <p:nvPr/>
        </p:nvSpPr>
        <p:spPr>
          <a:xfrm>
            <a:off x="6829864" y="5666743"/>
            <a:ext cx="15330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000" b="1" dirty="0" smtClean="0"/>
              <a:t>: 70,69 %</a:t>
            </a:r>
            <a:endParaRPr lang="es-CL" sz="2000" b="1" dirty="0"/>
          </a:p>
        </p:txBody>
      </p:sp>
      <p:graphicFrame>
        <p:nvGraphicFramePr>
          <p:cNvPr id="16" name="Gráfico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41561942"/>
              </p:ext>
            </p:extLst>
          </p:nvPr>
        </p:nvGraphicFramePr>
        <p:xfrm>
          <a:off x="276225" y="1893293"/>
          <a:ext cx="5702544" cy="3401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7" name="Gráfico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89205562"/>
              </p:ext>
            </p:extLst>
          </p:nvPr>
        </p:nvGraphicFramePr>
        <p:xfrm>
          <a:off x="6025659" y="1723013"/>
          <a:ext cx="5369172" cy="33413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1580562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" y="103456"/>
            <a:ext cx="2495550" cy="133350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8315" y="103456"/>
            <a:ext cx="2023685" cy="1344263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-787790" y="559793"/>
            <a:ext cx="1376261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200" b="1" dirty="0" smtClean="0"/>
              <a:t>INDICADORES DE PROCESO</a:t>
            </a:r>
          </a:p>
        </p:txBody>
      </p:sp>
      <p:sp>
        <p:nvSpPr>
          <p:cNvPr id="2" name="CuadroTexto 1"/>
          <p:cNvSpPr txBox="1"/>
          <p:nvPr/>
        </p:nvSpPr>
        <p:spPr>
          <a:xfrm>
            <a:off x="3460652" y="1125415"/>
            <a:ext cx="45579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CL" sz="2000" dirty="0"/>
          </a:p>
        </p:txBody>
      </p:sp>
      <p:sp>
        <p:nvSpPr>
          <p:cNvPr id="7" name="CuadroTexto 6"/>
          <p:cNvSpPr txBox="1"/>
          <p:nvPr/>
        </p:nvSpPr>
        <p:spPr>
          <a:xfrm>
            <a:off x="3496993" y="1171582"/>
            <a:ext cx="54160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000" dirty="0" smtClean="0"/>
              <a:t>Parámetro: </a:t>
            </a:r>
            <a:r>
              <a:rPr lang="es-CL" sz="2000" b="1" i="1" dirty="0" smtClean="0"/>
              <a:t>Aceite</a:t>
            </a:r>
          </a:p>
          <a:p>
            <a:r>
              <a:rPr lang="es-CL" sz="2000" i="1" dirty="0" smtClean="0"/>
              <a:t>KPI :  </a:t>
            </a:r>
            <a:r>
              <a:rPr lang="es-CL" sz="2000" i="1" dirty="0"/>
              <a:t>4</a:t>
            </a:r>
            <a:r>
              <a:rPr lang="es-CL" sz="2000" i="1" dirty="0" smtClean="0"/>
              <a:t> – 6%</a:t>
            </a:r>
            <a:endParaRPr lang="es-CL" sz="2000" i="1" dirty="0"/>
          </a:p>
        </p:txBody>
      </p:sp>
      <p:sp>
        <p:nvSpPr>
          <p:cNvPr id="8" name="CuadroTexto 7"/>
          <p:cNvSpPr txBox="1"/>
          <p:nvPr/>
        </p:nvSpPr>
        <p:spPr>
          <a:xfrm>
            <a:off x="9242474" y="5741089"/>
            <a:ext cx="412183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100" i="1" dirty="0" smtClean="0"/>
              <a:t>*Mes de Marzo y Mayo sin recepción</a:t>
            </a:r>
            <a:endParaRPr lang="es-CL" sz="1100" i="1" dirty="0"/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4183" y="5773035"/>
            <a:ext cx="319817" cy="336218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9426" y="5656288"/>
            <a:ext cx="319817" cy="336218"/>
          </a:xfrm>
          <a:prstGeom prst="rect">
            <a:avLst/>
          </a:prstGeom>
        </p:spPr>
      </p:pic>
      <p:sp>
        <p:nvSpPr>
          <p:cNvPr id="14" name="CuadroTexto 13"/>
          <p:cNvSpPr txBox="1"/>
          <p:nvPr/>
        </p:nvSpPr>
        <p:spPr>
          <a:xfrm>
            <a:off x="1524000" y="5741089"/>
            <a:ext cx="1036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000" b="1" dirty="0" smtClean="0"/>
              <a:t>: 5,01 %</a:t>
            </a:r>
            <a:endParaRPr lang="es-CL" sz="2000" b="1" dirty="0"/>
          </a:p>
        </p:txBody>
      </p:sp>
      <p:sp>
        <p:nvSpPr>
          <p:cNvPr id="15" name="CuadroTexto 14"/>
          <p:cNvSpPr txBox="1"/>
          <p:nvPr/>
        </p:nvSpPr>
        <p:spPr>
          <a:xfrm>
            <a:off x="6829864" y="5666743"/>
            <a:ext cx="1036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000" b="1" dirty="0" smtClean="0"/>
              <a:t>: 5,26</a:t>
            </a:r>
            <a:endParaRPr lang="es-CL" sz="2000" b="1" dirty="0"/>
          </a:p>
        </p:txBody>
      </p:sp>
      <p:graphicFrame>
        <p:nvGraphicFramePr>
          <p:cNvPr id="18" name="Gráfico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25100553"/>
              </p:ext>
            </p:extLst>
          </p:nvPr>
        </p:nvGraphicFramePr>
        <p:xfrm>
          <a:off x="276224" y="1863903"/>
          <a:ext cx="5286376" cy="34309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9" name="Gráfico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09183602"/>
              </p:ext>
            </p:extLst>
          </p:nvPr>
        </p:nvGraphicFramePr>
        <p:xfrm>
          <a:off x="6093514" y="1889922"/>
          <a:ext cx="5736536" cy="34228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2401261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" y="103456"/>
            <a:ext cx="2495550" cy="133350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8315" y="103456"/>
            <a:ext cx="2023685" cy="1344263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576776" y="1547447"/>
            <a:ext cx="1107127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000" b="1" dirty="0" smtClean="0"/>
              <a:t>Indicadores de Proceso (Inocuidad) : CONTROL DE LIMPIEZA POR LIGHTNING</a:t>
            </a:r>
            <a:endParaRPr lang="es-CL" sz="20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1139" y="2335046"/>
            <a:ext cx="5026661" cy="258284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138051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075" y="408250"/>
            <a:ext cx="2495550" cy="133350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8315" y="103456"/>
            <a:ext cx="2023685" cy="1344263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-787790" y="559793"/>
            <a:ext cx="1376261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200" b="1" dirty="0" smtClean="0"/>
              <a:t>INDICADOR DE INOCUIDAD</a:t>
            </a:r>
          </a:p>
        </p:txBody>
      </p:sp>
      <p:sp>
        <p:nvSpPr>
          <p:cNvPr id="2" name="CuadroTexto 1"/>
          <p:cNvSpPr txBox="1"/>
          <p:nvPr/>
        </p:nvSpPr>
        <p:spPr>
          <a:xfrm>
            <a:off x="3460652" y="1125415"/>
            <a:ext cx="45579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CL" sz="2000" dirty="0"/>
          </a:p>
        </p:txBody>
      </p:sp>
      <p:sp>
        <p:nvSpPr>
          <p:cNvPr id="7" name="CuadroTexto 6"/>
          <p:cNvSpPr txBox="1"/>
          <p:nvPr/>
        </p:nvSpPr>
        <p:spPr>
          <a:xfrm>
            <a:off x="4752253" y="1189181"/>
            <a:ext cx="54160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000" dirty="0" smtClean="0"/>
              <a:t>Parámetro: </a:t>
            </a:r>
            <a:r>
              <a:rPr lang="es-CL" sz="2000" b="1" dirty="0" smtClean="0"/>
              <a:t>ATP  </a:t>
            </a:r>
            <a:endParaRPr lang="es-CL" sz="2000" b="1" i="1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6328" y="1752594"/>
            <a:ext cx="5653453" cy="3481022"/>
          </a:xfrm>
          <a:prstGeom prst="rect">
            <a:avLst/>
          </a:prstGeom>
        </p:spPr>
      </p:pic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2377249"/>
              </p:ext>
            </p:extLst>
          </p:nvPr>
        </p:nvGraphicFramePr>
        <p:xfrm>
          <a:off x="752542" y="2133594"/>
          <a:ext cx="4987076" cy="2659384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1378040"/>
                <a:gridCol w="1043189"/>
                <a:gridCol w="875763"/>
                <a:gridCol w="932553"/>
                <a:gridCol w="757531"/>
              </a:tblGrid>
              <a:tr h="400051"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u="none" strike="noStrike" dirty="0">
                          <a:effectLst/>
                        </a:rPr>
                        <a:t>Mes</a:t>
                      </a:r>
                      <a:endParaRPr lang="es-CL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u="none" strike="noStrike" dirty="0">
                          <a:effectLst/>
                        </a:rPr>
                        <a:t>Abril</a:t>
                      </a:r>
                      <a:endParaRPr lang="es-CL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u="none" strike="noStrike">
                          <a:effectLst/>
                        </a:rPr>
                        <a:t>Mayo</a:t>
                      </a:r>
                      <a:endParaRPr lang="es-CL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u="none" strike="noStrike">
                          <a:effectLst/>
                        </a:rPr>
                        <a:t>Junio</a:t>
                      </a:r>
                      <a:endParaRPr lang="es-CL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u="none" strike="noStrike" dirty="0">
                          <a:effectLst/>
                        </a:rPr>
                        <a:t>Julio</a:t>
                      </a:r>
                      <a:endParaRPr lang="es-CL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  <a:tr h="381001">
                <a:tc>
                  <a:txBody>
                    <a:bodyPr/>
                    <a:lstStyle/>
                    <a:p>
                      <a:pPr algn="r" fontAlgn="b"/>
                      <a:r>
                        <a:rPr lang="es-CL" sz="1800" b="1" u="none" strike="noStrike" dirty="0">
                          <a:effectLst/>
                        </a:rPr>
                        <a:t>Controles Totales</a:t>
                      </a:r>
                      <a:endParaRPr lang="es-CL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u="none" strike="noStrike" dirty="0">
                          <a:effectLst/>
                        </a:rPr>
                        <a:t>17</a:t>
                      </a:r>
                      <a:endParaRPr lang="es-C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u="none" strike="noStrike">
                          <a:effectLst/>
                        </a:rPr>
                        <a:t>176</a:t>
                      </a:r>
                      <a:endParaRPr lang="es-CL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u="none" strike="noStrike">
                          <a:effectLst/>
                        </a:rPr>
                        <a:t>96</a:t>
                      </a:r>
                      <a:endParaRPr lang="es-CL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u="none" strike="noStrike">
                          <a:effectLst/>
                        </a:rPr>
                        <a:t>95</a:t>
                      </a:r>
                      <a:endParaRPr lang="es-CL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  <a:tr h="381001">
                <a:tc>
                  <a:txBody>
                    <a:bodyPr/>
                    <a:lstStyle/>
                    <a:p>
                      <a:pPr algn="r" fontAlgn="b"/>
                      <a:r>
                        <a:rPr lang="es-CL" sz="1800" b="1" u="none" strike="noStrike" dirty="0">
                          <a:effectLst/>
                        </a:rPr>
                        <a:t>Aprobados</a:t>
                      </a:r>
                      <a:endParaRPr lang="es-CL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u="none" strike="noStrike" dirty="0">
                          <a:effectLst/>
                        </a:rPr>
                        <a:t>7</a:t>
                      </a:r>
                      <a:endParaRPr lang="es-C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u="none" strike="noStrike">
                          <a:effectLst/>
                        </a:rPr>
                        <a:t>85</a:t>
                      </a:r>
                      <a:endParaRPr lang="es-CL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u="none" strike="noStrike">
                          <a:effectLst/>
                        </a:rPr>
                        <a:t>50</a:t>
                      </a:r>
                      <a:endParaRPr lang="es-CL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u="none" strike="noStrike">
                          <a:effectLst/>
                        </a:rPr>
                        <a:t>48</a:t>
                      </a:r>
                      <a:endParaRPr lang="es-CL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  <a:tr h="381001">
                <a:tc>
                  <a:txBody>
                    <a:bodyPr/>
                    <a:lstStyle/>
                    <a:p>
                      <a:pPr algn="r" fontAlgn="b"/>
                      <a:r>
                        <a:rPr lang="es-CL" sz="1800" b="1" u="none" strike="noStrike" dirty="0">
                          <a:effectLst/>
                        </a:rPr>
                        <a:t>Condicional</a:t>
                      </a:r>
                      <a:endParaRPr lang="es-CL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u="none" strike="noStrike" dirty="0">
                          <a:effectLst/>
                        </a:rPr>
                        <a:t>6</a:t>
                      </a:r>
                      <a:endParaRPr lang="es-C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u="none" strike="noStrike">
                          <a:effectLst/>
                        </a:rPr>
                        <a:t>54</a:t>
                      </a:r>
                      <a:endParaRPr lang="es-CL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u="none" strike="noStrike">
                          <a:effectLst/>
                        </a:rPr>
                        <a:t>36</a:t>
                      </a:r>
                      <a:endParaRPr lang="es-CL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u="none" strike="noStrike">
                          <a:effectLst/>
                        </a:rPr>
                        <a:t>22</a:t>
                      </a:r>
                      <a:endParaRPr lang="es-CL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  <a:tr h="400051">
                <a:tc>
                  <a:txBody>
                    <a:bodyPr/>
                    <a:lstStyle/>
                    <a:p>
                      <a:pPr algn="r" fontAlgn="b"/>
                      <a:r>
                        <a:rPr lang="es-CL" sz="1800" b="1" u="none" strike="noStrike" dirty="0">
                          <a:effectLst/>
                        </a:rPr>
                        <a:t>Rechazada</a:t>
                      </a:r>
                      <a:endParaRPr lang="es-CL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u="none" strike="noStrike">
                          <a:effectLst/>
                        </a:rPr>
                        <a:t>4</a:t>
                      </a:r>
                      <a:endParaRPr lang="es-CL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u="none" strike="noStrike">
                          <a:effectLst/>
                        </a:rPr>
                        <a:t>37</a:t>
                      </a:r>
                      <a:endParaRPr lang="es-CL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u="none" strike="noStrike">
                          <a:effectLst/>
                        </a:rPr>
                        <a:t>10</a:t>
                      </a:r>
                      <a:endParaRPr lang="es-CL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u="none" strike="noStrike">
                          <a:effectLst/>
                        </a:rPr>
                        <a:t>25</a:t>
                      </a:r>
                      <a:endParaRPr lang="es-CL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  <a:tr h="400051"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u="none" strike="noStrike" dirty="0">
                          <a:effectLst/>
                        </a:rPr>
                        <a:t>Tasa de Rechazo</a:t>
                      </a:r>
                      <a:endParaRPr lang="es-CL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u="none" strike="noStrike" dirty="0">
                          <a:effectLst/>
                        </a:rPr>
                        <a:t>23,53%</a:t>
                      </a:r>
                      <a:endParaRPr lang="es-CL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u="none" strike="noStrike" dirty="0">
                          <a:effectLst/>
                        </a:rPr>
                        <a:t>21,02%</a:t>
                      </a:r>
                      <a:endParaRPr lang="es-CL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u="none" strike="noStrike" dirty="0">
                          <a:effectLst/>
                        </a:rPr>
                        <a:t>10,42%</a:t>
                      </a:r>
                      <a:endParaRPr lang="es-CL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u="none" strike="noStrike" dirty="0">
                          <a:effectLst/>
                        </a:rPr>
                        <a:t>26,32%</a:t>
                      </a:r>
                      <a:endParaRPr lang="es-CL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</a:tbl>
          </a:graphicData>
        </a:graphic>
      </p:graphicFrame>
      <p:sp>
        <p:nvSpPr>
          <p:cNvPr id="10" name="CuadroTexto 9"/>
          <p:cNvSpPr txBox="1"/>
          <p:nvPr/>
        </p:nvSpPr>
        <p:spPr>
          <a:xfrm>
            <a:off x="4850423" y="1827268"/>
            <a:ext cx="17783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400" b="1" i="1" dirty="0" smtClean="0"/>
              <a:t>Año 2017</a:t>
            </a:r>
            <a:endParaRPr lang="es-CL" sz="1400" b="1" i="1" dirty="0"/>
          </a:p>
        </p:txBody>
      </p:sp>
    </p:spTree>
    <p:extLst>
      <p:ext uri="{BB962C8B-B14F-4D97-AF65-F5344CB8AC3E}">
        <p14:creationId xmlns:p14="http://schemas.microsoft.com/office/powerpoint/2010/main" val="2030113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075" y="408250"/>
            <a:ext cx="2495550" cy="133350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8315" y="103456"/>
            <a:ext cx="2023685" cy="1344263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-787790" y="559793"/>
            <a:ext cx="1376261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200" b="1" dirty="0" smtClean="0"/>
              <a:t>INDICADOR DE INOCUIDAD</a:t>
            </a:r>
          </a:p>
        </p:txBody>
      </p:sp>
      <p:sp>
        <p:nvSpPr>
          <p:cNvPr id="2" name="CuadroTexto 1"/>
          <p:cNvSpPr txBox="1"/>
          <p:nvPr/>
        </p:nvSpPr>
        <p:spPr>
          <a:xfrm>
            <a:off x="3460652" y="1125415"/>
            <a:ext cx="45579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CL" sz="2000" dirty="0"/>
          </a:p>
        </p:txBody>
      </p:sp>
      <p:sp>
        <p:nvSpPr>
          <p:cNvPr id="7" name="CuadroTexto 6"/>
          <p:cNvSpPr txBox="1"/>
          <p:nvPr/>
        </p:nvSpPr>
        <p:spPr>
          <a:xfrm>
            <a:off x="4237903" y="1137335"/>
            <a:ext cx="54160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000" dirty="0" smtClean="0"/>
              <a:t>Parámetro: </a:t>
            </a:r>
            <a:r>
              <a:rPr lang="es-CL" sz="2000" b="1" dirty="0" smtClean="0"/>
              <a:t>ATP</a:t>
            </a:r>
          </a:p>
          <a:p>
            <a:r>
              <a:rPr lang="es-CL" sz="2000" dirty="0" smtClean="0"/>
              <a:t>Línea</a:t>
            </a:r>
            <a:r>
              <a:rPr lang="es-CL" sz="2000" b="1" i="1" dirty="0" smtClean="0"/>
              <a:t>: Maltosa</a:t>
            </a:r>
            <a:endParaRPr lang="es-CL" sz="2000" b="1" i="1" dirty="0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80155" y="1904056"/>
            <a:ext cx="6000470" cy="3606666"/>
          </a:xfrm>
          <a:prstGeom prst="rect">
            <a:avLst/>
          </a:prstGeom>
        </p:spPr>
      </p:pic>
      <p:graphicFrame>
        <p:nvGraphicFramePr>
          <p:cNvPr id="13" name="Tabla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5690797"/>
              </p:ext>
            </p:extLst>
          </p:nvPr>
        </p:nvGraphicFramePr>
        <p:xfrm>
          <a:off x="266699" y="2429746"/>
          <a:ext cx="5254626" cy="2240564"/>
        </p:xfrm>
        <a:graphic>
          <a:graphicData uri="http://schemas.openxmlformats.org/drawingml/2006/table">
            <a:tbl>
              <a:tblPr>
                <a:tableStyleId>{22838BEF-8BB2-4498-84A7-C5851F593DF1}</a:tableStyleId>
              </a:tblPr>
              <a:tblGrid>
                <a:gridCol w="933451"/>
                <a:gridCol w="998091"/>
                <a:gridCol w="830771"/>
                <a:gridCol w="830771"/>
                <a:gridCol w="830771"/>
                <a:gridCol w="830771"/>
              </a:tblGrid>
              <a:tr h="391210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CL" sz="1800" u="none" strike="noStrike" dirty="0">
                          <a:effectLst/>
                        </a:rPr>
                        <a:t>Mes</a:t>
                      </a:r>
                      <a:endParaRPr lang="es-CL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u="none" strike="noStrike">
                          <a:effectLst/>
                        </a:rPr>
                        <a:t>Abril</a:t>
                      </a:r>
                      <a:endParaRPr lang="es-CL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u="none" strike="noStrike">
                          <a:effectLst/>
                        </a:rPr>
                        <a:t>Mayo</a:t>
                      </a:r>
                      <a:endParaRPr lang="es-CL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u="none" strike="noStrike">
                          <a:effectLst/>
                        </a:rPr>
                        <a:t>Junio</a:t>
                      </a:r>
                      <a:endParaRPr lang="es-CL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u="none" strike="noStrike">
                          <a:effectLst/>
                        </a:rPr>
                        <a:t>Julio</a:t>
                      </a:r>
                      <a:endParaRPr lang="es-CL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73427"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u="none" strike="noStrike" dirty="0">
                          <a:effectLst/>
                        </a:rPr>
                        <a:t>Maltosa</a:t>
                      </a:r>
                      <a:endParaRPr lang="es-C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u="none" strike="noStrike" dirty="0" smtClean="0">
                          <a:effectLst/>
                        </a:rPr>
                        <a:t> </a:t>
                      </a:r>
                      <a:r>
                        <a:rPr lang="es-CL" sz="1800" u="none" strike="noStrike" dirty="0">
                          <a:effectLst/>
                        </a:rPr>
                        <a:t>Totales</a:t>
                      </a:r>
                      <a:endParaRPr lang="es-C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u="none" strike="noStrike" dirty="0">
                          <a:effectLst/>
                        </a:rPr>
                        <a:t>14</a:t>
                      </a:r>
                      <a:endParaRPr lang="es-C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u="none" strike="noStrike" dirty="0">
                          <a:effectLst/>
                        </a:rPr>
                        <a:t>78</a:t>
                      </a:r>
                      <a:endParaRPr lang="es-C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u="none" strike="noStrike" dirty="0">
                          <a:effectLst/>
                        </a:rPr>
                        <a:t>44</a:t>
                      </a:r>
                      <a:endParaRPr lang="es-C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u="none" strike="noStrike" dirty="0">
                          <a:effectLst/>
                        </a:rPr>
                        <a:t>33</a:t>
                      </a:r>
                      <a:endParaRPr lang="es-C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55646">
                <a:tc gridSpan="2">
                  <a:txBody>
                    <a:bodyPr/>
                    <a:lstStyle/>
                    <a:p>
                      <a:pPr algn="r" fontAlgn="b"/>
                      <a:r>
                        <a:rPr lang="es-CL" sz="1800" u="none" strike="noStrike" dirty="0">
                          <a:effectLst/>
                        </a:rPr>
                        <a:t>Aprobada</a:t>
                      </a:r>
                      <a:endParaRPr lang="es-C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u="none" strike="noStrike" dirty="0">
                          <a:effectLst/>
                        </a:rPr>
                        <a:t>6</a:t>
                      </a:r>
                      <a:endParaRPr lang="es-C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u="none" strike="noStrike" dirty="0">
                          <a:effectLst/>
                        </a:rPr>
                        <a:t>43</a:t>
                      </a:r>
                      <a:endParaRPr lang="es-C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u="none" strike="noStrike" dirty="0">
                          <a:effectLst/>
                        </a:rPr>
                        <a:t>24</a:t>
                      </a:r>
                      <a:endParaRPr lang="es-C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u="none" strike="noStrike" dirty="0">
                          <a:effectLst/>
                        </a:rPr>
                        <a:t>17</a:t>
                      </a:r>
                      <a:endParaRPr lang="es-C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73427">
                <a:tc gridSpan="2">
                  <a:txBody>
                    <a:bodyPr/>
                    <a:lstStyle/>
                    <a:p>
                      <a:pPr algn="r" fontAlgn="b"/>
                      <a:r>
                        <a:rPr lang="es-CL" sz="1800" u="none" strike="noStrike">
                          <a:effectLst/>
                        </a:rPr>
                        <a:t>Condicional</a:t>
                      </a:r>
                      <a:endParaRPr lang="es-CL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u="none" strike="noStrike">
                          <a:effectLst/>
                        </a:rPr>
                        <a:t>6</a:t>
                      </a:r>
                      <a:endParaRPr lang="es-CL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u="none" strike="noStrike" dirty="0">
                          <a:effectLst/>
                        </a:rPr>
                        <a:t>25</a:t>
                      </a:r>
                      <a:endParaRPr lang="es-C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u="none" strike="noStrike" dirty="0">
                          <a:effectLst/>
                        </a:rPr>
                        <a:t>16</a:t>
                      </a:r>
                      <a:endParaRPr lang="es-C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u="none" strike="noStrike">
                          <a:effectLst/>
                        </a:rPr>
                        <a:t>10</a:t>
                      </a:r>
                      <a:endParaRPr lang="es-CL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73427">
                <a:tc gridSpan="2">
                  <a:txBody>
                    <a:bodyPr/>
                    <a:lstStyle/>
                    <a:p>
                      <a:pPr algn="r" fontAlgn="b"/>
                      <a:r>
                        <a:rPr lang="es-CL" sz="1800" u="none" strike="noStrike">
                          <a:effectLst/>
                        </a:rPr>
                        <a:t>Rechazada</a:t>
                      </a:r>
                      <a:endParaRPr lang="es-CL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u="none" strike="noStrike">
                          <a:effectLst/>
                        </a:rPr>
                        <a:t>2</a:t>
                      </a:r>
                      <a:endParaRPr lang="es-CL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u="none" strike="noStrike">
                          <a:effectLst/>
                        </a:rPr>
                        <a:t>10</a:t>
                      </a:r>
                      <a:endParaRPr lang="es-CL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u="none" strike="noStrike" dirty="0">
                          <a:effectLst/>
                        </a:rPr>
                        <a:t>4</a:t>
                      </a:r>
                      <a:endParaRPr lang="es-C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u="none" strike="noStrike" dirty="0">
                          <a:effectLst/>
                        </a:rPr>
                        <a:t>6</a:t>
                      </a:r>
                      <a:endParaRPr lang="es-C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73427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CL" sz="1800" b="1" u="none" strike="noStrike">
                          <a:effectLst/>
                        </a:rPr>
                        <a:t>Tasa  de Rechazo</a:t>
                      </a:r>
                      <a:endParaRPr lang="es-CL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u="none" strike="noStrike" dirty="0">
                          <a:effectLst/>
                        </a:rPr>
                        <a:t>14,29%</a:t>
                      </a:r>
                      <a:endParaRPr lang="es-CL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u="none" strike="noStrike">
                          <a:effectLst/>
                        </a:rPr>
                        <a:t>12,82%</a:t>
                      </a:r>
                      <a:endParaRPr lang="es-CL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u="none" strike="noStrike">
                          <a:effectLst/>
                        </a:rPr>
                        <a:t>9,09%</a:t>
                      </a:r>
                      <a:endParaRPr lang="es-CL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u="none" strike="noStrike" dirty="0">
                          <a:effectLst/>
                        </a:rPr>
                        <a:t>18,18%</a:t>
                      </a:r>
                      <a:endParaRPr lang="es-CL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14" name="CuadroTexto 13"/>
          <p:cNvSpPr txBox="1"/>
          <p:nvPr/>
        </p:nvSpPr>
        <p:spPr>
          <a:xfrm>
            <a:off x="4613080" y="1872235"/>
            <a:ext cx="17783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400" b="1" i="1" dirty="0" smtClean="0"/>
              <a:t>Año 2017</a:t>
            </a:r>
            <a:endParaRPr lang="es-CL" sz="1400" b="1" i="1" dirty="0"/>
          </a:p>
        </p:txBody>
      </p:sp>
    </p:spTree>
    <p:extLst>
      <p:ext uri="{BB962C8B-B14F-4D97-AF65-F5344CB8AC3E}">
        <p14:creationId xmlns:p14="http://schemas.microsoft.com/office/powerpoint/2010/main" val="2454952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075" y="408250"/>
            <a:ext cx="2495550" cy="133350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8315" y="103456"/>
            <a:ext cx="2023685" cy="1344263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-787790" y="559793"/>
            <a:ext cx="1376261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200" b="1" dirty="0" smtClean="0"/>
              <a:t>INDICADOR DE INOCUIDAD</a:t>
            </a:r>
          </a:p>
        </p:txBody>
      </p:sp>
      <p:sp>
        <p:nvSpPr>
          <p:cNvPr id="2" name="CuadroTexto 1"/>
          <p:cNvSpPr txBox="1"/>
          <p:nvPr/>
        </p:nvSpPr>
        <p:spPr>
          <a:xfrm>
            <a:off x="3460652" y="1125415"/>
            <a:ext cx="45579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CL" sz="2000" dirty="0"/>
          </a:p>
        </p:txBody>
      </p:sp>
      <p:sp>
        <p:nvSpPr>
          <p:cNvPr id="7" name="CuadroTexto 6"/>
          <p:cNvSpPr txBox="1"/>
          <p:nvPr/>
        </p:nvSpPr>
        <p:spPr>
          <a:xfrm>
            <a:off x="4237903" y="1137335"/>
            <a:ext cx="54160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000" dirty="0" smtClean="0"/>
              <a:t>Parámetro: </a:t>
            </a:r>
            <a:r>
              <a:rPr lang="es-CL" sz="2000" b="1" dirty="0" smtClean="0"/>
              <a:t>ATP</a:t>
            </a:r>
          </a:p>
          <a:p>
            <a:r>
              <a:rPr lang="es-CL" sz="2000" dirty="0" smtClean="0"/>
              <a:t>Línea</a:t>
            </a:r>
            <a:r>
              <a:rPr lang="es-CL" sz="2000" b="1" i="1" dirty="0" smtClean="0"/>
              <a:t>: Glucosa</a:t>
            </a:r>
            <a:endParaRPr lang="es-CL" sz="2000" b="1" i="1" dirty="0"/>
          </a:p>
        </p:txBody>
      </p:sp>
      <p:sp>
        <p:nvSpPr>
          <p:cNvPr id="14" name="CuadroTexto 13"/>
          <p:cNvSpPr txBox="1"/>
          <p:nvPr/>
        </p:nvSpPr>
        <p:spPr>
          <a:xfrm>
            <a:off x="4613080" y="1872235"/>
            <a:ext cx="17783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400" b="1" i="1" dirty="0" smtClean="0"/>
              <a:t>Año 2017</a:t>
            </a:r>
            <a:endParaRPr lang="es-CL" sz="1400" b="1" i="1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3515" y="2355984"/>
            <a:ext cx="5850260" cy="3516380"/>
          </a:xfrm>
          <a:prstGeom prst="rect">
            <a:avLst/>
          </a:prstGeom>
        </p:spPr>
      </p:pic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8008420"/>
              </p:ext>
            </p:extLst>
          </p:nvPr>
        </p:nvGraphicFramePr>
        <p:xfrm>
          <a:off x="600075" y="2566988"/>
          <a:ext cx="4943478" cy="2157412"/>
        </p:xfrm>
        <a:graphic>
          <a:graphicData uri="http://schemas.openxmlformats.org/drawingml/2006/table">
            <a:tbl>
              <a:tblPr>
                <a:tableStyleId>{C4B1156A-380E-4F78-BDF5-A606A8083BF9}</a:tableStyleId>
              </a:tblPr>
              <a:tblGrid>
                <a:gridCol w="823913"/>
                <a:gridCol w="823913"/>
                <a:gridCol w="823913"/>
                <a:gridCol w="823913"/>
                <a:gridCol w="823913"/>
                <a:gridCol w="823913"/>
              </a:tblGrid>
              <a:tr h="379705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CL" sz="1800" u="none" strike="noStrike" dirty="0">
                          <a:effectLst/>
                        </a:rPr>
                        <a:t>Mes</a:t>
                      </a:r>
                      <a:endParaRPr lang="es-CL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u="none" strike="noStrike">
                          <a:effectLst/>
                        </a:rPr>
                        <a:t>Abril</a:t>
                      </a:r>
                      <a:endParaRPr lang="es-CL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u="none" strike="noStrike">
                          <a:effectLst/>
                        </a:rPr>
                        <a:t>Mayo</a:t>
                      </a:r>
                      <a:endParaRPr lang="es-CL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u="none" strike="noStrike">
                          <a:effectLst/>
                        </a:rPr>
                        <a:t>Junio</a:t>
                      </a:r>
                      <a:endParaRPr lang="es-CL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u="none" strike="noStrike">
                          <a:effectLst/>
                        </a:rPr>
                        <a:t>Julio</a:t>
                      </a:r>
                      <a:endParaRPr lang="es-CL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62445">
                <a:tc>
                  <a:txBody>
                    <a:bodyPr/>
                    <a:lstStyle/>
                    <a:p>
                      <a:pPr algn="l" fontAlgn="b"/>
                      <a:r>
                        <a:rPr lang="es-CL" sz="1800" u="none" strike="noStrike">
                          <a:effectLst/>
                        </a:rPr>
                        <a:t>Glucosa</a:t>
                      </a:r>
                      <a:endParaRPr lang="es-CL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800" u="none" strike="noStrike">
                          <a:effectLst/>
                        </a:rPr>
                        <a:t>Total</a:t>
                      </a:r>
                      <a:endParaRPr lang="es-CL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u="none" strike="noStrike">
                          <a:effectLst/>
                        </a:rPr>
                        <a:t>3</a:t>
                      </a:r>
                      <a:endParaRPr lang="es-CL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u="none" strike="noStrike">
                          <a:effectLst/>
                        </a:rPr>
                        <a:t>62</a:t>
                      </a:r>
                      <a:endParaRPr lang="es-CL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u="none" strike="noStrike">
                          <a:effectLst/>
                        </a:rPr>
                        <a:t>52</a:t>
                      </a:r>
                      <a:endParaRPr lang="es-CL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u="none" strike="noStrike">
                          <a:effectLst/>
                        </a:rPr>
                        <a:t>31</a:t>
                      </a:r>
                      <a:endParaRPr lang="es-CL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45186">
                <a:tc gridSpan="2">
                  <a:txBody>
                    <a:bodyPr/>
                    <a:lstStyle/>
                    <a:p>
                      <a:pPr algn="r" fontAlgn="b"/>
                      <a:r>
                        <a:rPr lang="es-CL" sz="1800" u="none" strike="noStrike">
                          <a:effectLst/>
                        </a:rPr>
                        <a:t>Aprobada</a:t>
                      </a:r>
                      <a:endParaRPr lang="es-CL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u="none" strike="noStrike">
                          <a:effectLst/>
                        </a:rPr>
                        <a:t>1</a:t>
                      </a:r>
                      <a:endParaRPr lang="es-CL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u="none" strike="noStrike">
                          <a:effectLst/>
                        </a:rPr>
                        <a:t>33</a:t>
                      </a:r>
                      <a:endParaRPr lang="es-CL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u="none" strike="noStrike">
                          <a:effectLst/>
                        </a:rPr>
                        <a:t>26</a:t>
                      </a:r>
                      <a:endParaRPr lang="es-CL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u="none" strike="noStrike">
                          <a:effectLst/>
                        </a:rPr>
                        <a:t>20</a:t>
                      </a:r>
                      <a:endParaRPr lang="es-CL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45186">
                <a:tc gridSpan="2">
                  <a:txBody>
                    <a:bodyPr/>
                    <a:lstStyle/>
                    <a:p>
                      <a:pPr algn="r" fontAlgn="b"/>
                      <a:r>
                        <a:rPr lang="es-CL" sz="1800" u="none" strike="noStrike">
                          <a:effectLst/>
                        </a:rPr>
                        <a:t>Condicional</a:t>
                      </a:r>
                      <a:endParaRPr lang="es-CL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u="none" strike="noStrike">
                          <a:effectLst/>
                        </a:rPr>
                        <a:t>0</a:t>
                      </a:r>
                      <a:endParaRPr lang="es-CL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u="none" strike="noStrike">
                          <a:effectLst/>
                        </a:rPr>
                        <a:t>15</a:t>
                      </a:r>
                      <a:endParaRPr lang="es-CL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u="none" strike="noStrike">
                          <a:effectLst/>
                        </a:rPr>
                        <a:t>20</a:t>
                      </a:r>
                      <a:endParaRPr lang="es-CL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u="none" strike="noStrike">
                          <a:effectLst/>
                        </a:rPr>
                        <a:t>7</a:t>
                      </a:r>
                      <a:endParaRPr lang="es-CL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62445">
                <a:tc gridSpan="2">
                  <a:txBody>
                    <a:bodyPr/>
                    <a:lstStyle/>
                    <a:p>
                      <a:pPr algn="r" fontAlgn="b"/>
                      <a:r>
                        <a:rPr lang="es-CL" sz="1800" u="none" strike="noStrike">
                          <a:effectLst/>
                        </a:rPr>
                        <a:t>Rechazada</a:t>
                      </a:r>
                      <a:endParaRPr lang="es-CL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u="none" strike="noStrike">
                          <a:effectLst/>
                        </a:rPr>
                        <a:t>2</a:t>
                      </a:r>
                      <a:endParaRPr lang="es-CL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u="none" strike="noStrike">
                          <a:effectLst/>
                        </a:rPr>
                        <a:t>14</a:t>
                      </a:r>
                      <a:endParaRPr lang="es-CL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u="none" strike="noStrike">
                          <a:effectLst/>
                        </a:rPr>
                        <a:t>6</a:t>
                      </a:r>
                      <a:endParaRPr lang="es-CL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u="none" strike="noStrike">
                          <a:effectLst/>
                        </a:rPr>
                        <a:t>4</a:t>
                      </a:r>
                      <a:endParaRPr lang="es-CL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62445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CL" sz="1800" u="none" strike="noStrike">
                          <a:effectLst/>
                        </a:rPr>
                        <a:t>Tasa de Rechazo</a:t>
                      </a:r>
                      <a:endParaRPr lang="es-CL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u="none" strike="noStrike" dirty="0">
                          <a:effectLst/>
                        </a:rPr>
                        <a:t>66,67%</a:t>
                      </a:r>
                      <a:endParaRPr lang="es-C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u="none" strike="noStrike">
                          <a:effectLst/>
                        </a:rPr>
                        <a:t>22,58%</a:t>
                      </a:r>
                      <a:endParaRPr lang="es-CL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u="none" strike="noStrike">
                          <a:effectLst/>
                        </a:rPr>
                        <a:t>11,54%</a:t>
                      </a:r>
                      <a:endParaRPr lang="es-CL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u="none" strike="noStrike" dirty="0">
                          <a:effectLst/>
                        </a:rPr>
                        <a:t>12,90%</a:t>
                      </a:r>
                      <a:endParaRPr lang="es-C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983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075" y="408250"/>
            <a:ext cx="2495550" cy="133350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8315" y="103456"/>
            <a:ext cx="2023685" cy="1344263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-1141687" y="859556"/>
            <a:ext cx="1376261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200" b="1" dirty="0" smtClean="0"/>
              <a:t>RECLAMOS DE CLIENTE</a:t>
            </a:r>
          </a:p>
        </p:txBody>
      </p:sp>
      <p:sp>
        <p:nvSpPr>
          <p:cNvPr id="2" name="CuadroTexto 1"/>
          <p:cNvSpPr txBox="1"/>
          <p:nvPr/>
        </p:nvSpPr>
        <p:spPr>
          <a:xfrm>
            <a:off x="3746402" y="1115986"/>
            <a:ext cx="45579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CL" sz="2000" dirty="0"/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2275" y="1772526"/>
            <a:ext cx="6523454" cy="3719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5124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075" y="408250"/>
            <a:ext cx="2495550" cy="133350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8315" y="103456"/>
            <a:ext cx="2023685" cy="1344263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-787790" y="559793"/>
            <a:ext cx="1376261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200" b="1" dirty="0" smtClean="0"/>
              <a:t>INDICADOR DE INOCUIDAD</a:t>
            </a:r>
          </a:p>
        </p:txBody>
      </p:sp>
      <p:sp>
        <p:nvSpPr>
          <p:cNvPr id="2" name="CuadroTexto 1"/>
          <p:cNvSpPr txBox="1"/>
          <p:nvPr/>
        </p:nvSpPr>
        <p:spPr>
          <a:xfrm>
            <a:off x="3460652" y="1125415"/>
            <a:ext cx="45579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CL" sz="2000" dirty="0"/>
          </a:p>
        </p:txBody>
      </p:sp>
      <p:graphicFrame>
        <p:nvGraphicFramePr>
          <p:cNvPr id="12" name="Gráfico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1821876"/>
              </p:ext>
            </p:extLst>
          </p:nvPr>
        </p:nvGraphicFramePr>
        <p:xfrm>
          <a:off x="5341466" y="2482852"/>
          <a:ext cx="5735660" cy="27445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1403888"/>
              </p:ext>
            </p:extLst>
          </p:nvPr>
        </p:nvGraphicFramePr>
        <p:xfrm>
          <a:off x="1731941" y="2482852"/>
          <a:ext cx="2406202" cy="2515579"/>
        </p:xfrm>
        <a:graphic>
          <a:graphicData uri="http://schemas.openxmlformats.org/drawingml/2006/table">
            <a:tbl>
              <a:tblPr>
                <a:tableStyleId>{E269D01E-BC32-4049-B463-5C60D7B0CCD2}</a:tableStyleId>
              </a:tblPr>
              <a:tblGrid>
                <a:gridCol w="1203101"/>
                <a:gridCol w="1203101"/>
              </a:tblGrid>
              <a:tr h="457378"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 dirty="0">
                          <a:effectLst/>
                        </a:rPr>
                        <a:t>MES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 dirty="0">
                          <a:effectLst/>
                        </a:rPr>
                        <a:t>Total</a:t>
                      </a:r>
                      <a:br>
                        <a:rPr lang="es-CL" sz="1400" u="none" strike="noStrike" dirty="0">
                          <a:effectLst/>
                        </a:rPr>
                      </a:br>
                      <a:r>
                        <a:rPr lang="es-CL" sz="1400" u="none" strike="noStrike" dirty="0">
                          <a:effectLst/>
                        </a:rPr>
                        <a:t>Reclamos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228689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Enero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28689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Febrero 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>
                          <a:effectLst/>
                        </a:rPr>
                        <a:t>0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28689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Marzo 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28689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Abril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>
                          <a:effectLst/>
                        </a:rPr>
                        <a:t>4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28689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Mayo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>
                          <a:effectLst/>
                        </a:rPr>
                        <a:t>2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28689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Junio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>
                          <a:effectLst/>
                        </a:rPr>
                        <a:t>0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28689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Julio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>
                          <a:effectLst/>
                        </a:rPr>
                        <a:t>1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28689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Agosto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>
                          <a:effectLst/>
                        </a:rPr>
                        <a:t>1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28689"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TOTAL 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8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13" name="CuadroTexto 12"/>
          <p:cNvSpPr txBox="1"/>
          <p:nvPr/>
        </p:nvSpPr>
        <p:spPr>
          <a:xfrm>
            <a:off x="3640583" y="1730014"/>
            <a:ext cx="49128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b="1" dirty="0" smtClean="0"/>
              <a:t>Cantidad de Reclamos a la Fecha 2017 (agosto)</a:t>
            </a:r>
            <a:endParaRPr lang="es-CL" b="1" dirty="0"/>
          </a:p>
        </p:txBody>
      </p:sp>
    </p:spTree>
    <p:extLst>
      <p:ext uri="{BB962C8B-B14F-4D97-AF65-F5344CB8AC3E}">
        <p14:creationId xmlns:p14="http://schemas.microsoft.com/office/powerpoint/2010/main" val="289752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075" y="408250"/>
            <a:ext cx="2495550" cy="133350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8315" y="103456"/>
            <a:ext cx="2023685" cy="1344263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-787790" y="559793"/>
            <a:ext cx="1376261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200" b="1" dirty="0" smtClean="0"/>
              <a:t>INDICADOR DE INOCUIDAD</a:t>
            </a:r>
          </a:p>
        </p:txBody>
      </p:sp>
      <p:sp>
        <p:nvSpPr>
          <p:cNvPr id="2" name="CuadroTexto 1"/>
          <p:cNvSpPr txBox="1"/>
          <p:nvPr/>
        </p:nvSpPr>
        <p:spPr>
          <a:xfrm>
            <a:off x="3460652" y="1125415"/>
            <a:ext cx="45579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CL" sz="2000" dirty="0"/>
          </a:p>
        </p:txBody>
      </p:sp>
      <p:graphicFrame>
        <p:nvGraphicFramePr>
          <p:cNvPr id="10" name="Gráfico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62048791"/>
              </p:ext>
            </p:extLst>
          </p:nvPr>
        </p:nvGraphicFramePr>
        <p:xfrm>
          <a:off x="6398654" y="2250583"/>
          <a:ext cx="5037786" cy="3158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332637"/>
              </p:ext>
            </p:extLst>
          </p:nvPr>
        </p:nvGraphicFramePr>
        <p:xfrm>
          <a:off x="1901279" y="2485717"/>
          <a:ext cx="3118745" cy="2472648"/>
        </p:xfrm>
        <a:graphic>
          <a:graphicData uri="http://schemas.openxmlformats.org/drawingml/2006/table">
            <a:tbl>
              <a:tblPr>
                <a:tableStyleId>{638B1855-1B75-4FBE-930C-398BA8C253C6}</a:tableStyleId>
              </a:tblPr>
              <a:tblGrid>
                <a:gridCol w="1828230"/>
                <a:gridCol w="1290515"/>
              </a:tblGrid>
              <a:tr h="412108"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Defecto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>
                          <a:effectLst/>
                        </a:rPr>
                        <a:t>Cantidad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12108"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Trazabilidad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>
                          <a:effectLst/>
                        </a:rPr>
                        <a:t>1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12108"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>
                          <a:effectLst/>
                        </a:rPr>
                        <a:t>Humedad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>
                          <a:effectLst/>
                        </a:rPr>
                        <a:t>2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12108"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Inocuidad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>
                          <a:effectLst/>
                        </a:rPr>
                        <a:t>2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12108"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 smtClean="0">
                          <a:effectLst/>
                        </a:rPr>
                        <a:t>Documentación 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>
                          <a:effectLst/>
                        </a:rPr>
                        <a:t>2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12108"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>
                          <a:effectLst/>
                        </a:rPr>
                        <a:t>SO2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1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12" name="CuadroTexto 11"/>
          <p:cNvSpPr txBox="1"/>
          <p:nvPr/>
        </p:nvSpPr>
        <p:spPr>
          <a:xfrm>
            <a:off x="1949253" y="1852514"/>
            <a:ext cx="35660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b="1" dirty="0" smtClean="0"/>
              <a:t>Reclamos por Tipo de Defecto</a:t>
            </a:r>
            <a:endParaRPr lang="es-CL" b="1" dirty="0"/>
          </a:p>
        </p:txBody>
      </p:sp>
    </p:spTree>
    <p:extLst>
      <p:ext uri="{BB962C8B-B14F-4D97-AF65-F5344CB8AC3E}">
        <p14:creationId xmlns:p14="http://schemas.microsoft.com/office/powerpoint/2010/main" val="876119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" y="103456"/>
            <a:ext cx="2495550" cy="133350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8315" y="103456"/>
            <a:ext cx="2023685" cy="1344263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481526" y="1436956"/>
            <a:ext cx="11071274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b="1" dirty="0" smtClean="0"/>
              <a:t>Necesidades de Recurso</a:t>
            </a:r>
            <a:r>
              <a:rPr lang="es-CL" b="1" dirty="0" smtClean="0"/>
              <a:t>:</a:t>
            </a:r>
          </a:p>
          <a:p>
            <a:endParaRPr lang="es-CL" b="1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CL" b="1" dirty="0" smtClean="0"/>
              <a:t>Se requiere equipamiento para la medición de </a:t>
            </a:r>
            <a:r>
              <a:rPr lang="es-CL" b="1" dirty="0" err="1" smtClean="0"/>
              <a:t>Micotoxinas</a:t>
            </a:r>
            <a:r>
              <a:rPr lang="es-CL" b="1" dirty="0" smtClean="0"/>
              <a:t>, dentro de las cuales las mas importantes son: </a:t>
            </a:r>
            <a:r>
              <a:rPr lang="es-CL" b="1" dirty="0" err="1"/>
              <a:t>A</a:t>
            </a:r>
            <a:r>
              <a:rPr lang="es-CL" b="1" dirty="0" err="1" smtClean="0"/>
              <a:t>flatoxina</a:t>
            </a:r>
            <a:r>
              <a:rPr lang="es-CL" b="1" dirty="0" smtClean="0"/>
              <a:t>, </a:t>
            </a:r>
            <a:r>
              <a:rPr lang="es-CL" b="1" dirty="0" err="1"/>
              <a:t>F</a:t>
            </a:r>
            <a:r>
              <a:rPr lang="es-CL" b="1" dirty="0" err="1" smtClean="0"/>
              <a:t>umonisina</a:t>
            </a:r>
            <a:r>
              <a:rPr lang="es-CL" b="1" dirty="0" smtClean="0"/>
              <a:t> y DON, en la materia prima MAIZ. La medición de estos componentes es un requisito regulatorio legal y requerido por algunos cliente.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CL" b="1" dirty="0" smtClean="0"/>
              <a:t>Ala fecha se ha implementado el control de Buenas practicas (BPM) solo en las zonas de envasado de almidón y Gluten </a:t>
            </a:r>
            <a:r>
              <a:rPr lang="es-CL" b="1" dirty="0" err="1" smtClean="0"/>
              <a:t>Meal</a:t>
            </a:r>
            <a:r>
              <a:rPr lang="es-CL" b="1" dirty="0" smtClean="0"/>
              <a:t>, este monitoreo es ejecutado por personal de laboratorio. Sin embargo el monitoreo de los BPM debe ser transversal a todas las áreas de la planta, lo cual no es factible con la dotación actual de laboratorio. Se requiere apoyo de personal para  estas labores y poder efectuar los controles según lo requerido por el HACCP.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CL" b="1" dirty="0" smtClean="0"/>
              <a:t>La capacidad de la sala de contra muestras, se encuentra sobrepasada, ya que </a:t>
            </a:r>
            <a:r>
              <a:rPr lang="es-CL" b="1" dirty="0" err="1" smtClean="0"/>
              <a:t>que</a:t>
            </a:r>
            <a:r>
              <a:rPr lang="es-CL" b="1" dirty="0" smtClean="0"/>
              <a:t> actualmente están los envases, etiquetas y </a:t>
            </a:r>
            <a:r>
              <a:rPr lang="es-CL" b="1" dirty="0" err="1" smtClean="0"/>
              <a:t>contramuestras</a:t>
            </a:r>
            <a:r>
              <a:rPr lang="es-CL" b="1" dirty="0" smtClean="0"/>
              <a:t> las cuales deben ser custodiadas por al menos 3 años en el caso de los almidones y 1 año en el caso del gluten .</a:t>
            </a:r>
            <a:endParaRPr lang="es-CL" b="1" dirty="0" smtClean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es-CL" b="1" dirty="0" smtClean="0"/>
          </a:p>
          <a:p>
            <a:r>
              <a:rPr lang="es-CL" dirty="0" smtClean="0"/>
              <a:t> </a:t>
            </a:r>
            <a:endParaRPr lang="es-CL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394901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" y="103456"/>
            <a:ext cx="2495550" cy="13335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8379" y="3538727"/>
            <a:ext cx="624841" cy="390145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1161" y="3573362"/>
            <a:ext cx="624841" cy="390145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0779" y="3691127"/>
            <a:ext cx="624841" cy="390145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5058" y="1700577"/>
            <a:ext cx="5148115" cy="343207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14" name="CuadroTexto 13"/>
          <p:cNvSpPr txBox="1"/>
          <p:nvPr/>
        </p:nvSpPr>
        <p:spPr>
          <a:xfrm>
            <a:off x="6011298" y="531430"/>
            <a:ext cx="136456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800" b="1" dirty="0" smtClean="0"/>
              <a:t>                                 Fin.</a:t>
            </a:r>
            <a:endParaRPr lang="es-CL" sz="3500" b="1" dirty="0"/>
          </a:p>
        </p:txBody>
      </p:sp>
    </p:spTree>
    <p:extLst>
      <p:ext uri="{BB962C8B-B14F-4D97-AF65-F5344CB8AC3E}">
        <p14:creationId xmlns:p14="http://schemas.microsoft.com/office/powerpoint/2010/main" val="530444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1092</TotalTime>
  <Words>919</Words>
  <Application>Microsoft Office PowerPoint</Application>
  <PresentationFormat>Panorámica</PresentationFormat>
  <Paragraphs>221</Paragraphs>
  <Slides>17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Mgonzalez</dc:creator>
  <cp:lastModifiedBy>Mgonzalez</cp:lastModifiedBy>
  <cp:revision>42</cp:revision>
  <dcterms:created xsi:type="dcterms:W3CDTF">2017-08-07T15:40:52Z</dcterms:created>
  <dcterms:modified xsi:type="dcterms:W3CDTF">2017-08-17T18:23:01Z</dcterms:modified>
</cp:coreProperties>
</file>