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8"/>
  </p:notesMasterIdLst>
  <p:sldIdLst>
    <p:sldId id="256" r:id="rId2"/>
    <p:sldId id="257" r:id="rId3"/>
    <p:sldId id="261" r:id="rId4"/>
    <p:sldId id="259" r:id="rId5"/>
    <p:sldId id="262" r:id="rId6"/>
    <p:sldId id="263" r:id="rId7"/>
    <p:sldId id="264" r:id="rId8"/>
    <p:sldId id="265" r:id="rId9"/>
    <p:sldId id="266" r:id="rId10"/>
    <p:sldId id="267" r:id="rId11"/>
    <p:sldId id="280" r:id="rId12"/>
    <p:sldId id="279" r:id="rId13"/>
    <p:sldId id="282" r:id="rId14"/>
    <p:sldId id="281" r:id="rId15"/>
    <p:sldId id="284" r:id="rId16"/>
    <p:sldId id="283" r:id="rId17"/>
  </p:sldIdLst>
  <p:sldSz cx="12192000" cy="6858000"/>
  <p:notesSz cx="6858000" cy="9144000"/>
  <p:defaultTextStyle>
    <a:defPPr>
      <a:defRPr lang="es-C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5758FB7-9AC5-4552-8A53-C91805E547FA}" styleName="Estilo temático 1 - Énfasis 5">
    <a:tblBg>
      <a:fillRef idx="2">
        <a:schemeClr val="accent5"/>
      </a:fillRef>
      <a:effectRef idx="1">
        <a:schemeClr val="accent5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Ref idx="1">
              <a:schemeClr val="accent5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  <a:fill>
          <a:solidFill>
            <a:schemeClr val="accent5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5"/>
            </a:lnRef>
          </a:left>
          <a:right>
            <a:lnRef idx="2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2">
              <a:schemeClr val="accent5"/>
            </a:lnRef>
          </a:top>
          <a:bottom>
            <a:lnRef idx="2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firstRow>
  </a:tblStyle>
  <a:tblStyle styleId="{22838BEF-8BB2-4498-84A7-C5851F593DF1}" styleName="Estilo medio 4 - Énfasis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5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5">
              <a:tint val="20000"/>
            </a:schemeClr>
          </a:solidFill>
        </a:fill>
      </a:tcStyle>
    </a:firstRow>
  </a:tblStyle>
  <a:tblStyle styleId="{16D9F66E-5EB9-4882-86FB-DCBF35E3C3E4}" styleName="Estilo medio 4 - Énfasis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6"/>
              </a:solidFill>
            </a:ln>
          </a:top>
        </a:tcBdr>
        <a:fill>
          <a:solidFill>
            <a:schemeClr val="accent6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6">
              <a:tint val="20000"/>
            </a:schemeClr>
          </a:solidFill>
        </a:fill>
      </a:tcStyle>
    </a:firstRow>
  </a:tblStyle>
  <a:tblStyle styleId="{C4B1156A-380E-4F78-BDF5-A606A8083BF9}" styleName="Estilo medio 4 - Énfasis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4"/>
              </a:solidFill>
            </a:ln>
          </a:top>
        </a:tcBdr>
        <a:fill>
          <a:solidFill>
            <a:schemeClr val="accent4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4">
              <a:tint val="20000"/>
            </a:schemeClr>
          </a:solidFill>
        </a:fill>
      </a:tcStyle>
    </a:firstRow>
  </a:tblStyle>
  <a:tblStyle styleId="{E269D01E-BC32-4049-B463-5C60D7B0CCD2}" styleName="Estilo temático 2 - Énfasis 4">
    <a:tblBg>
      <a:fillRef idx="3">
        <a:schemeClr val="accent4"/>
      </a:fillRef>
      <a:effectRef idx="3">
        <a:schemeClr val="accent4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4">
                <a:tint val="50000"/>
              </a:schemeClr>
            </a:lnRef>
          </a:left>
          <a:right>
            <a:lnRef idx="1">
              <a:schemeClr val="accent4">
                <a:tint val="50000"/>
              </a:schemeClr>
            </a:lnRef>
          </a:right>
          <a:top>
            <a:lnRef idx="1">
              <a:schemeClr val="accent4">
                <a:tint val="50000"/>
              </a:schemeClr>
            </a:lnRef>
          </a:top>
          <a:bottom>
            <a:lnRef idx="1">
              <a:schemeClr val="accent4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74" d="100"/>
          <a:sy n="74" d="100"/>
        </p:scale>
        <p:origin x="576" y="72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CL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A0FDD08-98F6-4AF2-9703-9883CC65A828}" type="datetimeFigureOut">
              <a:rPr lang="es-CL" smtClean="0"/>
              <a:t>17-08-2018</a:t>
            </a:fld>
            <a:endParaRPr lang="es-CL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CL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L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CL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E32688B-3012-4E40-8A54-0AAA89D497E2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263338746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 smtClean="0"/>
              <a:t>Haga clic para modificar el estilo de subtítulo del patrón</a:t>
            </a:r>
            <a:endParaRPr lang="es-CL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7E8DCC-3A88-49EE-B45E-36DCBE93A36E}" type="datetimeFigureOut">
              <a:rPr lang="es-CL" smtClean="0"/>
              <a:t>17-08-2018</a:t>
            </a:fld>
            <a:endParaRPr lang="es-CL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4CC909-F770-4DB5-ADCE-10412930D2F2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113757921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L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7E8DCC-3A88-49EE-B45E-36DCBE93A36E}" type="datetimeFigureOut">
              <a:rPr lang="es-CL" smtClean="0"/>
              <a:t>17-08-2018</a:t>
            </a:fld>
            <a:endParaRPr lang="es-CL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4CC909-F770-4DB5-ADCE-10412930D2F2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170478445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7E8DCC-3A88-49EE-B45E-36DCBE93A36E}" type="datetimeFigureOut">
              <a:rPr lang="es-CL" smtClean="0"/>
              <a:t>17-08-2018</a:t>
            </a:fld>
            <a:endParaRPr lang="es-CL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4CC909-F770-4DB5-ADCE-10412930D2F2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273470964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L"/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L"/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7E8DCC-3A88-49EE-B45E-36DCBE93A36E}" type="datetimeFigureOut">
              <a:rPr lang="es-CL" smtClean="0"/>
              <a:t>17-08-2018</a:t>
            </a:fld>
            <a:endParaRPr lang="es-CL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4CC909-F770-4DB5-ADCE-10412930D2F2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224716117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L"/>
          </a:p>
        </p:txBody>
      </p:sp>
      <p:sp>
        <p:nvSpPr>
          <p:cNvPr id="5" name="Marcador de texto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Marcador de contenido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L"/>
          </a:p>
        </p:txBody>
      </p:sp>
      <p:sp>
        <p:nvSpPr>
          <p:cNvPr id="7" name="Marcador de fech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7E8DCC-3A88-49EE-B45E-36DCBE93A36E}" type="datetimeFigureOut">
              <a:rPr lang="es-CL" smtClean="0"/>
              <a:t>17-08-2018</a:t>
            </a:fld>
            <a:endParaRPr lang="es-CL"/>
          </a:p>
        </p:txBody>
      </p:sp>
      <p:sp>
        <p:nvSpPr>
          <p:cNvPr id="8" name="Marcador de pie de pá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9" name="Marcador de número de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4CC909-F770-4DB5-ADCE-10412930D2F2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232182877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Marcador de fech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7E8DCC-3A88-49EE-B45E-36DCBE93A36E}" type="datetimeFigureOut">
              <a:rPr lang="es-CL" smtClean="0"/>
              <a:t>17-08-2018</a:t>
            </a:fld>
            <a:endParaRPr lang="es-CL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4CC909-F770-4DB5-ADCE-10412930D2F2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421364487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7E8DCC-3A88-49EE-B45E-36DCBE93A36E}" type="datetimeFigureOut">
              <a:rPr lang="es-CL" smtClean="0"/>
              <a:t>17-08-2018</a:t>
            </a:fld>
            <a:endParaRPr lang="es-CL"/>
          </a:p>
        </p:txBody>
      </p:sp>
      <p:sp>
        <p:nvSpPr>
          <p:cNvPr id="3" name="Marcador de pie de pá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4CC909-F770-4DB5-ADCE-10412930D2F2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178781178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L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7E8DCC-3A88-49EE-B45E-36DCBE93A36E}" type="datetimeFigureOut">
              <a:rPr lang="es-CL" smtClean="0"/>
              <a:t>17-08-2018</a:t>
            </a:fld>
            <a:endParaRPr lang="es-CL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4CC909-F770-4DB5-ADCE-10412930D2F2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323622531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Marcador de posición de imagen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CL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7E8DCC-3A88-49EE-B45E-36DCBE93A36E}" type="datetimeFigureOut">
              <a:rPr lang="es-CL" smtClean="0"/>
              <a:t>17-08-2018</a:t>
            </a:fld>
            <a:endParaRPr lang="es-CL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4CC909-F770-4DB5-ADCE-10412930D2F2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88793272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L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7E8DCC-3A88-49EE-B45E-36DCBE93A36E}" type="datetimeFigureOut">
              <a:rPr lang="es-CL" smtClean="0"/>
              <a:t>17-08-2018</a:t>
            </a:fld>
            <a:endParaRPr lang="es-CL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4CC909-F770-4DB5-ADCE-10412930D2F2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83496683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L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7E8DCC-3A88-49EE-B45E-36DCBE93A36E}" type="datetimeFigureOut">
              <a:rPr lang="es-CL" smtClean="0"/>
              <a:t>17-08-2018</a:t>
            </a:fld>
            <a:endParaRPr lang="es-CL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4CC909-F770-4DB5-ADCE-10412930D2F2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220656875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L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C7E8DCC-3A88-49EE-B45E-36DCBE93A36E}" type="datetimeFigureOut">
              <a:rPr lang="es-CL" smtClean="0"/>
              <a:t>17-08-2018</a:t>
            </a:fld>
            <a:endParaRPr lang="es-CL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CL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B4CC909-F770-4DB5-ADCE-10412930D2F2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40912737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C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9000" r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6225" y="103456"/>
            <a:ext cx="2495550" cy="1333500"/>
          </a:xfrm>
          <a:prstGeom prst="rect">
            <a:avLst/>
          </a:prstGeom>
        </p:spPr>
      </p:pic>
      <p:sp>
        <p:nvSpPr>
          <p:cNvPr id="8" name="CuadroTexto 7"/>
          <p:cNvSpPr txBox="1"/>
          <p:nvPr/>
        </p:nvSpPr>
        <p:spPr>
          <a:xfrm>
            <a:off x="972256" y="2704761"/>
            <a:ext cx="9073662" cy="12618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L" sz="4400" b="1" dirty="0" smtClean="0"/>
              <a:t>Asistencia Técnica 2017 - 2018</a:t>
            </a:r>
            <a:endParaRPr lang="es-CL" sz="3200" b="1" dirty="0" smtClean="0"/>
          </a:p>
          <a:p>
            <a:pPr algn="ctr"/>
            <a:r>
              <a:rPr lang="es-CL" sz="3200" b="1" dirty="0" smtClean="0"/>
              <a:t>Gerencia Comercial</a:t>
            </a:r>
            <a:endParaRPr lang="es-CL" sz="4400" b="1" dirty="0"/>
          </a:p>
        </p:txBody>
      </p:sp>
      <p:pic>
        <p:nvPicPr>
          <p:cNvPr id="6" name="Imagen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68315" y="103456"/>
            <a:ext cx="2023685" cy="13442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346678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9000" r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6225" y="103456"/>
            <a:ext cx="2495550" cy="1333500"/>
          </a:xfrm>
          <a:prstGeom prst="rect">
            <a:avLst/>
          </a:prstGeom>
        </p:spPr>
      </p:pic>
      <p:sp>
        <p:nvSpPr>
          <p:cNvPr id="3" name="CuadroTexto 2"/>
          <p:cNvSpPr txBox="1"/>
          <p:nvPr/>
        </p:nvSpPr>
        <p:spPr>
          <a:xfrm>
            <a:off x="276225" y="1436956"/>
            <a:ext cx="11492988" cy="535531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L" sz="2400" b="1" dirty="0" smtClean="0"/>
              <a:t>Acontecimiento relevantes ocurridos desde septiembre 2017</a:t>
            </a:r>
          </a:p>
          <a:p>
            <a:endParaRPr lang="es-CL" sz="1600" b="1" dirty="0" smtClean="0"/>
          </a:p>
          <a:p>
            <a:endParaRPr lang="es-CL" sz="1600" b="1" dirty="0" smtClean="0"/>
          </a:p>
          <a:p>
            <a:endParaRPr lang="es-CL" sz="2000" b="1" dirty="0" smtClean="0"/>
          </a:p>
          <a:p>
            <a:r>
              <a:rPr lang="es-CL" sz="2000" b="1" dirty="0" smtClean="0"/>
              <a:t>Septiembre 2017</a:t>
            </a:r>
          </a:p>
          <a:p>
            <a:endParaRPr lang="es-CL" b="1" dirty="0"/>
          </a:p>
          <a:p>
            <a:pPr marL="285750" indent="-285750" algn="just">
              <a:buFont typeface="Wingdings" panose="05000000000000000000" pitchFamily="2" charset="2"/>
              <a:buChar char="Ø"/>
            </a:pPr>
            <a:r>
              <a:rPr lang="es-CL" dirty="0" smtClean="0"/>
              <a:t>Promaiz.- Charla nuevo método de determinación de viscosidad para almidones Oxidado, Acido y Carrier.</a:t>
            </a:r>
          </a:p>
          <a:p>
            <a:pPr marL="285750" indent="-285750" algn="just">
              <a:buFont typeface="Wingdings" panose="05000000000000000000" pitchFamily="2" charset="2"/>
              <a:buChar char="Ø"/>
            </a:pPr>
            <a:endParaRPr lang="es-CL" dirty="0" smtClean="0"/>
          </a:p>
          <a:p>
            <a:pPr marL="285750" indent="-285750" algn="just">
              <a:buFont typeface="Wingdings" panose="05000000000000000000" pitchFamily="2" charset="2"/>
              <a:buChar char="Ø"/>
            </a:pPr>
            <a:r>
              <a:rPr lang="es-CL" dirty="0" smtClean="0"/>
              <a:t>CPP.- Seguimiento al uso del Almidón Catiónico Promaiz. Confirmación de ausencia de grumos.</a:t>
            </a:r>
          </a:p>
          <a:p>
            <a:pPr marL="285750" indent="-285750" algn="just">
              <a:buFont typeface="Wingdings" panose="05000000000000000000" pitchFamily="2" charset="2"/>
              <a:buChar char="Ø"/>
            </a:pPr>
            <a:endParaRPr lang="es-CL" dirty="0" smtClean="0"/>
          </a:p>
          <a:p>
            <a:pPr marL="285750" indent="-285750" algn="just">
              <a:buFont typeface="Wingdings" panose="05000000000000000000" pitchFamily="2" charset="2"/>
              <a:buChar char="Ø"/>
            </a:pPr>
            <a:r>
              <a:rPr lang="es-CL" dirty="0" smtClean="0"/>
              <a:t>Venser.- Atender reclamo por fuga de Almidón Nativo Alimenticio por microporos. Reunión con fabricante de sacos.</a:t>
            </a:r>
          </a:p>
          <a:p>
            <a:pPr marL="285750" indent="-285750" algn="just">
              <a:buFont typeface="Wingdings" panose="05000000000000000000" pitchFamily="2" charset="2"/>
              <a:buChar char="Ø"/>
            </a:pPr>
            <a:endParaRPr lang="es-CL" dirty="0" smtClean="0"/>
          </a:p>
          <a:p>
            <a:pPr marL="285750" indent="-285750" algn="just">
              <a:buFont typeface="Wingdings" panose="05000000000000000000" pitchFamily="2" charset="2"/>
              <a:buChar char="Ø"/>
            </a:pPr>
            <a:r>
              <a:rPr lang="es-CL" dirty="0" smtClean="0"/>
              <a:t>Papeles Cordillera.- Formación de espuma del Almidón Catiónico. Asistente técnico de Promaiz detecta equipo cocedor continuo trabajando inadecuadamente, siendo ésta la causa del problema. Cliente es informado y corrigen condición de trabajo del equipo.</a:t>
            </a:r>
          </a:p>
          <a:p>
            <a:pPr marL="285750" indent="-285750" algn="just">
              <a:buFont typeface="Wingdings" panose="05000000000000000000" pitchFamily="2" charset="2"/>
              <a:buChar char="Ø"/>
            </a:pPr>
            <a:endParaRPr lang="es-CL" dirty="0"/>
          </a:p>
          <a:p>
            <a:pPr marL="285750" indent="-285750" algn="just">
              <a:buFont typeface="Wingdings" panose="05000000000000000000" pitchFamily="2" charset="2"/>
              <a:buChar char="Ø"/>
            </a:pPr>
            <a:endParaRPr lang="es-CL" sz="1600" dirty="0" smtClean="0"/>
          </a:p>
          <a:p>
            <a:pPr marL="285750" indent="-285750" algn="just">
              <a:buFont typeface="Wingdings" panose="05000000000000000000" pitchFamily="2" charset="2"/>
              <a:buChar char="Ø"/>
            </a:pPr>
            <a:endParaRPr lang="es-CL" sz="1600" dirty="0"/>
          </a:p>
          <a:p>
            <a:pPr algn="just"/>
            <a:endParaRPr lang="es-CL" sz="1600" dirty="0" smtClean="0"/>
          </a:p>
        </p:txBody>
      </p:sp>
      <p:pic>
        <p:nvPicPr>
          <p:cNvPr id="6" name="Imagen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68315" y="103456"/>
            <a:ext cx="2023685" cy="13442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006191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9000" r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6225" y="103456"/>
            <a:ext cx="2495550" cy="1333500"/>
          </a:xfrm>
          <a:prstGeom prst="rect">
            <a:avLst/>
          </a:prstGeom>
        </p:spPr>
      </p:pic>
      <p:pic>
        <p:nvPicPr>
          <p:cNvPr id="9" name="Imagen 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68315" y="103456"/>
            <a:ext cx="2023685" cy="1344263"/>
          </a:xfrm>
          <a:prstGeom prst="rect">
            <a:avLst/>
          </a:prstGeom>
        </p:spPr>
      </p:pic>
      <p:sp>
        <p:nvSpPr>
          <p:cNvPr id="3" name="CuadroTexto 2"/>
          <p:cNvSpPr txBox="1"/>
          <p:nvPr/>
        </p:nvSpPr>
        <p:spPr>
          <a:xfrm>
            <a:off x="276224" y="1447719"/>
            <a:ext cx="11301259" cy="34470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buFont typeface="Wingdings" panose="05000000000000000000" pitchFamily="2" charset="2"/>
              <a:buChar char="Ø"/>
            </a:pPr>
            <a:r>
              <a:rPr lang="es-CL" sz="2000" b="1" dirty="0" smtClean="0"/>
              <a:t>Septiembre</a:t>
            </a:r>
          </a:p>
          <a:p>
            <a:pPr marL="285750" indent="-285750" algn="just">
              <a:buFont typeface="Wingdings" panose="05000000000000000000" pitchFamily="2" charset="2"/>
              <a:buChar char="Ø"/>
            </a:pPr>
            <a:endParaRPr lang="es-CL" dirty="0" smtClean="0"/>
          </a:p>
          <a:p>
            <a:pPr marL="285750" indent="-285750" algn="just">
              <a:buFont typeface="Wingdings" panose="05000000000000000000" pitchFamily="2" charset="2"/>
              <a:buChar char="Ø"/>
            </a:pPr>
            <a:endParaRPr lang="es-CL" dirty="0" smtClean="0"/>
          </a:p>
          <a:p>
            <a:pPr marL="285750" indent="-285750" algn="just">
              <a:buFont typeface="Wingdings" panose="05000000000000000000" pitchFamily="2" charset="2"/>
              <a:buChar char="Ø"/>
            </a:pPr>
            <a:r>
              <a:rPr lang="es-CL" dirty="0"/>
              <a:t>Tissue Puente Alto.- Realización de prueba industrial “corta” del Almidón Catiónico. Producto de similar eficiencia y rendimiento. Queda pendiente fijar fecha de prueba industrial de un mes.</a:t>
            </a:r>
          </a:p>
          <a:p>
            <a:pPr marL="285750" indent="-285750" algn="just">
              <a:buFont typeface="Wingdings" panose="05000000000000000000" pitchFamily="2" charset="2"/>
              <a:buChar char="Ø"/>
            </a:pPr>
            <a:endParaRPr lang="es-CL" dirty="0"/>
          </a:p>
          <a:p>
            <a:pPr marL="285750" indent="-285750" algn="just">
              <a:buFont typeface="Wingdings" panose="05000000000000000000" pitchFamily="2" charset="2"/>
              <a:buChar char="Ø"/>
            </a:pPr>
            <a:r>
              <a:rPr lang="es-CL" dirty="0" smtClean="0"/>
              <a:t>CSF</a:t>
            </a:r>
            <a:r>
              <a:rPr lang="es-CL" dirty="0"/>
              <a:t>.- Se pide certificación de Sensibilidad </a:t>
            </a:r>
            <a:r>
              <a:rPr lang="es-CL" dirty="0" smtClean="0"/>
              <a:t>Alcalina del Almidón Nativo; se acuerda con el cliente solo informarla, </a:t>
            </a:r>
            <a:r>
              <a:rPr lang="es-CL" dirty="0"/>
              <a:t>sin definir rangos de especificación.</a:t>
            </a:r>
          </a:p>
          <a:p>
            <a:pPr marL="285750" indent="-285750" algn="just">
              <a:buFont typeface="Wingdings" panose="05000000000000000000" pitchFamily="2" charset="2"/>
              <a:buChar char="Ø"/>
            </a:pPr>
            <a:endParaRPr lang="es-CL" dirty="0"/>
          </a:p>
          <a:p>
            <a:pPr marL="285750" indent="-285750" algn="just">
              <a:buFont typeface="Wingdings" panose="05000000000000000000" pitchFamily="2" charset="2"/>
              <a:buChar char="Ø"/>
            </a:pPr>
            <a:r>
              <a:rPr lang="es-CL" dirty="0"/>
              <a:t>Italquim.- Propuestas de antiespumantes para mejorar control de formación de espuma.</a:t>
            </a:r>
          </a:p>
          <a:p>
            <a:pPr marL="285750" indent="-285750" algn="just">
              <a:buFont typeface="Wingdings" panose="05000000000000000000" pitchFamily="2" charset="2"/>
              <a:buChar char="Ø"/>
            </a:pPr>
            <a:endParaRPr lang="es-CL" dirty="0"/>
          </a:p>
          <a:p>
            <a:pPr marL="285750" indent="-285750" algn="just">
              <a:buFont typeface="Wingdings" panose="05000000000000000000" pitchFamily="2" charset="2"/>
              <a:buChar char="Ø"/>
            </a:pPr>
            <a:r>
              <a:rPr lang="es-CL" dirty="0"/>
              <a:t>Forsac.- Reunión con técnicos en Planta Chillán. Rediseño de sacos para Almidón BH y Almidón Acido.</a:t>
            </a:r>
          </a:p>
        </p:txBody>
      </p:sp>
    </p:spTree>
    <p:extLst>
      <p:ext uri="{BB962C8B-B14F-4D97-AF65-F5344CB8AC3E}">
        <p14:creationId xmlns:p14="http://schemas.microsoft.com/office/powerpoint/2010/main" val="23756493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9000" r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6225" y="103456"/>
            <a:ext cx="2495550" cy="1333500"/>
          </a:xfrm>
          <a:prstGeom prst="rect">
            <a:avLst/>
          </a:prstGeom>
        </p:spPr>
      </p:pic>
      <p:pic>
        <p:nvPicPr>
          <p:cNvPr id="9" name="Imagen 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68315" y="103456"/>
            <a:ext cx="2023685" cy="1344263"/>
          </a:xfrm>
          <a:prstGeom prst="rect">
            <a:avLst/>
          </a:prstGeom>
        </p:spPr>
      </p:pic>
      <p:sp>
        <p:nvSpPr>
          <p:cNvPr id="3" name="CuadroTexto 2"/>
          <p:cNvSpPr txBox="1"/>
          <p:nvPr/>
        </p:nvSpPr>
        <p:spPr>
          <a:xfrm>
            <a:off x="276224" y="1447719"/>
            <a:ext cx="11301259" cy="43088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CL" sz="2000" b="1" dirty="0" smtClean="0"/>
              <a:t>Octubre</a:t>
            </a:r>
          </a:p>
          <a:p>
            <a:pPr algn="just"/>
            <a:endParaRPr lang="es-CL" sz="2000" dirty="0" smtClean="0"/>
          </a:p>
          <a:p>
            <a:pPr marL="285750" indent="-285750" algn="just">
              <a:buFont typeface="Wingdings" panose="05000000000000000000" pitchFamily="2" charset="2"/>
              <a:buChar char="Ø"/>
            </a:pPr>
            <a:r>
              <a:rPr lang="es-CL" dirty="0" smtClean="0"/>
              <a:t>Promaiz.- Evaluación </a:t>
            </a:r>
            <a:r>
              <a:rPr lang="es-CL" dirty="0"/>
              <a:t>de nueva metodología </a:t>
            </a:r>
            <a:r>
              <a:rPr lang="es-CL" dirty="0" smtClean="0"/>
              <a:t>para determinar </a:t>
            </a:r>
            <a:r>
              <a:rPr lang="es-CL" dirty="0"/>
              <a:t>viscosidad </a:t>
            </a:r>
            <a:r>
              <a:rPr lang="es-CL" dirty="0" smtClean="0"/>
              <a:t>del Almidon </a:t>
            </a:r>
            <a:r>
              <a:rPr lang="es-CL" dirty="0"/>
              <a:t>Acido en </a:t>
            </a:r>
            <a:r>
              <a:rPr lang="es-CL" dirty="0" smtClean="0"/>
              <a:t>producción; </a:t>
            </a:r>
            <a:r>
              <a:rPr lang="es-CL" dirty="0"/>
              <a:t>metodología correcta</a:t>
            </a:r>
            <a:r>
              <a:rPr lang="es-CL" dirty="0" smtClean="0"/>
              <a:t>.</a:t>
            </a:r>
          </a:p>
          <a:p>
            <a:pPr marL="285750" indent="-285750" algn="just">
              <a:buFont typeface="Wingdings" panose="05000000000000000000" pitchFamily="2" charset="2"/>
              <a:buChar char="Ø"/>
            </a:pPr>
            <a:endParaRPr lang="es-CL" dirty="0"/>
          </a:p>
          <a:p>
            <a:pPr marL="285750" indent="-285750" algn="just">
              <a:buFont typeface="Wingdings" panose="05000000000000000000" pitchFamily="2" charset="2"/>
              <a:buChar char="Ø"/>
            </a:pPr>
            <a:r>
              <a:rPr lang="es-CL" dirty="0" smtClean="0"/>
              <a:t>Papeles Cordillera.- Asesoría en la implementación de filtros de línea para el Almidón Catiónico.</a:t>
            </a:r>
          </a:p>
          <a:p>
            <a:pPr marL="285750" indent="-285750" algn="just">
              <a:buFont typeface="Wingdings" panose="05000000000000000000" pitchFamily="2" charset="2"/>
              <a:buChar char="Ø"/>
            </a:pPr>
            <a:endParaRPr lang="es-CL" dirty="0"/>
          </a:p>
          <a:p>
            <a:pPr marL="285750" indent="-285750" algn="just">
              <a:buFont typeface="Wingdings" panose="05000000000000000000" pitchFamily="2" charset="2"/>
              <a:buChar char="Ø"/>
            </a:pPr>
            <a:r>
              <a:rPr lang="es-CL" dirty="0" smtClean="0"/>
              <a:t>Casval.- Asistencia técnica en aplicación de Almidón Nativo para su validación.</a:t>
            </a:r>
          </a:p>
          <a:p>
            <a:pPr marL="285750" indent="-285750" algn="just">
              <a:buFont typeface="Wingdings" panose="05000000000000000000" pitchFamily="2" charset="2"/>
              <a:buChar char="Ø"/>
            </a:pPr>
            <a:endParaRPr lang="es-CL" dirty="0"/>
          </a:p>
          <a:p>
            <a:pPr marL="285750" indent="-285750" algn="just">
              <a:buFont typeface="Wingdings" panose="05000000000000000000" pitchFamily="2" charset="2"/>
              <a:buChar char="Ø"/>
            </a:pPr>
            <a:r>
              <a:rPr lang="es-CL" dirty="0" smtClean="0"/>
              <a:t>Papeles Cordillera.- Capacitación a Ingeniero de Proceso. Tema: Operación del Cocedor Continuo.</a:t>
            </a:r>
          </a:p>
          <a:p>
            <a:pPr marL="285750" indent="-285750" algn="just">
              <a:buFont typeface="Wingdings" panose="05000000000000000000" pitchFamily="2" charset="2"/>
              <a:buChar char="Ø"/>
            </a:pPr>
            <a:endParaRPr lang="es-CL" dirty="0"/>
          </a:p>
          <a:p>
            <a:pPr marL="285750" indent="-285750" algn="just">
              <a:buFont typeface="Wingdings" panose="05000000000000000000" pitchFamily="2" charset="2"/>
              <a:buChar char="Ø"/>
            </a:pPr>
            <a:r>
              <a:rPr lang="es-CL" dirty="0" smtClean="0"/>
              <a:t>Paimasa.- Ajuste a fórmula del adhesivo para corrugado con Almidón Hidrolizado MV.</a:t>
            </a:r>
          </a:p>
          <a:p>
            <a:pPr marL="285750" indent="-285750" algn="just">
              <a:buFont typeface="Wingdings" panose="05000000000000000000" pitchFamily="2" charset="2"/>
              <a:buChar char="Ø"/>
            </a:pPr>
            <a:endParaRPr lang="es-CL" dirty="0" smtClean="0"/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es-CL" dirty="0" smtClean="0"/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es-CL" dirty="0"/>
          </a:p>
        </p:txBody>
      </p:sp>
    </p:spTree>
    <p:extLst>
      <p:ext uri="{BB962C8B-B14F-4D97-AF65-F5344CB8AC3E}">
        <p14:creationId xmlns:p14="http://schemas.microsoft.com/office/powerpoint/2010/main" val="34547411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9000" r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6225" y="103456"/>
            <a:ext cx="2495550" cy="1333500"/>
          </a:xfrm>
          <a:prstGeom prst="rect">
            <a:avLst/>
          </a:prstGeom>
        </p:spPr>
      </p:pic>
      <p:pic>
        <p:nvPicPr>
          <p:cNvPr id="9" name="Imagen 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68315" y="103456"/>
            <a:ext cx="2023685" cy="1344263"/>
          </a:xfrm>
          <a:prstGeom prst="rect">
            <a:avLst/>
          </a:prstGeom>
        </p:spPr>
      </p:pic>
      <p:sp>
        <p:nvSpPr>
          <p:cNvPr id="3" name="CuadroTexto 2"/>
          <p:cNvSpPr txBox="1"/>
          <p:nvPr/>
        </p:nvSpPr>
        <p:spPr>
          <a:xfrm>
            <a:off x="276224" y="1447719"/>
            <a:ext cx="11301259" cy="45550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L" sz="2000" b="1" dirty="0" smtClean="0"/>
              <a:t>Noviembre</a:t>
            </a:r>
          </a:p>
          <a:p>
            <a:endParaRPr lang="es-CL" b="1" dirty="0" smtClean="0"/>
          </a:p>
          <a:p>
            <a:endParaRPr lang="es-CL" b="1" dirty="0"/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s-CL" dirty="0"/>
              <a:t>Italquim.- </a:t>
            </a:r>
            <a:r>
              <a:rPr lang="es-CL" dirty="0" smtClean="0"/>
              <a:t>Oficialización </a:t>
            </a:r>
            <a:r>
              <a:rPr lang="es-CL" dirty="0"/>
              <a:t>nueva metodología para determinar viscosidad de </a:t>
            </a:r>
            <a:r>
              <a:rPr lang="es-CL" dirty="0" smtClean="0"/>
              <a:t>Almidones </a:t>
            </a:r>
            <a:r>
              <a:rPr lang="es-CL" dirty="0"/>
              <a:t>Acido y </a:t>
            </a:r>
            <a:r>
              <a:rPr lang="es-CL" dirty="0" smtClean="0"/>
              <a:t>Oxidado.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es-CL" dirty="0"/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s-CL" dirty="0" smtClean="0"/>
              <a:t>Italquim.- Estudio de reclamo por viscosidad muy alta del Almidón Nativo en la conversión enzimática.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es-CL" dirty="0"/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s-CL" dirty="0" smtClean="0"/>
              <a:t>Tissue Puente Alto.- Reunión de coordinación prueba industrial. Se acuerda repetir prueba corta.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es-CL" dirty="0"/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s-CL" dirty="0" smtClean="0"/>
              <a:t>Cartocor.- Reunión para coordinar reensacado </a:t>
            </a:r>
            <a:r>
              <a:rPr lang="es-CL" dirty="0"/>
              <a:t>de almidón por </a:t>
            </a:r>
            <a:r>
              <a:rPr lang="es-CL" dirty="0" smtClean="0"/>
              <a:t>daño, de </a:t>
            </a:r>
            <a:r>
              <a:rPr lang="es-CL" dirty="0"/>
              <a:t>distintos </a:t>
            </a:r>
            <a:r>
              <a:rPr lang="es-CL" dirty="0" smtClean="0"/>
              <a:t>proveedores.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es-CL" dirty="0"/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es-CL" dirty="0" smtClean="0"/>
          </a:p>
          <a:p>
            <a:endParaRPr lang="es-CL" b="1" dirty="0"/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es-CL" b="1" dirty="0" smtClean="0"/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es-CL" dirty="0" smtClean="0"/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es-CL" dirty="0"/>
          </a:p>
        </p:txBody>
      </p:sp>
    </p:spTree>
    <p:extLst>
      <p:ext uri="{BB962C8B-B14F-4D97-AF65-F5344CB8AC3E}">
        <p14:creationId xmlns:p14="http://schemas.microsoft.com/office/powerpoint/2010/main" val="24808732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9000" r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6225" y="103456"/>
            <a:ext cx="2495550" cy="1333500"/>
          </a:xfrm>
          <a:prstGeom prst="rect">
            <a:avLst/>
          </a:prstGeom>
        </p:spPr>
      </p:pic>
      <p:pic>
        <p:nvPicPr>
          <p:cNvPr id="9" name="Imagen 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68315" y="103456"/>
            <a:ext cx="2023685" cy="1344263"/>
          </a:xfrm>
          <a:prstGeom prst="rect">
            <a:avLst/>
          </a:prstGeom>
        </p:spPr>
      </p:pic>
      <p:sp>
        <p:nvSpPr>
          <p:cNvPr id="3" name="CuadroTexto 2"/>
          <p:cNvSpPr txBox="1"/>
          <p:nvPr/>
        </p:nvSpPr>
        <p:spPr>
          <a:xfrm>
            <a:off x="276224" y="1447719"/>
            <a:ext cx="11301259" cy="45550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L" sz="2000" b="1" dirty="0" smtClean="0"/>
              <a:t>Diciembre</a:t>
            </a:r>
          </a:p>
          <a:p>
            <a:endParaRPr lang="es-CL" dirty="0" smtClean="0"/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s-CL" dirty="0" smtClean="0"/>
              <a:t>Promaiz.- Seguimiento a nuevo método para determinación de viscosidad del Almidón Acido.</a:t>
            </a:r>
          </a:p>
          <a:p>
            <a:endParaRPr lang="es-CL" dirty="0" smtClean="0"/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s-CL" dirty="0" smtClean="0"/>
              <a:t>Casval.- Capacitación al personal. Uso de equipos para adhesivos y aplicación.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es-CL" dirty="0" smtClean="0"/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s-CL" dirty="0" smtClean="0"/>
              <a:t>Casval.- Mejoramiento eficiencia adhesivo (uso de Almidón Carrier MV); balance de fórmula.</a:t>
            </a:r>
          </a:p>
          <a:p>
            <a:endParaRPr lang="es-CL" dirty="0" smtClean="0"/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s-CL" dirty="0" smtClean="0"/>
              <a:t>Promaiz.- Seguimiento método viscosidad Almidón </a:t>
            </a:r>
            <a:r>
              <a:rPr lang="es-CL" dirty="0"/>
              <a:t>O</a:t>
            </a:r>
            <a:r>
              <a:rPr lang="es-CL" dirty="0" smtClean="0"/>
              <a:t>xidado por nuevo método implementado.</a:t>
            </a:r>
          </a:p>
          <a:p>
            <a:endParaRPr lang="es-CL" dirty="0" smtClean="0"/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s-CL" dirty="0" smtClean="0"/>
              <a:t>Comercial Valparaíso.- Asistencia técnica en preparación del adhesivo de corrugado.</a:t>
            </a:r>
          </a:p>
          <a:p>
            <a:endParaRPr lang="es-CL" dirty="0" smtClean="0"/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s-CL" dirty="0" smtClean="0"/>
              <a:t>Papeles Cordillera.- Asesoría sobre filtros para línea Almidón Catiónico.</a:t>
            </a:r>
          </a:p>
          <a:p>
            <a:endParaRPr lang="es-CL" dirty="0" smtClean="0"/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es-CL" dirty="0" smtClean="0"/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es-CL" dirty="0"/>
          </a:p>
        </p:txBody>
      </p:sp>
    </p:spTree>
    <p:extLst>
      <p:ext uri="{BB962C8B-B14F-4D97-AF65-F5344CB8AC3E}">
        <p14:creationId xmlns:p14="http://schemas.microsoft.com/office/powerpoint/2010/main" val="19060465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9000" r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6225" y="103456"/>
            <a:ext cx="2495550" cy="1333500"/>
          </a:xfrm>
          <a:prstGeom prst="rect">
            <a:avLst/>
          </a:prstGeom>
        </p:spPr>
      </p:pic>
      <p:pic>
        <p:nvPicPr>
          <p:cNvPr id="9" name="Imagen 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68315" y="103456"/>
            <a:ext cx="2023685" cy="1344263"/>
          </a:xfrm>
          <a:prstGeom prst="rect">
            <a:avLst/>
          </a:prstGeom>
        </p:spPr>
      </p:pic>
      <p:sp>
        <p:nvSpPr>
          <p:cNvPr id="3" name="CuadroTexto 2"/>
          <p:cNvSpPr txBox="1"/>
          <p:nvPr/>
        </p:nvSpPr>
        <p:spPr>
          <a:xfrm>
            <a:off x="276224" y="1447719"/>
            <a:ext cx="11301259" cy="541686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L" sz="2000" b="1" dirty="0" smtClean="0"/>
              <a:t>Diciembre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es-CL" dirty="0" smtClean="0"/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s-CL" dirty="0" smtClean="0"/>
              <a:t>CPP.- Seguimiento de calidad del Almidón Catiónico.</a:t>
            </a:r>
            <a:endParaRPr lang="es-CL" dirty="0"/>
          </a:p>
          <a:p>
            <a:endParaRPr lang="es-CL" dirty="0" smtClean="0"/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s-CL" dirty="0" smtClean="0"/>
              <a:t>International Paper.- Seguimiento de calidad del Almidón Nativo y comportamiento del maxisaco plano.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es-CL" dirty="0"/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es-CL" dirty="0" smtClean="0"/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es-CL" dirty="0"/>
          </a:p>
          <a:p>
            <a:r>
              <a:rPr lang="es-CL" sz="2000" b="1" dirty="0"/>
              <a:t>Enero de 2018</a:t>
            </a:r>
            <a:endParaRPr lang="es-CL" sz="2000" dirty="0"/>
          </a:p>
          <a:p>
            <a:endParaRPr lang="es-CL" dirty="0"/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s-CL" dirty="0"/>
              <a:t>Italquim.- Reclamo alta viscosidad Almidón Nativo. Determinación de viscosidades en Laboratorio de Promaiz y comparar.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es-CL" dirty="0"/>
          </a:p>
          <a:p>
            <a:pPr marL="285750" indent="-285750" fontAlgn="b">
              <a:buFont typeface="Wingdings" panose="05000000000000000000" pitchFamily="2" charset="2"/>
              <a:buChar char="Ø"/>
            </a:pPr>
            <a:r>
              <a:rPr lang="es-CL" dirty="0"/>
              <a:t>CMPC Tissue.- Reunión planificación de pruebas homologación del Almidón Catiónico en Planta Puente Alto y Talagante.</a:t>
            </a:r>
          </a:p>
          <a:p>
            <a:pPr marL="285750" indent="-285750" fontAlgn="b">
              <a:buFont typeface="Wingdings" panose="05000000000000000000" pitchFamily="2" charset="2"/>
              <a:buChar char="Ø"/>
            </a:pPr>
            <a:endParaRPr lang="es-CL" dirty="0"/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es-CL" dirty="0" smtClean="0"/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es-CL" dirty="0" smtClean="0"/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es-CL" dirty="0"/>
          </a:p>
        </p:txBody>
      </p:sp>
    </p:spTree>
    <p:extLst>
      <p:ext uri="{BB962C8B-B14F-4D97-AF65-F5344CB8AC3E}">
        <p14:creationId xmlns:p14="http://schemas.microsoft.com/office/powerpoint/2010/main" val="29608193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9000" r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6225" y="103456"/>
            <a:ext cx="2495550" cy="1333500"/>
          </a:xfrm>
          <a:prstGeom prst="rect">
            <a:avLst/>
          </a:prstGeom>
        </p:spPr>
      </p:pic>
      <p:pic>
        <p:nvPicPr>
          <p:cNvPr id="9" name="Imagen 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68315" y="103456"/>
            <a:ext cx="2023685" cy="1344263"/>
          </a:xfrm>
          <a:prstGeom prst="rect">
            <a:avLst/>
          </a:prstGeom>
        </p:spPr>
      </p:pic>
      <p:sp>
        <p:nvSpPr>
          <p:cNvPr id="3" name="CuadroTexto 2"/>
          <p:cNvSpPr txBox="1"/>
          <p:nvPr/>
        </p:nvSpPr>
        <p:spPr>
          <a:xfrm>
            <a:off x="276224" y="1447719"/>
            <a:ext cx="11301259" cy="51090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b"/>
            <a:endParaRPr lang="es-CL" dirty="0"/>
          </a:p>
          <a:p>
            <a:pPr fontAlgn="b"/>
            <a:r>
              <a:rPr lang="es-CL" sz="2000" b="1" dirty="0" smtClean="0"/>
              <a:t>Enero</a:t>
            </a:r>
          </a:p>
          <a:p>
            <a:pPr fontAlgn="b"/>
            <a:endParaRPr lang="es-CL" dirty="0" smtClean="0"/>
          </a:p>
          <a:p>
            <a:pPr marL="285750" indent="-285750" fontAlgn="b">
              <a:buFont typeface="Wingdings" panose="05000000000000000000" pitchFamily="2" charset="2"/>
              <a:buChar char="Ø"/>
            </a:pPr>
            <a:r>
              <a:rPr lang="es-CL" dirty="0"/>
              <a:t>CMPC Valdivia.- Reclamo por contaminación de Almidon Oxidado con Almidon Nativo. Obtener muestras y tomar datos para responder al cliente.</a:t>
            </a:r>
          </a:p>
          <a:p>
            <a:pPr fontAlgn="b"/>
            <a:endParaRPr lang="es-CL" dirty="0"/>
          </a:p>
          <a:p>
            <a:pPr marL="285750" indent="-285750" fontAlgn="b">
              <a:buFont typeface="Wingdings" panose="05000000000000000000" pitchFamily="2" charset="2"/>
              <a:buChar char="Ø"/>
            </a:pPr>
            <a:r>
              <a:rPr lang="es-CL" dirty="0" smtClean="0"/>
              <a:t>Papeles </a:t>
            </a:r>
            <a:r>
              <a:rPr lang="es-CL" dirty="0"/>
              <a:t>Cordillera.- Definición de filtros para la línea de Almidon catiónico.</a:t>
            </a:r>
          </a:p>
          <a:p>
            <a:pPr marL="285750" indent="-285750" fontAlgn="b">
              <a:buFont typeface="Wingdings" panose="05000000000000000000" pitchFamily="2" charset="2"/>
              <a:buChar char="Ø"/>
            </a:pPr>
            <a:endParaRPr lang="es-CL" dirty="0"/>
          </a:p>
          <a:p>
            <a:pPr marL="285750" indent="-285750" fontAlgn="b">
              <a:buFont typeface="Wingdings" panose="05000000000000000000" pitchFamily="2" charset="2"/>
              <a:buChar char="Ø"/>
            </a:pPr>
            <a:r>
              <a:rPr lang="es-CL" dirty="0" smtClean="0"/>
              <a:t>Italquim.- Reclamo alta viscosidad almidón nativo. Elaboración y entrega de informe. Se comunica que viscosidad de </a:t>
            </a:r>
            <a:r>
              <a:rPr lang="es-CL" dirty="0"/>
              <a:t>almidón paraguayo </a:t>
            </a:r>
            <a:r>
              <a:rPr lang="es-CL" dirty="0" smtClean="0"/>
              <a:t>es mayor que el de Promaiz; luego no a lugar el reclamo.</a:t>
            </a:r>
          </a:p>
          <a:p>
            <a:pPr fontAlgn="b"/>
            <a:endParaRPr lang="es-CL" dirty="0"/>
          </a:p>
          <a:p>
            <a:pPr marL="285750" indent="-285750" fontAlgn="b">
              <a:buFont typeface="Wingdings" panose="05000000000000000000" pitchFamily="2" charset="2"/>
              <a:buChar char="Ø"/>
            </a:pPr>
            <a:r>
              <a:rPr lang="es-CL" dirty="0" smtClean="0"/>
              <a:t>Cartulinas </a:t>
            </a:r>
            <a:r>
              <a:rPr lang="es-CL" dirty="0"/>
              <a:t>Maule</a:t>
            </a:r>
            <a:r>
              <a:rPr lang="es-CL" dirty="0" smtClean="0"/>
              <a:t>.- </a:t>
            </a:r>
            <a:r>
              <a:rPr lang="es-CL" dirty="0"/>
              <a:t>Seguimiento a la calidad del Almidon </a:t>
            </a:r>
            <a:r>
              <a:rPr lang="es-CL" dirty="0" smtClean="0"/>
              <a:t>TM. Jefe de Aditivos comenta estar conforme con calidad. </a:t>
            </a:r>
            <a:endParaRPr lang="es-CL" dirty="0"/>
          </a:p>
          <a:p>
            <a:pPr fontAlgn="b"/>
            <a:endParaRPr lang="es-CL" dirty="0" smtClean="0"/>
          </a:p>
          <a:p>
            <a:pPr marL="285750" indent="-285750" fontAlgn="b">
              <a:buFont typeface="Wingdings" panose="05000000000000000000" pitchFamily="2" charset="2"/>
              <a:buChar char="Ø"/>
            </a:pPr>
            <a:r>
              <a:rPr lang="es-CL" dirty="0" smtClean="0"/>
              <a:t>Italquim.- Reclamo por rompimiento de maxisaco de </a:t>
            </a:r>
            <a:r>
              <a:rPr lang="es-CL" dirty="0"/>
              <a:t>Almidon </a:t>
            </a:r>
            <a:r>
              <a:rPr lang="es-CL" dirty="0" smtClean="0"/>
              <a:t>Acido. Reuniones con proveedor Coresa para corregir defecto</a:t>
            </a:r>
            <a:endParaRPr lang="es-CL" dirty="0"/>
          </a:p>
          <a:p>
            <a:pPr fontAlgn="b"/>
            <a:endParaRPr lang="es-CL" dirty="0"/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es-CL" b="1" dirty="0" smtClean="0"/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es-CL" b="1" dirty="0"/>
          </a:p>
        </p:txBody>
      </p:sp>
    </p:spTree>
    <p:extLst>
      <p:ext uri="{BB962C8B-B14F-4D97-AF65-F5344CB8AC3E}">
        <p14:creationId xmlns:p14="http://schemas.microsoft.com/office/powerpoint/2010/main" val="33023064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9000" r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6225" y="103456"/>
            <a:ext cx="2495550" cy="1333500"/>
          </a:xfrm>
          <a:prstGeom prst="rect">
            <a:avLst/>
          </a:prstGeom>
        </p:spPr>
      </p:pic>
      <p:pic>
        <p:nvPicPr>
          <p:cNvPr id="9" name="Imagen 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68315" y="103456"/>
            <a:ext cx="2023685" cy="1344263"/>
          </a:xfrm>
          <a:prstGeom prst="rect">
            <a:avLst/>
          </a:prstGeom>
        </p:spPr>
      </p:pic>
      <p:sp>
        <p:nvSpPr>
          <p:cNvPr id="3" name="CuadroTexto 2"/>
          <p:cNvSpPr txBox="1"/>
          <p:nvPr/>
        </p:nvSpPr>
        <p:spPr>
          <a:xfrm>
            <a:off x="276224" y="1447719"/>
            <a:ext cx="11301259" cy="51090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b"/>
            <a:r>
              <a:rPr lang="es-CL" sz="2000" b="1" dirty="0" smtClean="0"/>
              <a:t>Febrero</a:t>
            </a:r>
          </a:p>
          <a:p>
            <a:pPr marL="285750" indent="-285750" fontAlgn="b">
              <a:buFont typeface="Wingdings" panose="05000000000000000000" pitchFamily="2" charset="2"/>
              <a:buChar char="Ø"/>
            </a:pPr>
            <a:endParaRPr lang="es-CL" dirty="0" smtClean="0"/>
          </a:p>
          <a:p>
            <a:pPr marL="285750" indent="-285750" fontAlgn="b">
              <a:buFont typeface="Wingdings" panose="05000000000000000000" pitchFamily="2" charset="2"/>
              <a:buChar char="Ø"/>
            </a:pPr>
            <a:r>
              <a:rPr lang="es-CL" dirty="0" smtClean="0"/>
              <a:t>Tissue Puente Alto.- Coordinar </a:t>
            </a:r>
            <a:r>
              <a:rPr lang="es-CL" dirty="0"/>
              <a:t>fecha de prueba de homologación del Almidon Catiónico en </a:t>
            </a:r>
            <a:r>
              <a:rPr lang="es-CL" dirty="0" smtClean="0"/>
              <a:t>Planta </a:t>
            </a:r>
            <a:r>
              <a:rPr lang="es-CL" dirty="0"/>
              <a:t>Puente Alto. Prueba se fija para el 28-02-2018 pero se pospone para el </a:t>
            </a:r>
            <a:r>
              <a:rPr lang="es-CL" dirty="0" smtClean="0"/>
              <a:t>5-03-2018.</a:t>
            </a:r>
          </a:p>
          <a:p>
            <a:pPr marL="285750" indent="-285750" fontAlgn="b">
              <a:buFont typeface="Wingdings" panose="05000000000000000000" pitchFamily="2" charset="2"/>
              <a:buChar char="Ø"/>
            </a:pPr>
            <a:endParaRPr lang="es-CL" dirty="0"/>
          </a:p>
          <a:p>
            <a:pPr marL="285750" indent="-285750" fontAlgn="b">
              <a:buFont typeface="Wingdings" panose="05000000000000000000" pitchFamily="2" charset="2"/>
              <a:buChar char="Ø"/>
            </a:pPr>
            <a:r>
              <a:rPr lang="es-CL" dirty="0" smtClean="0"/>
              <a:t>Cartulinas Valdivia.- Visita </a:t>
            </a:r>
            <a:r>
              <a:rPr lang="es-CL" dirty="0"/>
              <a:t>técnica por problemas en preparación </a:t>
            </a:r>
            <a:r>
              <a:rPr lang="es-CL" dirty="0" smtClean="0"/>
              <a:t>de Almidón </a:t>
            </a:r>
            <a:r>
              <a:rPr lang="es-CL" dirty="0"/>
              <a:t>Oxidado; cañerías de </a:t>
            </a:r>
            <a:r>
              <a:rPr lang="es-CL" dirty="0" smtClean="0"/>
              <a:t>equipo </a:t>
            </a:r>
            <a:r>
              <a:rPr lang="es-CL" dirty="0"/>
              <a:t>se </a:t>
            </a:r>
            <a:r>
              <a:rPr lang="es-CL" dirty="0" smtClean="0"/>
              <a:t>bloquean. </a:t>
            </a:r>
            <a:r>
              <a:rPr lang="es-CL" dirty="0"/>
              <a:t>Se acuerda el recambio del almidón enviándose producto retamizado</a:t>
            </a:r>
            <a:r>
              <a:rPr lang="es-CL" dirty="0" smtClean="0"/>
              <a:t>.</a:t>
            </a:r>
          </a:p>
          <a:p>
            <a:pPr marL="285750" indent="-285750" fontAlgn="b">
              <a:buFont typeface="Wingdings" panose="05000000000000000000" pitchFamily="2" charset="2"/>
              <a:buChar char="Ø"/>
            </a:pPr>
            <a:endParaRPr lang="es-CL" dirty="0"/>
          </a:p>
          <a:p>
            <a:pPr marL="285750" indent="-285750" fontAlgn="b">
              <a:buFont typeface="Wingdings" panose="05000000000000000000" pitchFamily="2" charset="2"/>
              <a:buChar char="Ø"/>
            </a:pPr>
            <a:r>
              <a:rPr lang="es-CL" dirty="0" smtClean="0"/>
              <a:t>Casval.- </a:t>
            </a:r>
            <a:r>
              <a:rPr lang="es-CL" dirty="0"/>
              <a:t>R</a:t>
            </a:r>
            <a:r>
              <a:rPr lang="es-CL" dirty="0" smtClean="0"/>
              <a:t>evisión </a:t>
            </a:r>
            <a:r>
              <a:rPr lang="es-CL" dirty="0"/>
              <a:t>de preparación del adhesivo de corrugado. Se implementa medición de viscosidad</a:t>
            </a:r>
            <a:r>
              <a:rPr lang="es-CL" dirty="0" smtClean="0"/>
              <a:t>.</a:t>
            </a:r>
          </a:p>
          <a:p>
            <a:pPr marL="285750" indent="-285750" fontAlgn="b">
              <a:buFont typeface="Wingdings" panose="05000000000000000000" pitchFamily="2" charset="2"/>
              <a:buChar char="Ø"/>
            </a:pPr>
            <a:endParaRPr lang="es-CL" dirty="0"/>
          </a:p>
          <a:p>
            <a:pPr marL="285750" indent="-285750" fontAlgn="b">
              <a:buFont typeface="Wingdings" panose="05000000000000000000" pitchFamily="2" charset="2"/>
              <a:buChar char="Ø"/>
            </a:pPr>
            <a:r>
              <a:rPr lang="es-CL" dirty="0" smtClean="0"/>
              <a:t>Papeles Cordillera.- Revisión </a:t>
            </a:r>
            <a:r>
              <a:rPr lang="es-CL" dirty="0"/>
              <a:t>de propuestas para instalar filtro en línea </a:t>
            </a:r>
            <a:r>
              <a:rPr lang="es-CL" dirty="0" smtClean="0"/>
              <a:t>del almidón catiónico</a:t>
            </a:r>
            <a:r>
              <a:rPr lang="es-CL" dirty="0"/>
              <a:t>. Se sugiere no instalar filtro por existir ya un sistema de filtros después de motobombas</a:t>
            </a:r>
            <a:r>
              <a:rPr lang="es-CL" dirty="0" smtClean="0"/>
              <a:t>.</a:t>
            </a:r>
          </a:p>
          <a:p>
            <a:pPr marL="285750" indent="-285750" fontAlgn="b">
              <a:buFont typeface="Wingdings" panose="05000000000000000000" pitchFamily="2" charset="2"/>
              <a:buChar char="Ø"/>
            </a:pPr>
            <a:endParaRPr lang="es-CL" dirty="0"/>
          </a:p>
          <a:p>
            <a:pPr marL="285750" indent="-285750" fontAlgn="b">
              <a:buFont typeface="Wingdings" panose="05000000000000000000" pitchFamily="2" charset="2"/>
              <a:buChar char="Ø"/>
            </a:pPr>
            <a:r>
              <a:rPr lang="es-CL" dirty="0" smtClean="0"/>
              <a:t>Promaiz.- Emisión </a:t>
            </a:r>
            <a:r>
              <a:rPr lang="es-CL" dirty="0"/>
              <a:t>de Ficha Técnica y Hoja De Seguridad del Almidón Acido en idioma inglés</a:t>
            </a:r>
            <a:r>
              <a:rPr lang="es-CL" dirty="0" smtClean="0"/>
              <a:t>.</a:t>
            </a:r>
          </a:p>
          <a:p>
            <a:pPr marL="285750" indent="-285750" fontAlgn="b">
              <a:buFont typeface="Wingdings" panose="05000000000000000000" pitchFamily="2" charset="2"/>
              <a:buChar char="Ø"/>
            </a:pPr>
            <a:endParaRPr lang="es-CL" dirty="0"/>
          </a:p>
          <a:p>
            <a:pPr marL="285750" indent="-285750" fontAlgn="b">
              <a:buFont typeface="Wingdings" panose="05000000000000000000" pitchFamily="2" charset="2"/>
              <a:buChar char="Ø"/>
            </a:pPr>
            <a:r>
              <a:rPr lang="es-CL" dirty="0"/>
              <a:t>Asesoría técnica con </a:t>
            </a:r>
            <a:r>
              <a:rPr lang="es-CL" dirty="0" smtClean="0"/>
              <a:t>Almidon Nativo y Acido, </a:t>
            </a:r>
            <a:r>
              <a:rPr lang="es-CL" dirty="0"/>
              <a:t>para la elaboración de </a:t>
            </a:r>
            <a:r>
              <a:rPr lang="es-CL" dirty="0" smtClean="0"/>
              <a:t>briquetas para calefacción.</a:t>
            </a:r>
            <a:endParaRPr lang="es-CL" dirty="0"/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es-CL" dirty="0" smtClean="0"/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es-CL" dirty="0"/>
          </a:p>
        </p:txBody>
      </p:sp>
    </p:spTree>
    <p:extLst>
      <p:ext uri="{BB962C8B-B14F-4D97-AF65-F5344CB8AC3E}">
        <p14:creationId xmlns:p14="http://schemas.microsoft.com/office/powerpoint/2010/main" val="34839234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9000" r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6225" y="103456"/>
            <a:ext cx="2495550" cy="1333500"/>
          </a:xfrm>
          <a:prstGeom prst="rect">
            <a:avLst/>
          </a:prstGeom>
        </p:spPr>
      </p:pic>
      <p:pic>
        <p:nvPicPr>
          <p:cNvPr id="9" name="Imagen 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68315" y="103456"/>
            <a:ext cx="2023685" cy="1344263"/>
          </a:xfrm>
          <a:prstGeom prst="rect">
            <a:avLst/>
          </a:prstGeom>
        </p:spPr>
      </p:pic>
      <p:sp>
        <p:nvSpPr>
          <p:cNvPr id="3" name="CuadroTexto 2"/>
          <p:cNvSpPr txBox="1"/>
          <p:nvPr/>
        </p:nvSpPr>
        <p:spPr>
          <a:xfrm>
            <a:off x="276224" y="1447719"/>
            <a:ext cx="11301259" cy="53860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b"/>
            <a:r>
              <a:rPr lang="es-CL" sz="2000" b="1" dirty="0" smtClean="0"/>
              <a:t>Marzo</a:t>
            </a:r>
          </a:p>
          <a:p>
            <a:pPr fontAlgn="b"/>
            <a:endParaRPr lang="es-CL" dirty="0"/>
          </a:p>
          <a:p>
            <a:pPr marL="285750" indent="-285750" fontAlgn="b">
              <a:buFont typeface="Wingdings" panose="05000000000000000000" pitchFamily="2" charset="2"/>
              <a:buChar char="Ø"/>
            </a:pPr>
            <a:r>
              <a:rPr lang="es-CL" dirty="0" smtClean="0"/>
              <a:t>Tissue Puente Alto.- Asistencia </a:t>
            </a:r>
            <a:r>
              <a:rPr lang="es-CL" dirty="0"/>
              <a:t>técnica en prueba de homologación del Almidon </a:t>
            </a:r>
            <a:r>
              <a:rPr lang="es-CL" dirty="0" smtClean="0"/>
              <a:t>Catiónico. </a:t>
            </a:r>
            <a:r>
              <a:rPr lang="es-CL" dirty="0"/>
              <a:t>Prueba se inició 05-03-2018 y fue suspendida el 07-03-2018. Se genera informe y mantiene contacto con el cliente para que se retome </a:t>
            </a:r>
            <a:r>
              <a:rPr lang="es-CL" dirty="0" smtClean="0"/>
              <a:t>prueba </a:t>
            </a:r>
            <a:r>
              <a:rPr lang="es-CL" dirty="0"/>
              <a:t>industrial</a:t>
            </a:r>
            <a:r>
              <a:rPr lang="es-CL" dirty="0" smtClean="0"/>
              <a:t>.</a:t>
            </a:r>
          </a:p>
          <a:p>
            <a:pPr marL="285750" indent="-285750" fontAlgn="b">
              <a:buFont typeface="Wingdings" panose="05000000000000000000" pitchFamily="2" charset="2"/>
              <a:buChar char="Ø"/>
            </a:pPr>
            <a:endParaRPr lang="es-CL" dirty="0"/>
          </a:p>
          <a:p>
            <a:pPr marL="285750" indent="-285750" fontAlgn="b">
              <a:buFont typeface="Wingdings" panose="05000000000000000000" pitchFamily="2" charset="2"/>
              <a:buChar char="Ø"/>
            </a:pPr>
            <a:r>
              <a:rPr lang="es-CL" dirty="0" smtClean="0"/>
              <a:t>Papeles Cordillera.- Revisión de </a:t>
            </a:r>
            <a:r>
              <a:rPr lang="es-CL" dirty="0"/>
              <a:t>preparación y aplicación de los almidones </a:t>
            </a:r>
            <a:r>
              <a:rPr lang="es-CL" dirty="0" smtClean="0"/>
              <a:t>Catiónico </a:t>
            </a:r>
            <a:r>
              <a:rPr lang="es-CL" dirty="0"/>
              <a:t>y </a:t>
            </a:r>
            <a:r>
              <a:rPr lang="es-CL" dirty="0" smtClean="0"/>
              <a:t>Nativo</a:t>
            </a:r>
            <a:r>
              <a:rPr lang="es-CL" dirty="0"/>
              <a:t>; procesos en </a:t>
            </a:r>
            <a:r>
              <a:rPr lang="es-CL" dirty="0" smtClean="0"/>
              <a:t>conformidad.</a:t>
            </a:r>
          </a:p>
          <a:p>
            <a:pPr marL="285750" indent="-285750" fontAlgn="b">
              <a:buFont typeface="Wingdings" panose="05000000000000000000" pitchFamily="2" charset="2"/>
              <a:buChar char="Ø"/>
            </a:pPr>
            <a:endParaRPr lang="es-CL" dirty="0"/>
          </a:p>
          <a:p>
            <a:pPr marL="285750" indent="-285750" fontAlgn="b">
              <a:buFont typeface="Wingdings" panose="05000000000000000000" pitchFamily="2" charset="2"/>
              <a:buChar char="Ø"/>
            </a:pPr>
            <a:r>
              <a:rPr lang="es-CL" dirty="0" smtClean="0"/>
              <a:t>Cartulinas Valdivia.- Coordinar actividades de análisis de laboratorio </a:t>
            </a:r>
            <a:r>
              <a:rPr lang="es-CL" dirty="0"/>
              <a:t>para responder </a:t>
            </a:r>
            <a:r>
              <a:rPr lang="es-CL" dirty="0" smtClean="0"/>
              <a:t>reclamos </a:t>
            </a:r>
            <a:r>
              <a:rPr lang="es-CL" dirty="0"/>
              <a:t>de </a:t>
            </a:r>
            <a:r>
              <a:rPr lang="es-CL" dirty="0" smtClean="0"/>
              <a:t>almidón </a:t>
            </a:r>
            <a:r>
              <a:rPr lang="es-CL" dirty="0"/>
              <a:t>mezclado y Almidón con grumos</a:t>
            </a:r>
            <a:r>
              <a:rPr lang="es-CL" dirty="0" smtClean="0"/>
              <a:t>.</a:t>
            </a:r>
          </a:p>
          <a:p>
            <a:pPr marL="285750" indent="-285750" fontAlgn="b">
              <a:buFont typeface="Wingdings" panose="05000000000000000000" pitchFamily="2" charset="2"/>
              <a:buChar char="Ø"/>
            </a:pPr>
            <a:endParaRPr lang="es-CL" dirty="0"/>
          </a:p>
          <a:p>
            <a:pPr marL="285750" indent="-285750" fontAlgn="b">
              <a:buFont typeface="Wingdings" panose="05000000000000000000" pitchFamily="2" charset="2"/>
              <a:buChar char="Ø"/>
            </a:pPr>
            <a:r>
              <a:rPr lang="es-CL" dirty="0" smtClean="0"/>
              <a:t>Paimasa.- Atender </a:t>
            </a:r>
            <a:r>
              <a:rPr lang="es-CL" dirty="0"/>
              <a:t>reclamo de almidón con material que </a:t>
            </a:r>
            <a:r>
              <a:rPr lang="es-CL" dirty="0" smtClean="0"/>
              <a:t>bloquea </a:t>
            </a:r>
            <a:r>
              <a:rPr lang="es-CL" dirty="0"/>
              <a:t>bombas. También coordinar y apoyar visita de técnicos de Planta Corrugado para mostrar proceso de envasado de almidones </a:t>
            </a:r>
            <a:r>
              <a:rPr lang="es-CL" dirty="0" smtClean="0"/>
              <a:t>recuperados</a:t>
            </a:r>
            <a:r>
              <a:rPr lang="es-CL" dirty="0"/>
              <a:t> </a:t>
            </a:r>
            <a:r>
              <a:rPr lang="es-CL" dirty="0" smtClean="0"/>
              <a:t>que usa el cliente.</a:t>
            </a:r>
          </a:p>
          <a:p>
            <a:pPr marL="285750" indent="-285750" fontAlgn="b">
              <a:buFont typeface="Wingdings" panose="05000000000000000000" pitchFamily="2" charset="2"/>
              <a:buChar char="Ø"/>
            </a:pPr>
            <a:endParaRPr lang="es-CL" dirty="0"/>
          </a:p>
          <a:p>
            <a:pPr marL="285750" indent="-285750" fontAlgn="b">
              <a:buFont typeface="Wingdings" panose="05000000000000000000" pitchFamily="2" charset="2"/>
              <a:buChar char="Ø"/>
            </a:pPr>
            <a:r>
              <a:rPr lang="es-CL" dirty="0" smtClean="0"/>
              <a:t>Promaiz.- Traducción </a:t>
            </a:r>
            <a:r>
              <a:rPr lang="es-CL" dirty="0"/>
              <a:t>al inglés Hoja de Datos de Seguridad del Almidón Acido.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es-CL" dirty="0" smtClean="0"/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es-CL" dirty="0" smtClean="0"/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es-CL" dirty="0"/>
          </a:p>
        </p:txBody>
      </p:sp>
    </p:spTree>
    <p:extLst>
      <p:ext uri="{BB962C8B-B14F-4D97-AF65-F5344CB8AC3E}">
        <p14:creationId xmlns:p14="http://schemas.microsoft.com/office/powerpoint/2010/main" val="17191969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9000" r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6225" y="103456"/>
            <a:ext cx="2495550" cy="1333500"/>
          </a:xfrm>
          <a:prstGeom prst="rect">
            <a:avLst/>
          </a:prstGeom>
        </p:spPr>
      </p:pic>
      <p:pic>
        <p:nvPicPr>
          <p:cNvPr id="9" name="Imagen 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68315" y="103456"/>
            <a:ext cx="2023685" cy="1344263"/>
          </a:xfrm>
          <a:prstGeom prst="rect">
            <a:avLst/>
          </a:prstGeom>
        </p:spPr>
      </p:pic>
      <p:sp>
        <p:nvSpPr>
          <p:cNvPr id="3" name="CuadroTexto 2"/>
          <p:cNvSpPr txBox="1"/>
          <p:nvPr/>
        </p:nvSpPr>
        <p:spPr>
          <a:xfrm>
            <a:off x="276224" y="1447719"/>
            <a:ext cx="11301259" cy="37240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b"/>
            <a:r>
              <a:rPr lang="es-CL" sz="2000" b="1" dirty="0" smtClean="0"/>
              <a:t>Abril</a:t>
            </a:r>
          </a:p>
          <a:p>
            <a:pPr fontAlgn="b"/>
            <a:endParaRPr lang="es-CL" dirty="0"/>
          </a:p>
          <a:p>
            <a:pPr marL="285750" indent="-285750" fontAlgn="b">
              <a:buFont typeface="Wingdings" panose="05000000000000000000" pitchFamily="2" charset="2"/>
              <a:buChar char="Ø"/>
            </a:pPr>
            <a:r>
              <a:rPr lang="es-CL" dirty="0"/>
              <a:t>Tissue Puente </a:t>
            </a:r>
            <a:r>
              <a:rPr lang="es-CL" dirty="0" smtClean="0"/>
              <a:t>Alto.- Seguimiento </a:t>
            </a:r>
            <a:r>
              <a:rPr lang="es-CL" dirty="0"/>
              <a:t>prueba de homologación del Almidón </a:t>
            </a:r>
            <a:r>
              <a:rPr lang="es-CL" dirty="0" smtClean="0"/>
              <a:t>Catiónico. </a:t>
            </a:r>
            <a:r>
              <a:rPr lang="es-CL" dirty="0"/>
              <a:t>Prueba se realizará en mayo de 2018</a:t>
            </a:r>
            <a:r>
              <a:rPr lang="es-CL" dirty="0" smtClean="0"/>
              <a:t>.</a:t>
            </a:r>
          </a:p>
          <a:p>
            <a:pPr marL="285750" indent="-285750" fontAlgn="b">
              <a:buFont typeface="Wingdings" panose="05000000000000000000" pitchFamily="2" charset="2"/>
              <a:buChar char="Ø"/>
            </a:pPr>
            <a:endParaRPr lang="es-CL" dirty="0"/>
          </a:p>
          <a:p>
            <a:pPr marL="285750" indent="-285750" fontAlgn="b">
              <a:buFont typeface="Wingdings" panose="05000000000000000000" pitchFamily="2" charset="2"/>
              <a:buChar char="Ø"/>
            </a:pPr>
            <a:r>
              <a:rPr lang="es-CL" dirty="0" smtClean="0"/>
              <a:t>FPC </a:t>
            </a:r>
            <a:r>
              <a:rPr lang="es-CL" dirty="0"/>
              <a:t>Papeles</a:t>
            </a:r>
            <a:r>
              <a:rPr lang="es-CL" dirty="0" smtClean="0"/>
              <a:t>.- </a:t>
            </a:r>
            <a:r>
              <a:rPr lang="es-CL" dirty="0"/>
              <a:t>Seguimiento uso </a:t>
            </a:r>
            <a:r>
              <a:rPr lang="es-CL" dirty="0" smtClean="0"/>
              <a:t>almidones </a:t>
            </a:r>
            <a:r>
              <a:rPr lang="es-CL" dirty="0"/>
              <a:t>Nativo </a:t>
            </a:r>
            <a:r>
              <a:rPr lang="es-CL" dirty="0" smtClean="0"/>
              <a:t>y Catiónico.</a:t>
            </a:r>
          </a:p>
          <a:p>
            <a:pPr marL="285750" indent="-285750" fontAlgn="b">
              <a:buFont typeface="Wingdings" panose="05000000000000000000" pitchFamily="2" charset="2"/>
              <a:buChar char="Ø"/>
            </a:pPr>
            <a:endParaRPr lang="es-CL" dirty="0"/>
          </a:p>
          <a:p>
            <a:pPr marL="285750" indent="-285750" fontAlgn="b">
              <a:buFont typeface="Wingdings" panose="05000000000000000000" pitchFamily="2" charset="2"/>
              <a:buChar char="Ø"/>
            </a:pPr>
            <a:r>
              <a:rPr lang="es-CL" dirty="0" smtClean="0"/>
              <a:t>FPC </a:t>
            </a:r>
            <a:r>
              <a:rPr lang="es-CL" dirty="0"/>
              <a:t>Tissue</a:t>
            </a:r>
            <a:r>
              <a:rPr lang="es-CL" dirty="0" smtClean="0"/>
              <a:t>.- </a:t>
            </a:r>
            <a:r>
              <a:rPr lang="es-CL" dirty="0"/>
              <a:t>Proponer uso de Almidón Catiónico</a:t>
            </a:r>
            <a:r>
              <a:rPr lang="es-CL" dirty="0" smtClean="0"/>
              <a:t>.</a:t>
            </a:r>
          </a:p>
          <a:p>
            <a:pPr marL="285750" indent="-285750" fontAlgn="b">
              <a:buFont typeface="Wingdings" panose="05000000000000000000" pitchFamily="2" charset="2"/>
              <a:buChar char="Ø"/>
            </a:pPr>
            <a:endParaRPr lang="es-CL" dirty="0"/>
          </a:p>
          <a:p>
            <a:pPr marL="285750" indent="-285750" fontAlgn="b">
              <a:buFont typeface="Wingdings" panose="05000000000000000000" pitchFamily="2" charset="2"/>
              <a:buChar char="Ø"/>
            </a:pPr>
            <a:r>
              <a:rPr lang="es-CL" dirty="0" smtClean="0"/>
              <a:t>FPC </a:t>
            </a:r>
            <a:r>
              <a:rPr lang="es-CL" dirty="0"/>
              <a:t>Tissue</a:t>
            </a:r>
            <a:r>
              <a:rPr lang="es-CL" dirty="0" smtClean="0"/>
              <a:t>.- </a:t>
            </a:r>
            <a:r>
              <a:rPr lang="es-CL" dirty="0"/>
              <a:t>Asesoría y apoyo con </a:t>
            </a:r>
            <a:r>
              <a:rPr lang="es-CL" dirty="0" smtClean="0"/>
              <a:t>reactivos químicos para </a:t>
            </a:r>
            <a:r>
              <a:rPr lang="es-CL" dirty="0"/>
              <a:t>detección de almidón en muestras de papel </a:t>
            </a:r>
            <a:r>
              <a:rPr lang="es-CL" dirty="0" smtClean="0"/>
              <a:t>origen EUA</a:t>
            </a:r>
            <a:r>
              <a:rPr lang="es-CL" dirty="0"/>
              <a:t>.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es-CL" dirty="0" smtClean="0"/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es-CL" dirty="0" smtClean="0"/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es-CL" dirty="0"/>
          </a:p>
        </p:txBody>
      </p:sp>
    </p:spTree>
    <p:extLst>
      <p:ext uri="{BB962C8B-B14F-4D97-AF65-F5344CB8AC3E}">
        <p14:creationId xmlns:p14="http://schemas.microsoft.com/office/powerpoint/2010/main" val="13101684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9000" r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6225" y="103456"/>
            <a:ext cx="2495550" cy="1333500"/>
          </a:xfrm>
          <a:prstGeom prst="rect">
            <a:avLst/>
          </a:prstGeom>
        </p:spPr>
      </p:pic>
      <p:pic>
        <p:nvPicPr>
          <p:cNvPr id="9" name="Imagen 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68315" y="103456"/>
            <a:ext cx="2023685" cy="1344263"/>
          </a:xfrm>
          <a:prstGeom prst="rect">
            <a:avLst/>
          </a:prstGeom>
        </p:spPr>
      </p:pic>
      <p:sp>
        <p:nvSpPr>
          <p:cNvPr id="3" name="CuadroTexto 2"/>
          <p:cNvSpPr txBox="1"/>
          <p:nvPr/>
        </p:nvSpPr>
        <p:spPr>
          <a:xfrm>
            <a:off x="276224" y="1447719"/>
            <a:ext cx="11301259" cy="40010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b"/>
            <a:r>
              <a:rPr lang="es-CL" sz="2000" b="1" dirty="0" smtClean="0"/>
              <a:t>Mayo</a:t>
            </a:r>
          </a:p>
          <a:p>
            <a:pPr fontAlgn="b"/>
            <a:endParaRPr lang="es-CL" dirty="0"/>
          </a:p>
          <a:p>
            <a:pPr marL="285750" indent="-285750" fontAlgn="b">
              <a:buFont typeface="Wingdings" panose="05000000000000000000" pitchFamily="2" charset="2"/>
              <a:buChar char="Ø"/>
            </a:pPr>
            <a:r>
              <a:rPr lang="es-CL" dirty="0" smtClean="0"/>
              <a:t>Forsac </a:t>
            </a:r>
            <a:r>
              <a:rPr lang="es-CL" dirty="0"/>
              <a:t>Chillán</a:t>
            </a:r>
            <a:r>
              <a:rPr lang="es-CL" dirty="0" smtClean="0"/>
              <a:t>.- </a:t>
            </a:r>
            <a:r>
              <a:rPr lang="es-CL" dirty="0"/>
              <a:t>Reunión </a:t>
            </a:r>
            <a:r>
              <a:rPr lang="es-CL" dirty="0" smtClean="0"/>
              <a:t>en Planta del proveedor. Se </a:t>
            </a:r>
            <a:r>
              <a:rPr lang="es-CL" dirty="0"/>
              <a:t>requiere mejorar características de saco almidón baja humedad, tal que retarde la humidificación del almidón</a:t>
            </a:r>
            <a:r>
              <a:rPr lang="es-CL" dirty="0" smtClean="0"/>
              <a:t>.</a:t>
            </a:r>
          </a:p>
          <a:p>
            <a:pPr marL="285750" indent="-285750" fontAlgn="b">
              <a:buFont typeface="Wingdings" panose="05000000000000000000" pitchFamily="2" charset="2"/>
              <a:buChar char="Ø"/>
            </a:pPr>
            <a:endParaRPr lang="es-CL" dirty="0"/>
          </a:p>
          <a:p>
            <a:pPr marL="285750" indent="-285750" fontAlgn="b">
              <a:buFont typeface="Wingdings" panose="05000000000000000000" pitchFamily="2" charset="2"/>
              <a:buChar char="Ø"/>
            </a:pPr>
            <a:r>
              <a:rPr lang="es-CL" dirty="0" smtClean="0"/>
              <a:t>Cartulinas </a:t>
            </a:r>
            <a:r>
              <a:rPr lang="es-CL" dirty="0"/>
              <a:t>Maule</a:t>
            </a:r>
            <a:r>
              <a:rPr lang="es-CL" dirty="0" smtClean="0"/>
              <a:t>.- Evaluación desempeño de Almidón Nativo </a:t>
            </a:r>
            <a:r>
              <a:rPr lang="es-CL" dirty="0"/>
              <a:t>TM en </a:t>
            </a:r>
            <a:r>
              <a:rPr lang="es-CL" dirty="0" smtClean="0"/>
              <a:t>conversión enzimática, </a:t>
            </a:r>
            <a:r>
              <a:rPr lang="es-CL" dirty="0"/>
              <a:t>para aplicación de almidón </a:t>
            </a:r>
            <a:r>
              <a:rPr lang="es-CL" dirty="0" smtClean="0"/>
              <a:t>en superficial</a:t>
            </a:r>
            <a:r>
              <a:rPr lang="es-CL" dirty="0"/>
              <a:t>; A</a:t>
            </a:r>
            <a:r>
              <a:rPr lang="es-CL" dirty="0" smtClean="0"/>
              <a:t>lmidón Nativo TM en conformidad.</a:t>
            </a:r>
          </a:p>
          <a:p>
            <a:pPr marL="285750" indent="-285750" fontAlgn="b">
              <a:buFont typeface="Wingdings" panose="05000000000000000000" pitchFamily="2" charset="2"/>
              <a:buChar char="Ø"/>
            </a:pPr>
            <a:endParaRPr lang="es-CL" dirty="0"/>
          </a:p>
          <a:p>
            <a:pPr marL="285750" indent="-285750" fontAlgn="b">
              <a:buFont typeface="Wingdings" panose="05000000000000000000" pitchFamily="2" charset="2"/>
              <a:buChar char="Ø"/>
            </a:pPr>
            <a:r>
              <a:rPr lang="es-CL" dirty="0"/>
              <a:t>Paimasa</a:t>
            </a:r>
            <a:r>
              <a:rPr lang="es-CL" dirty="0" smtClean="0"/>
              <a:t>.- Mejorar </a:t>
            </a:r>
            <a:r>
              <a:rPr lang="es-CL" dirty="0"/>
              <a:t>valores físicos de los papeles por modificación de calidad de </a:t>
            </a:r>
            <a:r>
              <a:rPr lang="es-CL" dirty="0" smtClean="0"/>
              <a:t>materia </a:t>
            </a:r>
            <a:r>
              <a:rPr lang="es-CL" dirty="0"/>
              <a:t>prima </a:t>
            </a:r>
            <a:r>
              <a:rPr lang="es-CL" dirty="0" smtClean="0"/>
              <a:t>(fibra de papel </a:t>
            </a:r>
            <a:r>
              <a:rPr lang="es-CL" dirty="0"/>
              <a:t>recuperado o reciclado). Se propone aumentar dosis de almidón catiónico en un 50%. En estudio el efecto del cambio</a:t>
            </a:r>
            <a:r>
              <a:rPr lang="es-CL" dirty="0" smtClean="0"/>
              <a:t>.</a:t>
            </a:r>
          </a:p>
          <a:p>
            <a:pPr marL="285750" indent="-285750" fontAlgn="b">
              <a:buFont typeface="Wingdings" panose="05000000000000000000" pitchFamily="2" charset="2"/>
              <a:buChar char="Ø"/>
            </a:pPr>
            <a:endParaRPr lang="es-CL" dirty="0"/>
          </a:p>
          <a:p>
            <a:pPr marL="285750" indent="-285750" fontAlgn="b">
              <a:buFont typeface="Wingdings" panose="05000000000000000000" pitchFamily="2" charset="2"/>
              <a:buChar char="Ø"/>
            </a:pPr>
            <a:r>
              <a:rPr lang="es-CL" dirty="0"/>
              <a:t>Lab. </a:t>
            </a:r>
            <a:r>
              <a:rPr lang="es-CL" dirty="0" smtClean="0"/>
              <a:t>Promaiz.- </a:t>
            </a:r>
            <a:r>
              <a:rPr lang="es-CL" dirty="0"/>
              <a:t>Determinación de Sensibilidad Alcalina al Almidón de Papa </a:t>
            </a:r>
            <a:r>
              <a:rPr lang="es-CL" dirty="0" smtClean="0"/>
              <a:t>Pepsico </a:t>
            </a:r>
            <a:r>
              <a:rPr lang="es-CL" dirty="0"/>
              <a:t>para establecer la demanda de soda catalizadora en la cationización del almidón.</a:t>
            </a:r>
          </a:p>
        </p:txBody>
      </p:sp>
    </p:spTree>
    <p:extLst>
      <p:ext uri="{BB962C8B-B14F-4D97-AF65-F5344CB8AC3E}">
        <p14:creationId xmlns:p14="http://schemas.microsoft.com/office/powerpoint/2010/main" val="23269445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9000" r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6225" y="103456"/>
            <a:ext cx="2495550" cy="1333500"/>
          </a:xfrm>
          <a:prstGeom prst="rect">
            <a:avLst/>
          </a:prstGeom>
        </p:spPr>
      </p:pic>
      <p:pic>
        <p:nvPicPr>
          <p:cNvPr id="9" name="Imagen 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68315" y="103456"/>
            <a:ext cx="2023685" cy="1344263"/>
          </a:xfrm>
          <a:prstGeom prst="rect">
            <a:avLst/>
          </a:prstGeom>
        </p:spPr>
      </p:pic>
      <p:sp>
        <p:nvSpPr>
          <p:cNvPr id="3" name="CuadroTexto 2"/>
          <p:cNvSpPr txBox="1"/>
          <p:nvPr/>
        </p:nvSpPr>
        <p:spPr>
          <a:xfrm>
            <a:off x="276224" y="1447719"/>
            <a:ext cx="11301259" cy="233910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fontAlgn="b"/>
            <a:r>
              <a:rPr lang="es-CL" sz="2000" b="1" dirty="0" smtClean="0"/>
              <a:t>Mayo</a:t>
            </a:r>
            <a:endParaRPr lang="es-CL" dirty="0" smtClean="0">
              <a:solidFill>
                <a:srgbClr val="FF0000"/>
              </a:solidFill>
              <a:latin typeface="Calibri" panose="020F0502020204030204" pitchFamily="34" charset="0"/>
            </a:endParaRPr>
          </a:p>
          <a:p>
            <a:pPr marL="285750" indent="-285750" fontAlgn="b"/>
            <a:endParaRPr lang="es-CL" dirty="0">
              <a:solidFill>
                <a:srgbClr val="FF0000"/>
              </a:solidFill>
              <a:latin typeface="Calibri" panose="020F0502020204030204" pitchFamily="34" charset="0"/>
            </a:endParaRPr>
          </a:p>
          <a:p>
            <a:pPr marL="285750" indent="-285750" fontAlgn="b">
              <a:buFont typeface="Wingdings" panose="05000000000000000000" pitchFamily="2" charset="2"/>
              <a:buChar char="Ø"/>
            </a:pPr>
            <a:r>
              <a:rPr lang="es-CL" dirty="0" smtClean="0">
                <a:latin typeface="Calibri" panose="020F0502020204030204" pitchFamily="34" charset="0"/>
              </a:rPr>
              <a:t>Servibox.- </a:t>
            </a:r>
            <a:r>
              <a:rPr lang="es-CL" dirty="0">
                <a:latin typeface="Calibri" panose="020F0502020204030204" pitchFamily="34" charset="0"/>
              </a:rPr>
              <a:t>Asistencia al proceso de corrugado en iniciación.</a:t>
            </a:r>
          </a:p>
          <a:p>
            <a:pPr marL="285750" indent="-285750" fontAlgn="b">
              <a:buFont typeface="Wingdings" panose="05000000000000000000" pitchFamily="2" charset="2"/>
              <a:buChar char="Ø"/>
            </a:pPr>
            <a:endParaRPr lang="es-CL" dirty="0">
              <a:latin typeface="Calibri" panose="020F0502020204030204" pitchFamily="34" charset="0"/>
            </a:endParaRPr>
          </a:p>
          <a:p>
            <a:pPr marL="285750" indent="-285750" fontAlgn="b">
              <a:buFont typeface="Wingdings" panose="05000000000000000000" pitchFamily="2" charset="2"/>
              <a:buChar char="Ø"/>
            </a:pPr>
            <a:r>
              <a:rPr lang="es-CL" dirty="0" smtClean="0">
                <a:latin typeface="Calibri" panose="020F0502020204030204" pitchFamily="34" charset="0"/>
              </a:rPr>
              <a:t>Promaiz.- </a:t>
            </a:r>
            <a:r>
              <a:rPr lang="es-CL" dirty="0">
                <a:latin typeface="Calibri" panose="020F0502020204030204" pitchFamily="34" charset="0"/>
              </a:rPr>
              <a:t>Asistencia </a:t>
            </a:r>
            <a:r>
              <a:rPr lang="es-CL" dirty="0" smtClean="0">
                <a:latin typeface="Calibri" panose="020F0502020204030204" pitchFamily="34" charset="0"/>
              </a:rPr>
              <a:t>en </a:t>
            </a:r>
            <a:r>
              <a:rPr lang="es-CL" dirty="0">
                <a:latin typeface="Calibri" panose="020F0502020204030204" pitchFamily="34" charset="0"/>
              </a:rPr>
              <a:t>equipos para dextrinizar almidón de papa </a:t>
            </a:r>
            <a:r>
              <a:rPr lang="es-CL" dirty="0" smtClean="0">
                <a:latin typeface="Calibri" panose="020F0502020204030204" pitchFamily="34" charset="0"/>
              </a:rPr>
              <a:t>Pepsico.</a:t>
            </a:r>
            <a:endParaRPr lang="es-CL" dirty="0">
              <a:latin typeface="Calibri" panose="020F0502020204030204" pitchFamily="34" charset="0"/>
            </a:endParaRPr>
          </a:p>
          <a:p>
            <a:pPr marL="285750" indent="-285750" fontAlgn="b">
              <a:buFont typeface="Wingdings" panose="05000000000000000000" pitchFamily="2" charset="2"/>
              <a:buChar char="Ø"/>
            </a:pPr>
            <a:endParaRPr lang="es-CL" dirty="0">
              <a:latin typeface="Calibri" panose="020F0502020204030204" pitchFamily="34" charset="0"/>
            </a:endParaRPr>
          </a:p>
          <a:p>
            <a:pPr marL="285750" indent="-285750" fontAlgn="b">
              <a:buFont typeface="Wingdings" panose="05000000000000000000" pitchFamily="2" charset="2"/>
              <a:buChar char="Ø"/>
            </a:pPr>
            <a:r>
              <a:rPr lang="es-CL" dirty="0">
                <a:latin typeface="Calibri" panose="020F0502020204030204" pitchFamily="34" charset="0"/>
              </a:rPr>
              <a:t>Barcelatto</a:t>
            </a:r>
            <a:r>
              <a:rPr lang="es-CL" dirty="0" smtClean="0">
                <a:latin typeface="Calibri" panose="020F0502020204030204" pitchFamily="34" charset="0"/>
              </a:rPr>
              <a:t>.- Propuesta </a:t>
            </a:r>
            <a:r>
              <a:rPr lang="es-CL" dirty="0">
                <a:latin typeface="Calibri" panose="020F0502020204030204" pitchFamily="34" charset="0"/>
              </a:rPr>
              <a:t>de Almidón Nativo y Almidón </a:t>
            </a:r>
            <a:r>
              <a:rPr lang="es-CL" dirty="0" smtClean="0">
                <a:latin typeface="Calibri" panose="020F0502020204030204" pitchFamily="34" charset="0"/>
              </a:rPr>
              <a:t>Carrier MV </a:t>
            </a:r>
            <a:r>
              <a:rPr lang="es-CL" dirty="0">
                <a:latin typeface="Calibri" panose="020F0502020204030204" pitchFamily="34" charset="0"/>
              </a:rPr>
              <a:t>para corrugado. Pendiente enviar cotización previo a </a:t>
            </a:r>
            <a:r>
              <a:rPr lang="es-CL" dirty="0" smtClean="0">
                <a:latin typeface="Calibri" panose="020F0502020204030204" pitchFamily="34" charset="0"/>
              </a:rPr>
              <a:t>información de consumos del </a:t>
            </a:r>
            <a:r>
              <a:rPr lang="es-CL" dirty="0">
                <a:latin typeface="Calibri" panose="020F0502020204030204" pitchFamily="34" charset="0"/>
              </a:rPr>
              <a:t>cliente.</a:t>
            </a:r>
          </a:p>
        </p:txBody>
      </p:sp>
    </p:spTree>
    <p:extLst>
      <p:ext uri="{BB962C8B-B14F-4D97-AF65-F5344CB8AC3E}">
        <p14:creationId xmlns:p14="http://schemas.microsoft.com/office/powerpoint/2010/main" val="35189097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9000" r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6225" y="103456"/>
            <a:ext cx="2495550" cy="1333500"/>
          </a:xfrm>
          <a:prstGeom prst="rect">
            <a:avLst/>
          </a:prstGeom>
        </p:spPr>
      </p:pic>
      <p:pic>
        <p:nvPicPr>
          <p:cNvPr id="9" name="Imagen 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68315" y="103456"/>
            <a:ext cx="2023685" cy="1344263"/>
          </a:xfrm>
          <a:prstGeom prst="rect">
            <a:avLst/>
          </a:prstGeom>
        </p:spPr>
      </p:pic>
      <p:sp>
        <p:nvSpPr>
          <p:cNvPr id="3" name="CuadroTexto 2"/>
          <p:cNvSpPr txBox="1"/>
          <p:nvPr/>
        </p:nvSpPr>
        <p:spPr>
          <a:xfrm>
            <a:off x="276224" y="1447719"/>
            <a:ext cx="11301259" cy="48320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b"/>
            <a:r>
              <a:rPr lang="es-CL" sz="2000" b="1" dirty="0" smtClean="0"/>
              <a:t>Junio</a:t>
            </a:r>
          </a:p>
          <a:p>
            <a:pPr fontAlgn="b"/>
            <a:endParaRPr lang="es-CL" dirty="0"/>
          </a:p>
          <a:p>
            <a:pPr marL="285750" indent="-285750" fontAlgn="b">
              <a:buFont typeface="Wingdings" panose="05000000000000000000" pitchFamily="2" charset="2"/>
              <a:buChar char="Ø"/>
            </a:pPr>
            <a:r>
              <a:rPr lang="es-CL" dirty="0" smtClean="0"/>
              <a:t>Chilempack.- </a:t>
            </a:r>
            <a:r>
              <a:rPr lang="es-CL" dirty="0"/>
              <a:t>Prueba industrial Almidón Nativo Uso Técnico. Volumen 10 ton. Consumo 2 tpd. Resultados positivos. El cliente continuará evaluando con nuevos </a:t>
            </a:r>
            <a:r>
              <a:rPr lang="es-CL" dirty="0" smtClean="0"/>
              <a:t>pedidos </a:t>
            </a:r>
            <a:r>
              <a:rPr lang="es-CL" dirty="0"/>
              <a:t>para disponer de suficiente información y validarlo</a:t>
            </a:r>
            <a:r>
              <a:rPr lang="es-CL" dirty="0" smtClean="0"/>
              <a:t>.</a:t>
            </a:r>
          </a:p>
          <a:p>
            <a:pPr marL="285750" indent="-285750" fontAlgn="b">
              <a:buFont typeface="Wingdings" panose="05000000000000000000" pitchFamily="2" charset="2"/>
              <a:buChar char="Ø"/>
            </a:pPr>
            <a:endParaRPr lang="es-CL" dirty="0"/>
          </a:p>
          <a:p>
            <a:pPr marL="285750" indent="-285750" fontAlgn="b">
              <a:buFont typeface="Wingdings" panose="05000000000000000000" pitchFamily="2" charset="2"/>
              <a:buChar char="Ø"/>
            </a:pPr>
            <a:r>
              <a:rPr lang="es-CL" dirty="0"/>
              <a:t>Cartulinas Maule</a:t>
            </a:r>
            <a:r>
              <a:rPr lang="es-CL" dirty="0" smtClean="0"/>
              <a:t>.- </a:t>
            </a:r>
            <a:r>
              <a:rPr lang="es-CL" dirty="0"/>
              <a:t>Seguimiento uso del Almidón Nativo TM en aplicación spray y conversión enzimática.  Evaluación del cliente positiva en ambas aplicaciones</a:t>
            </a:r>
            <a:r>
              <a:rPr lang="es-CL" dirty="0" smtClean="0"/>
              <a:t>.</a:t>
            </a:r>
          </a:p>
          <a:p>
            <a:pPr marL="285750" indent="-285750" fontAlgn="b">
              <a:buFont typeface="Wingdings" panose="05000000000000000000" pitchFamily="2" charset="2"/>
              <a:buChar char="Ø"/>
            </a:pPr>
            <a:endParaRPr lang="es-CL" dirty="0"/>
          </a:p>
          <a:p>
            <a:pPr marL="285750" indent="-285750" fontAlgn="b">
              <a:buFont typeface="Wingdings" panose="05000000000000000000" pitchFamily="2" charset="2"/>
              <a:buChar char="Ø"/>
            </a:pPr>
            <a:r>
              <a:rPr lang="es-CL" dirty="0"/>
              <a:t>Paimasa</a:t>
            </a:r>
            <a:r>
              <a:rPr lang="es-CL" dirty="0" smtClean="0"/>
              <a:t>.- </a:t>
            </a:r>
            <a:r>
              <a:rPr lang="es-CL" dirty="0"/>
              <a:t>Reunión técnica para definir acciones con el propósito de mejorar calidad de los papeles y el proceso en general (retención de fibras, drenaje en la formación, comportamiento en el secado del papel y otros</a:t>
            </a:r>
            <a:r>
              <a:rPr lang="es-CL" dirty="0" smtClean="0"/>
              <a:t>).</a:t>
            </a:r>
          </a:p>
          <a:p>
            <a:pPr marL="285750" indent="-285750" fontAlgn="b">
              <a:buFont typeface="Wingdings" panose="05000000000000000000" pitchFamily="2" charset="2"/>
              <a:buChar char="Ø"/>
            </a:pPr>
            <a:endParaRPr lang="es-CL" dirty="0"/>
          </a:p>
          <a:p>
            <a:pPr marL="285750" indent="-285750" fontAlgn="b">
              <a:buFont typeface="Wingdings" panose="05000000000000000000" pitchFamily="2" charset="2"/>
              <a:buChar char="Ø"/>
            </a:pPr>
            <a:r>
              <a:rPr lang="es-CL" dirty="0"/>
              <a:t>Tissue Puente Alto</a:t>
            </a:r>
            <a:r>
              <a:rPr lang="es-CL" dirty="0" smtClean="0"/>
              <a:t>.- </a:t>
            </a:r>
            <a:r>
              <a:rPr lang="es-CL" dirty="0"/>
              <a:t>Prueba industrial del Almidón Catiónico Promaiz. Abortada transcurrido 6 </a:t>
            </a:r>
            <a:r>
              <a:rPr lang="es-CL" dirty="0" smtClean="0"/>
              <a:t>horas en evaluación </a:t>
            </a:r>
            <a:r>
              <a:rPr lang="es-CL" dirty="0"/>
              <a:t>por caída de resistencia mecánica del </a:t>
            </a:r>
            <a:r>
              <a:rPr lang="es-CL" dirty="0" smtClean="0"/>
              <a:t>Papel</a:t>
            </a:r>
            <a:r>
              <a:rPr lang="es-CL" dirty="0"/>
              <a:t>. Saldo de almidón fue retirado de Planta Tissue. Pendiente informe técnico por parte de Promaiz y reunión de cierre de ciclo de pruebas.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es-CL" dirty="0" smtClean="0"/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es-CL" dirty="0" smtClean="0"/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es-CL" dirty="0"/>
          </a:p>
        </p:txBody>
      </p:sp>
    </p:spTree>
    <p:extLst>
      <p:ext uri="{BB962C8B-B14F-4D97-AF65-F5344CB8AC3E}">
        <p14:creationId xmlns:p14="http://schemas.microsoft.com/office/powerpoint/2010/main" val="11558886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9000" r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6225" y="103456"/>
            <a:ext cx="2495550" cy="1333500"/>
          </a:xfrm>
          <a:prstGeom prst="rect">
            <a:avLst/>
          </a:prstGeom>
        </p:spPr>
      </p:pic>
      <p:pic>
        <p:nvPicPr>
          <p:cNvPr id="9" name="Imagen 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68315" y="103456"/>
            <a:ext cx="2023685" cy="1344263"/>
          </a:xfrm>
          <a:prstGeom prst="rect">
            <a:avLst/>
          </a:prstGeom>
        </p:spPr>
      </p:pic>
      <p:sp>
        <p:nvSpPr>
          <p:cNvPr id="3" name="CuadroTexto 2"/>
          <p:cNvSpPr txBox="1"/>
          <p:nvPr/>
        </p:nvSpPr>
        <p:spPr>
          <a:xfrm>
            <a:off x="276224" y="1447719"/>
            <a:ext cx="11301259" cy="34470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L" sz="2000" b="1" dirty="0" smtClean="0"/>
              <a:t>Junio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es-CL" dirty="0"/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s-CL" dirty="0" smtClean="0"/>
              <a:t>Promaiz.- Estudio </a:t>
            </a:r>
            <a:r>
              <a:rPr lang="es-CL" dirty="0"/>
              <a:t>de propiedades del Almidón de papa Everscrip y de mezclas con almidón nativo de maíz: Angulo de </a:t>
            </a:r>
            <a:r>
              <a:rPr lang="es-CL" dirty="0" smtClean="0"/>
              <a:t>Talud y viscosidad </a:t>
            </a:r>
            <a:r>
              <a:rPr lang="es-CL" dirty="0"/>
              <a:t>del almidón </a:t>
            </a:r>
            <a:r>
              <a:rPr lang="es-CL" dirty="0" smtClean="0"/>
              <a:t>(gelificado por </a:t>
            </a:r>
            <a:r>
              <a:rPr lang="es-CL" dirty="0"/>
              <a:t>temperatura y </a:t>
            </a:r>
            <a:r>
              <a:rPr lang="es-CL" dirty="0" smtClean="0"/>
              <a:t>por alcalinidad).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es-CL" dirty="0"/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s-CL" dirty="0"/>
              <a:t>Cartocor</a:t>
            </a:r>
            <a:r>
              <a:rPr lang="es-CL" dirty="0" smtClean="0"/>
              <a:t>.- </a:t>
            </a:r>
            <a:r>
              <a:rPr lang="es-CL" dirty="0"/>
              <a:t>Reunión </a:t>
            </a:r>
            <a:r>
              <a:rPr lang="es-CL" dirty="0" smtClean="0"/>
              <a:t>previa. Prefactibilidad </a:t>
            </a:r>
            <a:r>
              <a:rPr lang="es-CL" dirty="0"/>
              <a:t>técnica de silos. Luego reunión con fabricante de silos</a:t>
            </a:r>
            <a:r>
              <a:rPr lang="es-CL" dirty="0" smtClean="0"/>
              <a:t>.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es-CL" dirty="0"/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s-CL" dirty="0"/>
              <a:t>Cartocor</a:t>
            </a:r>
            <a:r>
              <a:rPr lang="es-CL" dirty="0" smtClean="0"/>
              <a:t>.- </a:t>
            </a:r>
            <a:r>
              <a:rPr lang="es-CL" dirty="0"/>
              <a:t>Propuesta uso de Almidón Carrier MV. Pendiente está programar con el cliente una prueba industrial para verificar </a:t>
            </a:r>
            <a:r>
              <a:rPr lang="es-CL" dirty="0" smtClean="0"/>
              <a:t>sus </a:t>
            </a:r>
            <a:r>
              <a:rPr lang="es-CL" dirty="0"/>
              <a:t>beneficios.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es-CL" dirty="0" smtClean="0"/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es-CL" dirty="0" smtClean="0"/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es-CL" dirty="0"/>
          </a:p>
        </p:txBody>
      </p:sp>
    </p:spTree>
    <p:extLst>
      <p:ext uri="{BB962C8B-B14F-4D97-AF65-F5344CB8AC3E}">
        <p14:creationId xmlns:p14="http://schemas.microsoft.com/office/powerpoint/2010/main" val="8932126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9000" r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6225" y="103456"/>
            <a:ext cx="2495550" cy="1333500"/>
          </a:xfrm>
          <a:prstGeom prst="rect">
            <a:avLst/>
          </a:prstGeom>
        </p:spPr>
      </p:pic>
      <p:pic>
        <p:nvPicPr>
          <p:cNvPr id="9" name="Imagen 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68315" y="103456"/>
            <a:ext cx="2023685" cy="1344263"/>
          </a:xfrm>
          <a:prstGeom prst="rect">
            <a:avLst/>
          </a:prstGeom>
        </p:spPr>
      </p:pic>
      <p:sp>
        <p:nvSpPr>
          <p:cNvPr id="3" name="CuadroTexto 2"/>
          <p:cNvSpPr txBox="1"/>
          <p:nvPr/>
        </p:nvSpPr>
        <p:spPr>
          <a:xfrm>
            <a:off x="276224" y="1447719"/>
            <a:ext cx="11301259" cy="37240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L" sz="2000" b="1" dirty="0" smtClean="0"/>
              <a:t>Julio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es-CL" dirty="0"/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s-CL" dirty="0" smtClean="0"/>
              <a:t>Chilempack.- </a:t>
            </a:r>
            <a:r>
              <a:rPr lang="es-CL" dirty="0"/>
              <a:t>Revisión y ajuste de fórmula por </a:t>
            </a:r>
            <a:r>
              <a:rPr lang="es-CL" dirty="0" smtClean="0"/>
              <a:t>aumento de viscosidad de adhesivo.</a:t>
            </a:r>
            <a:endParaRPr lang="es-CL" dirty="0"/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es-CL" dirty="0"/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s-CL" dirty="0"/>
              <a:t>Comercial Los Andes</a:t>
            </a:r>
            <a:r>
              <a:rPr lang="es-CL" dirty="0" smtClean="0"/>
              <a:t>.- </a:t>
            </a:r>
            <a:r>
              <a:rPr lang="es-CL" dirty="0"/>
              <a:t>Corrección fórmula de adhesivo corrugado.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es-CL" dirty="0"/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s-CL" dirty="0"/>
              <a:t>Paimasa</a:t>
            </a:r>
            <a:r>
              <a:rPr lang="es-CL" dirty="0" smtClean="0"/>
              <a:t>.- </a:t>
            </a:r>
            <a:r>
              <a:rPr lang="es-CL" dirty="0"/>
              <a:t>Entrega información sobre papelería.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es-CL" dirty="0"/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s-CL" dirty="0"/>
              <a:t>Tissue Puente Alto</a:t>
            </a:r>
            <a:r>
              <a:rPr lang="es-CL" dirty="0" smtClean="0"/>
              <a:t>.- </a:t>
            </a:r>
            <a:r>
              <a:rPr lang="es-CL" dirty="0"/>
              <a:t>Preparación informe de tercera prueba industrial.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es-CL" dirty="0"/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es-CL" dirty="0" smtClean="0"/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es-CL" dirty="0" smtClean="0"/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es-CL" dirty="0"/>
          </a:p>
        </p:txBody>
      </p:sp>
    </p:spTree>
    <p:extLst>
      <p:ext uri="{BB962C8B-B14F-4D97-AF65-F5344CB8AC3E}">
        <p14:creationId xmlns:p14="http://schemas.microsoft.com/office/powerpoint/2010/main" val="23221742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1299</TotalTime>
  <Words>1359</Words>
  <Application>Microsoft Office PowerPoint</Application>
  <PresentationFormat>Panorámica</PresentationFormat>
  <Paragraphs>175</Paragraphs>
  <Slides>16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16</vt:i4>
      </vt:variant>
    </vt:vector>
  </HeadingPairs>
  <TitlesOfParts>
    <vt:vector size="21" baseType="lpstr">
      <vt:lpstr>Arial</vt:lpstr>
      <vt:lpstr>Calibri</vt:lpstr>
      <vt:lpstr>Calibri Light</vt:lpstr>
      <vt:lpstr>Wingdings</vt:lpstr>
      <vt:lpstr>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Mgonzalez</dc:creator>
  <cp:lastModifiedBy>Gustavo Rojas Galleguillos</cp:lastModifiedBy>
  <cp:revision>77</cp:revision>
  <dcterms:created xsi:type="dcterms:W3CDTF">2017-08-07T15:40:52Z</dcterms:created>
  <dcterms:modified xsi:type="dcterms:W3CDTF">2018-08-17T17:32:32Z</dcterms:modified>
</cp:coreProperties>
</file>