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72" r:id="rId3"/>
    <p:sldId id="273" r:id="rId4"/>
    <p:sldId id="268" r:id="rId5"/>
    <p:sldId id="257" r:id="rId6"/>
    <p:sldId id="271" r:id="rId7"/>
    <p:sldId id="275" r:id="rId8"/>
    <p:sldId id="277" r:id="rId9"/>
    <p:sldId id="276" r:id="rId10"/>
    <p:sldId id="27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163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88426810726329"/>
          <c:y val="5.1400554097404488E-2"/>
          <c:w val="0.63583866337096218"/>
          <c:h val="0.75215587634878978"/>
        </c:manualLayout>
      </c:layout>
      <c:lineChart>
        <c:grouping val="standard"/>
        <c:varyColors val="0"/>
        <c:ser>
          <c:idx val="0"/>
          <c:order val="0"/>
          <c:tx>
            <c:strRef>
              <c:f>Hoja1!$A$4</c:f>
              <c:strCache>
                <c:ptCount val="1"/>
                <c:pt idx="0">
                  <c:v>OBJETIVO</c:v>
                </c:pt>
              </c:strCache>
            </c:strRef>
          </c:tx>
          <c:spPr>
            <a:ln w="28575" cap="rnd">
              <a:solidFill>
                <a:srgbClr val="00CC00"/>
              </a:solidFill>
              <a:round/>
            </a:ln>
            <a:effectLst/>
          </c:spPr>
          <c:marker>
            <c:symbol val="none"/>
          </c:marker>
          <c:cat>
            <c:strRef>
              <c:f>Hoja1!$B$3:$M$3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Hoja1!$B$4:$M$4</c:f>
              <c:numCache>
                <c:formatCode>General</c:formatCode>
                <c:ptCount val="12"/>
                <c:pt idx="0">
                  <c:v>92</c:v>
                </c:pt>
                <c:pt idx="1">
                  <c:v>92</c:v>
                </c:pt>
                <c:pt idx="2">
                  <c:v>92</c:v>
                </c:pt>
                <c:pt idx="3">
                  <c:v>92</c:v>
                </c:pt>
                <c:pt idx="4">
                  <c:v>92</c:v>
                </c:pt>
                <c:pt idx="5">
                  <c:v>92</c:v>
                </c:pt>
                <c:pt idx="6">
                  <c:v>92</c:v>
                </c:pt>
                <c:pt idx="7">
                  <c:v>92</c:v>
                </c:pt>
                <c:pt idx="8">
                  <c:v>92</c:v>
                </c:pt>
                <c:pt idx="9">
                  <c:v>92</c:v>
                </c:pt>
                <c:pt idx="10">
                  <c:v>92</c:v>
                </c:pt>
                <c:pt idx="11">
                  <c:v>92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Hoja1!$A$5</c:f>
              <c:strCache>
                <c:ptCount val="1"/>
                <c:pt idx="0">
                  <c:v>2017</c:v>
                </c:pt>
              </c:strCache>
            </c:strRef>
          </c:tx>
          <c:spPr>
            <a:ln w="28575" cap="rnd">
              <a:solidFill>
                <a:schemeClr val="accent2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75000"/>
                </a:schemeClr>
              </a:solidFill>
              <a:ln w="9525">
                <a:solidFill>
                  <a:schemeClr val="accent2">
                    <a:lumMod val="75000"/>
                  </a:schemeClr>
                </a:solidFill>
              </a:ln>
              <a:effectLst/>
            </c:spPr>
          </c:marker>
          <c:val>
            <c:numRef>
              <c:f>Hoja1!$B$5:$M$5</c:f>
              <c:numCache>
                <c:formatCode>General</c:formatCode>
                <c:ptCount val="12"/>
                <c:pt idx="6">
                  <c:v>97.2</c:v>
                </c:pt>
                <c:pt idx="7">
                  <c:v>93.3</c:v>
                </c:pt>
                <c:pt idx="8">
                  <c:v>37.299999999999997</c:v>
                </c:pt>
                <c:pt idx="9">
                  <c:v>95.8</c:v>
                </c:pt>
                <c:pt idx="10">
                  <c:v>60</c:v>
                </c:pt>
                <c:pt idx="11">
                  <c:v>94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Hoja1!$A$6</c:f>
              <c:strCache>
                <c:ptCount val="1"/>
                <c:pt idx="0">
                  <c:v>2018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75000"/>
                </a:schemeClr>
              </a:solidFill>
              <a:ln w="9525">
                <a:solidFill>
                  <a:schemeClr val="accent3"/>
                </a:solidFill>
              </a:ln>
              <a:effectLst/>
            </c:spPr>
          </c:marker>
          <c:val>
            <c:numRef>
              <c:f>Hoja1!$B$6:$M$6</c:f>
              <c:numCache>
                <c:formatCode>General</c:formatCode>
                <c:ptCount val="12"/>
                <c:pt idx="0">
                  <c:v>94.9</c:v>
                </c:pt>
                <c:pt idx="1">
                  <c:v>93.8</c:v>
                </c:pt>
                <c:pt idx="2">
                  <c:v>93.7</c:v>
                </c:pt>
                <c:pt idx="3">
                  <c:v>98.95</c:v>
                </c:pt>
                <c:pt idx="4">
                  <c:v>75.3</c:v>
                </c:pt>
                <c:pt idx="5">
                  <c:v>98.3</c:v>
                </c:pt>
                <c:pt idx="6">
                  <c:v>93.3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8802272"/>
        <c:axId val="168800592"/>
      </c:lineChart>
      <c:catAx>
        <c:axId val="1688022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L">
                    <a:solidFill>
                      <a:schemeClr val="tx1"/>
                    </a:solidFill>
                  </a:rPr>
                  <a:t>Mes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s-CL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/>
                </a:solidFill>
                <a:latin typeface="Swis721 Cn BT" panose="020B0506020202030204" pitchFamily="34" charset="0"/>
                <a:ea typeface="+mn-ea"/>
                <a:cs typeface="+mn-cs"/>
              </a:defRPr>
            </a:pPr>
            <a:endParaRPr lang="es-CL"/>
          </a:p>
        </c:txPr>
        <c:crossAx val="168800592"/>
        <c:crosses val="autoZero"/>
        <c:auto val="1"/>
        <c:lblAlgn val="ctr"/>
        <c:lblOffset val="100"/>
        <c:noMultiLvlLbl val="0"/>
      </c:catAx>
      <c:valAx>
        <c:axId val="168800592"/>
        <c:scaling>
          <c:orientation val="minMax"/>
          <c:max val="100"/>
          <c:min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CL">
                    <a:solidFill>
                      <a:schemeClr val="tx1"/>
                    </a:solidFill>
                  </a:rPr>
                  <a:t>% EFICIENCIA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s-CL"/>
            </a:p>
          </c:txPr>
        </c:title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168802272"/>
        <c:crosses val="autoZero"/>
        <c:crossBetween val="between"/>
      </c:valAx>
      <c:spPr>
        <a:solidFill>
          <a:srgbClr val="E6FFE6"/>
        </a:solidFill>
        <a:ln>
          <a:solidFill>
            <a:schemeClr val="tx1"/>
          </a:solidFill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6AB83D-C19E-43F4-A062-F826EBCC1B88}" type="datetimeFigureOut">
              <a:rPr lang="es-CL" smtClean="0"/>
              <a:t>16-08-2018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63DFA0-291F-44BA-AC93-8A43F5050066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77987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Marcador de imagen d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Marcador de nota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CL" altLang="es-CL" smtClean="0"/>
          </a:p>
        </p:txBody>
      </p:sp>
      <p:sp>
        <p:nvSpPr>
          <p:cNvPr id="8196" name="Marcador de número de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0275"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1pPr>
            <a:lvl2pPr marL="742950" indent="-285750" defTabSz="930275"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2pPr>
            <a:lvl3pPr marL="1143000" indent="-228600" defTabSz="930275"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3pPr>
            <a:lvl4pPr marL="1600200" indent="-228600" defTabSz="930275"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4pPr>
            <a:lvl5pPr marL="2057400" indent="-228600" defTabSz="930275"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9pPr>
          </a:lstStyle>
          <a:p>
            <a:fld id="{868B5279-F8FA-4AC1-ACF2-A649D74CD6C2}" type="slidenum">
              <a:rPr lang="es-ES" altLang="es-CL" sz="1200" smtClean="0">
                <a:latin typeface="Arial" panose="020B0604020202020204" pitchFamily="34" charset="0"/>
              </a:rPr>
              <a:pPr/>
              <a:t>2</a:t>
            </a:fld>
            <a:endParaRPr lang="es-ES" altLang="es-CL" sz="120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1343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Marcador de imagen d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Marcador de nota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CL" altLang="es-CL" smtClean="0"/>
          </a:p>
        </p:txBody>
      </p:sp>
      <p:sp>
        <p:nvSpPr>
          <p:cNvPr id="10244" name="Marcador de número de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0275"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1pPr>
            <a:lvl2pPr marL="742950" indent="-285750" defTabSz="930275"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2pPr>
            <a:lvl3pPr marL="1143000" indent="-228600" defTabSz="930275"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3pPr>
            <a:lvl4pPr marL="1600200" indent="-228600" defTabSz="930275"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4pPr>
            <a:lvl5pPr marL="2057400" indent="-228600" defTabSz="930275"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9pPr>
          </a:lstStyle>
          <a:p>
            <a:fld id="{3ED092B1-2CDC-4463-86D1-DC12C1F24656}" type="slidenum">
              <a:rPr lang="es-ES" altLang="es-CL" sz="1200" smtClean="0">
                <a:latin typeface="Arial" panose="020B0604020202020204" pitchFamily="34" charset="0"/>
              </a:rPr>
              <a:pPr/>
              <a:t>3</a:t>
            </a:fld>
            <a:endParaRPr lang="es-ES" altLang="es-CL" sz="120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4888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Marcador de imagen d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Marcador de nota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CL" altLang="es-CL" smtClean="0"/>
          </a:p>
        </p:txBody>
      </p:sp>
      <p:sp>
        <p:nvSpPr>
          <p:cNvPr id="16388" name="Marcador de número de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0275"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1pPr>
            <a:lvl2pPr marL="742950" indent="-285750" defTabSz="930275"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2pPr>
            <a:lvl3pPr marL="1143000" indent="-228600" defTabSz="930275"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3pPr>
            <a:lvl4pPr marL="1600200" indent="-228600" defTabSz="930275"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4pPr>
            <a:lvl5pPr marL="2057400" indent="-228600" defTabSz="930275"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9pPr>
          </a:lstStyle>
          <a:p>
            <a:fld id="{9061D01B-04AC-4F83-81EF-505DF73F17FC}" type="slidenum">
              <a:rPr lang="es-ES" altLang="es-CL" sz="1200" smtClean="0">
                <a:latin typeface="Arial" panose="020B0604020202020204" pitchFamily="34" charset="0"/>
              </a:rPr>
              <a:pPr/>
              <a:t>6</a:t>
            </a:fld>
            <a:endParaRPr lang="es-ES" altLang="es-CL" sz="120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6069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Marcador de imagen d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Marcador de nota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CL" altLang="es-CL" smtClean="0"/>
          </a:p>
        </p:txBody>
      </p:sp>
      <p:sp>
        <p:nvSpPr>
          <p:cNvPr id="16388" name="Marcador de número de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0275"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1pPr>
            <a:lvl2pPr marL="742950" indent="-285750" defTabSz="930275"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2pPr>
            <a:lvl3pPr marL="1143000" indent="-228600" defTabSz="930275"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3pPr>
            <a:lvl4pPr marL="1600200" indent="-228600" defTabSz="930275"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4pPr>
            <a:lvl5pPr marL="2057400" indent="-228600" defTabSz="930275"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9pPr>
          </a:lstStyle>
          <a:p>
            <a:fld id="{9061D01B-04AC-4F83-81EF-505DF73F17FC}" type="slidenum">
              <a:rPr lang="es-ES" altLang="es-CL" sz="1200" smtClean="0">
                <a:latin typeface="Arial" panose="020B0604020202020204" pitchFamily="34" charset="0"/>
              </a:rPr>
              <a:pPr/>
              <a:t>7</a:t>
            </a:fld>
            <a:endParaRPr lang="es-ES" altLang="es-CL" sz="120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2309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Marcador de imagen d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Marcador de nota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CL" altLang="es-CL" smtClean="0"/>
          </a:p>
        </p:txBody>
      </p:sp>
      <p:sp>
        <p:nvSpPr>
          <p:cNvPr id="16388" name="Marcador de número de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0275"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1pPr>
            <a:lvl2pPr marL="742950" indent="-285750" defTabSz="930275"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2pPr>
            <a:lvl3pPr marL="1143000" indent="-228600" defTabSz="930275"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3pPr>
            <a:lvl4pPr marL="1600200" indent="-228600" defTabSz="930275"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4pPr>
            <a:lvl5pPr marL="2057400" indent="-228600" defTabSz="930275"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9pPr>
          </a:lstStyle>
          <a:p>
            <a:fld id="{9061D01B-04AC-4F83-81EF-505DF73F17FC}" type="slidenum">
              <a:rPr lang="es-ES" altLang="es-CL" sz="1200" smtClean="0">
                <a:latin typeface="Arial" panose="020B0604020202020204" pitchFamily="34" charset="0"/>
              </a:rPr>
              <a:pPr/>
              <a:t>8</a:t>
            </a:fld>
            <a:endParaRPr lang="es-ES" altLang="es-CL" sz="120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3760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Marcador de imagen d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Marcador de nota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CL" altLang="es-CL" smtClean="0"/>
          </a:p>
        </p:txBody>
      </p:sp>
      <p:sp>
        <p:nvSpPr>
          <p:cNvPr id="16388" name="Marcador de número de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0275"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1pPr>
            <a:lvl2pPr marL="742950" indent="-285750" defTabSz="930275"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2pPr>
            <a:lvl3pPr marL="1143000" indent="-228600" defTabSz="930275"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3pPr>
            <a:lvl4pPr marL="1600200" indent="-228600" defTabSz="930275"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4pPr>
            <a:lvl5pPr marL="2057400" indent="-228600" defTabSz="930275"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9pPr>
          </a:lstStyle>
          <a:p>
            <a:fld id="{9061D01B-04AC-4F83-81EF-505DF73F17FC}" type="slidenum">
              <a:rPr lang="es-ES" altLang="es-CL" sz="1200" smtClean="0">
                <a:latin typeface="Arial" panose="020B0604020202020204" pitchFamily="34" charset="0"/>
              </a:rPr>
              <a:pPr/>
              <a:t>9</a:t>
            </a:fld>
            <a:endParaRPr lang="es-ES" altLang="es-CL" sz="120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2193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Marcador de imagen d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Marcador de nota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CL" altLang="es-CL" smtClean="0"/>
          </a:p>
        </p:txBody>
      </p:sp>
      <p:sp>
        <p:nvSpPr>
          <p:cNvPr id="18436" name="Marcador de número de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0275"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1pPr>
            <a:lvl2pPr marL="742950" indent="-285750" defTabSz="930275"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2pPr>
            <a:lvl3pPr marL="1143000" indent="-228600" defTabSz="930275"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3pPr>
            <a:lvl4pPr marL="1600200" indent="-228600" defTabSz="930275"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4pPr>
            <a:lvl5pPr marL="2057400" indent="-228600" defTabSz="930275"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9pPr>
          </a:lstStyle>
          <a:p>
            <a:fld id="{ED855C17-AC38-4165-AE42-2306BAA03268}" type="slidenum">
              <a:rPr lang="es-ES" altLang="es-CL" sz="1200" smtClean="0">
                <a:latin typeface="Arial" panose="020B0604020202020204" pitchFamily="34" charset="0"/>
              </a:rPr>
              <a:pPr/>
              <a:t>10</a:t>
            </a:fld>
            <a:endParaRPr lang="es-ES" altLang="es-CL" sz="120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349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8/16/2018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8/16/2018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8/16/2018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30400" y="76200"/>
            <a:ext cx="9956800" cy="9144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abla 2"/>
          <p:cNvSpPr>
            <a:spLocks noGrp="1"/>
          </p:cNvSpPr>
          <p:nvPr>
            <p:ph type="tbl" idx="1"/>
          </p:nvPr>
        </p:nvSpPr>
        <p:spPr>
          <a:xfrm>
            <a:off x="1117600" y="1676400"/>
            <a:ext cx="11277600" cy="2590800"/>
          </a:xfrm>
        </p:spPr>
        <p:txBody>
          <a:bodyPr/>
          <a:lstStyle/>
          <a:p>
            <a:pPr lvl="0"/>
            <a:endParaRPr lang="es-CL" noProof="0" smtClean="0"/>
          </a:p>
        </p:txBody>
      </p:sp>
    </p:spTree>
    <p:extLst>
      <p:ext uri="{BB962C8B-B14F-4D97-AF65-F5344CB8AC3E}">
        <p14:creationId xmlns:p14="http://schemas.microsoft.com/office/powerpoint/2010/main" val="1887779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8/16/2018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  <p:sldLayoutId id="214748366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Francisco\Documents\ProMaiz\Estructura Proy\Promaiz Logo version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702" y="605307"/>
            <a:ext cx="3695163" cy="1358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640080" y="3232597"/>
            <a:ext cx="88130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8000" dirty="0" smtClean="0">
                <a:solidFill>
                  <a:srgbClr val="008000"/>
                </a:solidFill>
                <a:latin typeface="Swis721 BlkCn BT" panose="020B0806030502040204" pitchFamily="34" charset="0"/>
              </a:rPr>
              <a:t>MANTENIMIENTO</a:t>
            </a:r>
            <a:endParaRPr lang="es-CL" sz="8000" dirty="0">
              <a:solidFill>
                <a:srgbClr val="008000"/>
              </a:solidFill>
              <a:latin typeface="Swis721 BlkCn BT" panose="020B080603050204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48590" y="5033493"/>
            <a:ext cx="963549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5000" dirty="0" smtClean="0">
                <a:solidFill>
                  <a:srgbClr val="008000"/>
                </a:solidFill>
                <a:latin typeface="Swis721 BlkCn BT" panose="020B0806030502040204" pitchFamily="34" charset="0"/>
              </a:rPr>
              <a:t>SEPTIEMBRE 2017- AGOSTO 2018</a:t>
            </a:r>
            <a:endParaRPr lang="es-CL" sz="5000" dirty="0">
              <a:solidFill>
                <a:srgbClr val="008000"/>
              </a:solidFill>
              <a:latin typeface="Swis721 BlkCn BT" panose="020B0806030502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47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14449" y="135256"/>
            <a:ext cx="7441885" cy="1223963"/>
          </a:xfrm>
        </p:spPr>
        <p:txBody>
          <a:bodyPr/>
          <a:lstStyle/>
          <a:p>
            <a:pPr eaLnBrk="1" hangingPunct="1"/>
            <a:r>
              <a:rPr lang="es-MX" altLang="es-CL" sz="2000" dirty="0">
                <a:latin typeface="Bookman Old Style" panose="02050604050505020204" pitchFamily="18" charset="0"/>
              </a:rPr>
              <a:t>Acontecimientos </a:t>
            </a:r>
            <a:r>
              <a:rPr lang="es-MX" altLang="es-CL" sz="2000" dirty="0" smtClean="0">
                <a:latin typeface="Bookman Old Style" panose="02050604050505020204" pitchFamily="18" charset="0"/>
              </a:rPr>
              <a:t>en período Septiembre 2017 Agosto 2018</a:t>
            </a:r>
            <a:endParaRPr lang="es-ES" altLang="es-CL" sz="2000" dirty="0">
              <a:latin typeface="Bookman Old Style" panose="02050604050505020204" pitchFamily="18" charset="0"/>
            </a:endParaRPr>
          </a:p>
        </p:txBody>
      </p:sp>
      <p:pic>
        <p:nvPicPr>
          <p:cNvPr id="7171" name="Picture 4" descr="Dibuj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5014" y="5953126"/>
            <a:ext cx="1042987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2" name="CuadroTexto 1"/>
          <p:cNvSpPr txBox="1">
            <a:spLocks noChangeArrowheads="1"/>
          </p:cNvSpPr>
          <p:nvPr/>
        </p:nvSpPr>
        <p:spPr bwMode="auto">
          <a:xfrm>
            <a:off x="1200150" y="2205039"/>
            <a:ext cx="9102725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45000"/>
              <a:buFont typeface="Monotype Sorts" pitchFamily="2" charset="2"/>
              <a:buChar char="l"/>
              <a:defRPr kumimoji="1" sz="200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14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s-MX" altLang="es-CL" sz="1400" dirty="0">
                <a:solidFill>
                  <a:schemeClr val="tx1"/>
                </a:solidFill>
                <a:latin typeface="Bookman Old Style" panose="02050604050505020204" pitchFamily="18" charset="0"/>
              </a:rPr>
              <a:t>1</a:t>
            </a:r>
            <a:r>
              <a:rPr kumimoji="0" lang="es-MX" altLang="es-CL" sz="14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.-Montaje eléctrico e instrumentación área desmineralización de glucosa.</a:t>
            </a:r>
            <a:endParaRPr kumimoji="0" lang="es-MX" altLang="es-CL" sz="1400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s-MX" altLang="es-CL" sz="1400" dirty="0">
                <a:solidFill>
                  <a:schemeClr val="tx1"/>
                </a:solidFill>
                <a:latin typeface="Bookman Old Style" panose="02050604050505020204" pitchFamily="18" charset="0"/>
              </a:rPr>
              <a:t>2</a:t>
            </a:r>
            <a:r>
              <a:rPr kumimoji="0" lang="es-MX" altLang="es-CL" sz="14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.-Habilitación sistema de alarmas en planta.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s-MX" altLang="es-CL" sz="14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3.-Certificación ISO-9001-2015.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s-MX" altLang="es-CL" sz="14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4.-Reinicio curso HACCP.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s-MX" altLang="es-CL" sz="14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5.-Mantenimiento mayor a centrífugas Molienda.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s-MX" altLang="es-CL" sz="14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6.-Habilitación 2do. equipo osmosis.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s-MX" altLang="es-CL" sz="14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7.-Cambio porta toberas a centrifuga TX-712B.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s-MX" altLang="es-CL" sz="14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8.-Cambio de corona a centrífuga TX-712B.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s-MX" altLang="es-CL" sz="14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9.-Cambio de bomba alimentación a </a:t>
            </a:r>
            <a:r>
              <a:rPr kumimoji="0" lang="es-MX" altLang="es-CL" sz="1400" dirty="0" err="1" smtClean="0">
                <a:solidFill>
                  <a:schemeClr val="tx1"/>
                </a:solidFill>
                <a:latin typeface="Bookman Old Style" panose="02050604050505020204" pitchFamily="18" charset="0"/>
              </a:rPr>
              <a:t>Hydroheater</a:t>
            </a:r>
            <a:r>
              <a:rPr kumimoji="0" lang="es-MX" altLang="es-CL" sz="14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s-MX" altLang="es-CL" sz="14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10.-Cambio de </a:t>
            </a:r>
            <a:r>
              <a:rPr kumimoji="0" lang="es-MX" altLang="es-CL" sz="1400" dirty="0" err="1" smtClean="0">
                <a:solidFill>
                  <a:schemeClr val="tx1"/>
                </a:solidFill>
                <a:latin typeface="Bookman Old Style" panose="02050604050505020204" pitchFamily="18" charset="0"/>
              </a:rPr>
              <a:t>Hydroheater</a:t>
            </a:r>
            <a:r>
              <a:rPr kumimoji="0" lang="es-MX" altLang="es-CL" sz="14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s-MX" altLang="es-CL" sz="14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11.-Cambio de bomba colada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s-MX" altLang="es-CL" sz="14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12.-Operación de generador en horario punta.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s-MX" altLang="es-CL" sz="14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13.-Operación de Generadores para ambas subestaciones en horario punta.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s-MX" altLang="es-CL" sz="14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14.-Montaje eléctrico e instrumentación planta </a:t>
            </a:r>
            <a:r>
              <a:rPr kumimoji="0" lang="es-MX" altLang="es-CL" sz="1400" dirty="0" err="1" smtClean="0">
                <a:solidFill>
                  <a:schemeClr val="tx1"/>
                </a:solidFill>
                <a:latin typeface="Bookman Old Style" panose="02050604050505020204" pitchFamily="18" charset="0"/>
              </a:rPr>
              <a:t>Maltodextrina</a:t>
            </a:r>
            <a:r>
              <a:rPr kumimoji="0" lang="es-MX" altLang="es-CL" sz="1400" dirty="0" smtClean="0"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  <a:endParaRPr kumimoji="0" lang="es-CL" altLang="es-CL" sz="1400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84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62890" y="137160"/>
            <a:ext cx="9784080" cy="1223963"/>
          </a:xfrm>
        </p:spPr>
        <p:txBody>
          <a:bodyPr/>
          <a:lstStyle/>
          <a:p>
            <a:pPr eaLnBrk="1" hangingPunct="1"/>
            <a:r>
              <a:rPr lang="es-MX" altLang="es-CL" sz="2000" dirty="0">
                <a:latin typeface="Bookman Old Style" panose="02050604050505020204" pitchFamily="18" charset="0"/>
              </a:rPr>
              <a:t>Problemáticas importantes durante </a:t>
            </a:r>
            <a:r>
              <a:rPr lang="es-MX" altLang="es-CL" sz="2000" dirty="0" smtClean="0">
                <a:latin typeface="Bookman Old Style" panose="02050604050505020204" pitchFamily="18" charset="0"/>
              </a:rPr>
              <a:t>periodo Septiembre 2017- Agosto 2018</a:t>
            </a:r>
            <a:endParaRPr lang="es-ES" altLang="es-CL" sz="2000" dirty="0">
              <a:latin typeface="Bookman Old Style" panose="02050604050505020204" pitchFamily="18" charset="0"/>
            </a:endParaRPr>
          </a:p>
        </p:txBody>
      </p:sp>
      <p:pic>
        <p:nvPicPr>
          <p:cNvPr id="9219" name="Picture 4" descr="Dibuj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5014" y="5953126"/>
            <a:ext cx="1042987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CuadroTexto 1"/>
          <p:cNvSpPr txBox="1">
            <a:spLocks noChangeArrowheads="1"/>
          </p:cNvSpPr>
          <p:nvPr/>
        </p:nvSpPr>
        <p:spPr bwMode="auto">
          <a:xfrm>
            <a:off x="914400" y="1638935"/>
            <a:ext cx="7713663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Bookman Old Style" panose="02050604050505020204" pitchFamily="18" charset="0"/>
              </a:defRPr>
            </a:lvl9pPr>
          </a:lstStyle>
          <a:p>
            <a:r>
              <a:rPr lang="es-CL" altLang="es-CL" dirty="0"/>
              <a:t>1.-Reiteradas fallas en </a:t>
            </a:r>
            <a:r>
              <a:rPr lang="es-CL" altLang="es-CL" dirty="0" smtClean="0"/>
              <a:t>centrífuga separadora TX-712B.</a:t>
            </a:r>
          </a:p>
          <a:p>
            <a:r>
              <a:rPr lang="es-CL" altLang="es-CL" dirty="0" smtClean="0"/>
              <a:t>2.-Fallas reiteradas en sellos de bombas producto de         frecuentes detenciones.</a:t>
            </a:r>
            <a:endParaRPr lang="es-CL" altLang="es-CL" dirty="0"/>
          </a:p>
          <a:p>
            <a:endParaRPr lang="es-CL" altLang="es-CL" dirty="0"/>
          </a:p>
          <a:p>
            <a:endParaRPr lang="es-CL" altLang="es-CL" dirty="0"/>
          </a:p>
        </p:txBody>
      </p:sp>
    </p:spTree>
    <p:extLst>
      <p:ext uri="{BB962C8B-B14F-4D97-AF65-F5344CB8AC3E}">
        <p14:creationId xmlns:p14="http://schemas.microsoft.com/office/powerpoint/2010/main" val="410340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0080" y="261869"/>
            <a:ext cx="8735740" cy="910107"/>
          </a:xfrm>
        </p:spPr>
        <p:txBody>
          <a:bodyPr>
            <a:noAutofit/>
          </a:bodyPr>
          <a:lstStyle/>
          <a:p>
            <a:pPr algn="ctr"/>
            <a:r>
              <a:rPr lang="es-ES" sz="6000" dirty="0" smtClean="0">
                <a:solidFill>
                  <a:srgbClr val="008000"/>
                </a:solidFill>
                <a:latin typeface="Swis721 BlkCn BT" panose="020B0806030502040204" pitchFamily="34" charset="0"/>
                <a:ea typeface="+mn-ea"/>
                <a:cs typeface="+mn-cs"/>
              </a:rPr>
              <a:t>EFICIENCIA OPERACIONAL </a:t>
            </a:r>
            <a:r>
              <a:rPr lang="es-ES" sz="6000" dirty="0" smtClean="0">
                <a:solidFill>
                  <a:srgbClr val="008000"/>
                </a:solidFill>
                <a:latin typeface="Swis721 BlkCn BT" panose="020B0806030502040204" pitchFamily="34" charset="0"/>
                <a:ea typeface="+mn-ea"/>
                <a:cs typeface="+mn-cs"/>
              </a:rPr>
              <a:t>EQUIPOS</a:t>
            </a:r>
            <a:endParaRPr lang="es-CL" sz="6000" dirty="0">
              <a:solidFill>
                <a:srgbClr val="008000"/>
              </a:solidFill>
              <a:latin typeface="Swis721 BlkCn BT" panose="020B0806030502040204" pitchFamily="34" charset="0"/>
              <a:ea typeface="+mn-ea"/>
              <a:cs typeface="+mn-cs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279516" y="5072896"/>
            <a:ext cx="745686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L" b="1" dirty="0"/>
          </a:p>
          <a:p>
            <a:endParaRPr lang="es-CL" sz="3200" b="1" dirty="0" smtClean="0">
              <a:solidFill>
                <a:srgbClr val="008000"/>
              </a:solidFill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7895278"/>
              </p:ext>
            </p:extLst>
          </p:nvPr>
        </p:nvGraphicFramePr>
        <p:xfrm>
          <a:off x="190202" y="2686049"/>
          <a:ext cx="9635496" cy="24781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1192"/>
                <a:gridCol w="741192"/>
                <a:gridCol w="741192"/>
                <a:gridCol w="741192"/>
                <a:gridCol w="741192"/>
                <a:gridCol w="741192"/>
                <a:gridCol w="741192"/>
                <a:gridCol w="741192"/>
                <a:gridCol w="741192"/>
                <a:gridCol w="741192"/>
                <a:gridCol w="741192"/>
                <a:gridCol w="741192"/>
                <a:gridCol w="741192"/>
              </a:tblGrid>
              <a:tr h="495626"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 dirty="0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ENE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FEB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MAR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ABR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MAY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JUN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JUL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AGO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SEP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OCT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NOV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DIC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</a:tr>
              <a:tr h="49562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OBJETIVO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92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92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92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92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92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 dirty="0">
                          <a:effectLst/>
                        </a:rPr>
                        <a:t>92</a:t>
                      </a:r>
                      <a:endParaRPr lang="es-CL" sz="800" b="0" i="0" u="none" strike="noStrike" dirty="0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92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92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92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92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 dirty="0">
                          <a:effectLst/>
                        </a:rPr>
                        <a:t>92</a:t>
                      </a:r>
                      <a:endParaRPr lang="es-CL" sz="800" b="0" i="0" u="none" strike="noStrike" dirty="0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92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</a:tr>
              <a:tr h="49562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2017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97,2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93,3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37,3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95,8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60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94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</a:tr>
              <a:tr h="49562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2018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94,9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93,8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93,7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98,95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75,3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98,3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93,3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</a:tr>
              <a:tr h="495626"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2018P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3257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3135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3404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3230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3360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3300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3441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3835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3371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3704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>
                          <a:effectLst/>
                        </a:rPr>
                        <a:t>3820</a:t>
                      </a:r>
                      <a:endParaRPr lang="es-CL" sz="800" b="0" i="0" u="none" strike="noStrike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L" sz="800" u="none" strike="noStrike" dirty="0">
                          <a:effectLst/>
                        </a:rPr>
                        <a:t>3905</a:t>
                      </a:r>
                      <a:endParaRPr lang="es-CL" sz="800" b="0" i="0" u="none" strike="noStrike" dirty="0">
                        <a:solidFill>
                          <a:srgbClr val="000000"/>
                        </a:solidFill>
                        <a:effectLst/>
                        <a:latin typeface="Swis721 Cn BT" panose="020B0506020202030204" pitchFamily="34" charset="0"/>
                      </a:endParaRPr>
                    </a:p>
                  </a:txBody>
                  <a:tcPr marL="6399" marR="6399" marT="6399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988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5780" y="261869"/>
            <a:ext cx="8850040" cy="910107"/>
          </a:xfrm>
        </p:spPr>
        <p:txBody>
          <a:bodyPr>
            <a:noAutofit/>
          </a:bodyPr>
          <a:lstStyle/>
          <a:p>
            <a:pPr algn="ctr"/>
            <a:r>
              <a:rPr lang="es-ES" sz="6000" dirty="0" smtClean="0">
                <a:solidFill>
                  <a:srgbClr val="008000"/>
                </a:solidFill>
                <a:latin typeface="Swis721 BlkCn BT" panose="020B0806030502040204" pitchFamily="34" charset="0"/>
                <a:ea typeface="+mn-ea"/>
                <a:cs typeface="+mn-cs"/>
              </a:rPr>
              <a:t>EFICIENCIA OPERACIONAL </a:t>
            </a:r>
            <a:r>
              <a:rPr lang="es-ES" sz="6000" dirty="0" smtClean="0">
                <a:solidFill>
                  <a:srgbClr val="008000"/>
                </a:solidFill>
                <a:latin typeface="Swis721 BlkCn BT" panose="020B0806030502040204" pitchFamily="34" charset="0"/>
                <a:ea typeface="+mn-ea"/>
                <a:cs typeface="+mn-cs"/>
              </a:rPr>
              <a:t>EQUIPOS</a:t>
            </a:r>
            <a:endParaRPr lang="es-CL" sz="6000" dirty="0">
              <a:solidFill>
                <a:srgbClr val="008000"/>
              </a:solidFill>
              <a:latin typeface="Swis721 BlkCn BT" panose="020B0806030502040204" pitchFamily="34" charset="0"/>
              <a:ea typeface="+mn-ea"/>
              <a:cs typeface="+mn-cs"/>
            </a:endParaRPr>
          </a:p>
        </p:txBody>
      </p:sp>
      <p:graphicFrame>
        <p:nvGraphicFramePr>
          <p:cNvPr id="5" name="Grá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4840416"/>
              </p:ext>
            </p:extLst>
          </p:nvPr>
        </p:nvGraphicFramePr>
        <p:xfrm>
          <a:off x="354330" y="2183130"/>
          <a:ext cx="9021490" cy="4309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4214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868680" y="188913"/>
            <a:ext cx="9799320" cy="914400"/>
          </a:xfrm>
        </p:spPr>
        <p:txBody>
          <a:bodyPr>
            <a:normAutofit/>
          </a:bodyPr>
          <a:lstStyle/>
          <a:p>
            <a:pPr eaLnBrk="1" hangingPunct="1"/>
            <a:r>
              <a:rPr lang="es-MX" altLang="es-CL" dirty="0" smtClean="0">
                <a:latin typeface="Bookman Old Style" panose="02050604050505020204" pitchFamily="18" charset="0"/>
              </a:rPr>
              <a:t>TIEMPOS PERDIDOS </a:t>
            </a:r>
            <a:r>
              <a:rPr lang="es-MX" altLang="es-CL" dirty="0" smtClean="0">
                <a:latin typeface="Bookman Old Style" panose="02050604050505020204" pitchFamily="18" charset="0"/>
              </a:rPr>
              <a:t>EN PERIODO</a:t>
            </a:r>
            <a:endParaRPr lang="es-ES" altLang="es-CL" dirty="0" smtClean="0">
              <a:latin typeface="Bookman Old Style" panose="02050604050505020204" pitchFamily="18" charset="0"/>
            </a:endParaRPr>
          </a:p>
        </p:txBody>
      </p:sp>
      <p:graphicFrame>
        <p:nvGraphicFramePr>
          <p:cNvPr id="1087556" name="Group 6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4237225"/>
              </p:ext>
            </p:extLst>
          </p:nvPr>
        </p:nvGraphicFramePr>
        <p:xfrm>
          <a:off x="0" y="1657668"/>
          <a:ext cx="9988869" cy="4200532"/>
        </p:xfrm>
        <a:graphic>
          <a:graphicData uri="http://schemas.openxmlformats.org/drawingml/2006/table">
            <a:tbl>
              <a:tblPr/>
              <a:tblGrid>
                <a:gridCol w="1141361"/>
                <a:gridCol w="1704709"/>
                <a:gridCol w="1944339"/>
                <a:gridCol w="1889337"/>
                <a:gridCol w="2041344"/>
                <a:gridCol w="1267779"/>
              </a:tblGrid>
              <a:tr h="64004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Fecha</a:t>
                      </a:r>
                      <a:endParaRPr kumimoji="0" lang="es-ES" altLang="es-CL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Equipo</a:t>
                      </a:r>
                      <a:endParaRPr kumimoji="0" lang="es-ES" altLang="es-CL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Descripción Falla </a:t>
                      </a:r>
                      <a:r>
                        <a:rPr kumimoji="0" lang="es-ES" altLang="es-CL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ó</a:t>
                      </a:r>
                      <a:r>
                        <a:rPr kumimoji="0" lang="es-ES" altLang="es-C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Problema</a:t>
                      </a:r>
                      <a:endParaRPr kumimoji="0" lang="es-ES" altLang="es-CL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Acción  Correctiva</a:t>
                      </a:r>
                      <a:endParaRPr kumimoji="0" lang="es-ES" altLang="es-CL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Acción Preventiva</a:t>
                      </a: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Tiempo Detención MOLIENDA</a:t>
                      </a:r>
                      <a:endParaRPr kumimoji="0" lang="es-ES" altLang="es-CL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</a:tr>
              <a:tr h="32815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SEPT. 2017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OCT. 2017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NOV- 2017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DIC. 2017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ENE-2018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Centrifuga TX-712B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Molino impacto Centrifuga TX-712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Centrífuga TX-712B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Centrífuga TX-712B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Evaporador CSL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Centrifuga separadora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Agitador 1ra.Molienda</a:t>
                      </a: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Eje Vertical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Falla sello lubricación- malla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Falla carcaza muelle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Detención de máquina por sobrecarga.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No concentra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Falla sello lubricación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Falla rodamientos</a:t>
                      </a: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Cambio corona </a:t>
                      </a:r>
                      <a:r>
                        <a:rPr kumimoji="0" lang="es-ES" altLang="es-CL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rdtos</a:t>
                      </a: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Reparación de sello- Reparación malla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Reparación pieza en proveedor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Lavado de máquina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Revisión bombas, equipo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Reparación sello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Cambio rodamientos</a:t>
                      </a: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Programa revisión periódica.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Revisar periódicamente líneas de agua.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Se define compra de </a:t>
                      </a:r>
                      <a:r>
                        <a:rPr kumimoji="0" lang="es-ES" altLang="es-CL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rptos</a:t>
                      </a: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. Completos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Lavado frecuente de máquina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Lavado, revisión frecuente</a:t>
                      </a: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236,5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20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234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22,5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16,5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10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000"/>
                      </a:srgbClr>
                    </a:solidFill>
                  </a:tcPr>
                </a:tc>
              </a:tr>
              <a:tr h="278955"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CL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TOTAL Hrs.</a:t>
                      </a: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altLang="es-C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543,5</a:t>
                      </a:r>
                      <a:endParaRPr kumimoji="0" lang="es-ES" altLang="es-CL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849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868680" y="188913"/>
            <a:ext cx="9799320" cy="914400"/>
          </a:xfrm>
        </p:spPr>
        <p:txBody>
          <a:bodyPr>
            <a:normAutofit/>
          </a:bodyPr>
          <a:lstStyle/>
          <a:p>
            <a:pPr eaLnBrk="1" hangingPunct="1"/>
            <a:r>
              <a:rPr lang="es-MX" altLang="es-CL" dirty="0" smtClean="0">
                <a:latin typeface="Bookman Old Style" panose="02050604050505020204" pitchFamily="18" charset="0"/>
              </a:rPr>
              <a:t>TIEMPOS PERDIDOS </a:t>
            </a:r>
            <a:r>
              <a:rPr lang="es-MX" altLang="es-CL" dirty="0" smtClean="0">
                <a:latin typeface="Bookman Old Style" panose="02050604050505020204" pitchFamily="18" charset="0"/>
              </a:rPr>
              <a:t>EN PERIODO</a:t>
            </a:r>
            <a:endParaRPr lang="es-ES" altLang="es-CL" dirty="0" smtClean="0">
              <a:latin typeface="Bookman Old Style" panose="02050604050505020204" pitchFamily="18" charset="0"/>
            </a:endParaRPr>
          </a:p>
        </p:txBody>
      </p:sp>
      <p:graphicFrame>
        <p:nvGraphicFramePr>
          <p:cNvPr id="1087556" name="Group 6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9643581"/>
              </p:ext>
            </p:extLst>
          </p:nvPr>
        </p:nvGraphicFramePr>
        <p:xfrm>
          <a:off x="0" y="1657668"/>
          <a:ext cx="9988869" cy="4200532"/>
        </p:xfrm>
        <a:graphic>
          <a:graphicData uri="http://schemas.openxmlformats.org/drawingml/2006/table">
            <a:tbl>
              <a:tblPr/>
              <a:tblGrid>
                <a:gridCol w="1141361"/>
                <a:gridCol w="1704709"/>
                <a:gridCol w="1944339"/>
                <a:gridCol w="1889337"/>
                <a:gridCol w="2041344"/>
                <a:gridCol w="1267779"/>
              </a:tblGrid>
              <a:tr h="64004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Fecha</a:t>
                      </a:r>
                      <a:endParaRPr kumimoji="0" lang="es-ES" altLang="es-CL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Equipo</a:t>
                      </a:r>
                      <a:endParaRPr kumimoji="0" lang="es-ES" altLang="es-CL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Descripción Falla </a:t>
                      </a:r>
                      <a:r>
                        <a:rPr kumimoji="0" lang="es-ES" altLang="es-CL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ó</a:t>
                      </a:r>
                      <a:r>
                        <a:rPr kumimoji="0" lang="es-ES" altLang="es-C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Problema</a:t>
                      </a:r>
                      <a:endParaRPr kumimoji="0" lang="es-ES" altLang="es-CL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Acción  Correctiva</a:t>
                      </a:r>
                      <a:endParaRPr kumimoji="0" lang="es-ES" altLang="es-CL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Acción Preventiva</a:t>
                      </a: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Tiempo Detención MOLIENDA</a:t>
                      </a:r>
                      <a:endParaRPr kumimoji="0" lang="es-ES" altLang="es-CL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</a:tr>
              <a:tr h="32815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FEB-2018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MAR-2018</a:t>
                      </a: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Variador de frecuencia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Centrífuga TX-712B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Bomba alimentación a centrifuga QX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Ventilador secado de Gluten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Variador de frecuencia Centrífuga TX-712B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Centrífuga TX-712B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Desarenador</a:t>
                      </a: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Falla tarjeta electrónica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falla sello y rodamientos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Falla correas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Falla tarjeta electrónica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Operación protección vibración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Rotura de equipo</a:t>
                      </a: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Reaprete</a:t>
                      </a: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de conexiones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Cambio de sello y rodamientos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Cambio de correas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Cambio de variador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Lavado de máquina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Confección parte nueva</a:t>
                      </a: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Reparar centrifuga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Revisión periódica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Revisión periódica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Reparar centrífuga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Lavado frecuente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Revisión</a:t>
                      </a: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3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9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8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6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4,5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12</a:t>
                      </a: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000"/>
                      </a:srgbClr>
                    </a:solidFill>
                  </a:tcPr>
                </a:tc>
              </a:tr>
              <a:tr h="278955"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CL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TOTAL Hrs.</a:t>
                      </a: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altLang="es-C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42,5</a:t>
                      </a:r>
                      <a:endParaRPr kumimoji="0" lang="es-ES" altLang="es-CL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233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868680" y="188913"/>
            <a:ext cx="9799320" cy="914400"/>
          </a:xfrm>
        </p:spPr>
        <p:txBody>
          <a:bodyPr>
            <a:normAutofit/>
          </a:bodyPr>
          <a:lstStyle/>
          <a:p>
            <a:pPr eaLnBrk="1" hangingPunct="1"/>
            <a:r>
              <a:rPr lang="es-MX" altLang="es-CL" dirty="0" smtClean="0">
                <a:latin typeface="Bookman Old Style" panose="02050604050505020204" pitchFamily="18" charset="0"/>
              </a:rPr>
              <a:t>TIEMPOS PERDIDOS </a:t>
            </a:r>
            <a:r>
              <a:rPr lang="es-MX" altLang="es-CL" dirty="0" smtClean="0">
                <a:latin typeface="Bookman Old Style" panose="02050604050505020204" pitchFamily="18" charset="0"/>
              </a:rPr>
              <a:t>EN PERIODO</a:t>
            </a:r>
            <a:endParaRPr lang="es-ES" altLang="es-CL" dirty="0" smtClean="0">
              <a:latin typeface="Bookman Old Style" panose="02050604050505020204" pitchFamily="18" charset="0"/>
            </a:endParaRPr>
          </a:p>
        </p:txBody>
      </p:sp>
      <p:graphicFrame>
        <p:nvGraphicFramePr>
          <p:cNvPr id="1087556" name="Group 6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723281"/>
              </p:ext>
            </p:extLst>
          </p:nvPr>
        </p:nvGraphicFramePr>
        <p:xfrm>
          <a:off x="0" y="1257618"/>
          <a:ext cx="9988869" cy="5033771"/>
        </p:xfrm>
        <a:graphic>
          <a:graphicData uri="http://schemas.openxmlformats.org/drawingml/2006/table">
            <a:tbl>
              <a:tblPr/>
              <a:tblGrid>
                <a:gridCol w="1141361"/>
                <a:gridCol w="1704709"/>
                <a:gridCol w="1944339"/>
                <a:gridCol w="1889337"/>
                <a:gridCol w="2041344"/>
                <a:gridCol w="1267779"/>
              </a:tblGrid>
              <a:tr h="64004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Fecha</a:t>
                      </a:r>
                      <a:endParaRPr kumimoji="0" lang="es-ES" altLang="es-CL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Equipo</a:t>
                      </a:r>
                      <a:endParaRPr kumimoji="0" lang="es-ES" altLang="es-CL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Descripción Falla </a:t>
                      </a:r>
                      <a:r>
                        <a:rPr kumimoji="0" lang="es-ES" altLang="es-CL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ó</a:t>
                      </a:r>
                      <a:r>
                        <a:rPr kumimoji="0" lang="es-ES" altLang="es-C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Problema</a:t>
                      </a:r>
                      <a:endParaRPr kumimoji="0" lang="es-ES" altLang="es-CL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Acción  Correctiva</a:t>
                      </a:r>
                      <a:endParaRPr kumimoji="0" lang="es-ES" altLang="es-CL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Acción Preventiva</a:t>
                      </a: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Tiempo Detención MOLIENDA</a:t>
                      </a:r>
                      <a:endParaRPr kumimoji="0" lang="es-ES" altLang="es-CL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</a:tr>
              <a:tr h="32815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ABR-2018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MAY-2018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JUN-2018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Bomba alimentación </a:t>
                      </a:r>
                      <a:r>
                        <a:rPr kumimoji="0" lang="es-ES" altLang="es-CL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ciclonetas</a:t>
                      </a: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Centrífuga TX-712-B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Variador San-</a:t>
                      </a:r>
                      <a:r>
                        <a:rPr kumimoji="0" lang="es-ES" altLang="es-CL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chi</a:t>
                      </a: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Transportador salida secado de fibra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Cicloneta</a:t>
                      </a: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N6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Bomba primera molienda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Válvula YV-209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Pantallas de operación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Rotura de machón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Rotura de corona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Falla tarjeta electrónica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Eje cortado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Falla eléctrica, terminal suelto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Machón roto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No abre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Bloqueo de pantallas</a:t>
                      </a: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Cambio de machón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Cambio de corona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Cambio reductor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Soldar eje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Cambio terminal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Cambio machón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Cambio actuador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Levantamiento del sistema</a:t>
                      </a: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Reaprete</a:t>
                      </a: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frecuente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Reparar centrífuga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Mantención frecuente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Revisión frecuente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Revisión frecuente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Revisión frecuente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Revisión frecuente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Alimentación de UPS desde generador</a:t>
                      </a: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9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5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6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3,5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1,5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3,5</a:t>
                      </a: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000"/>
                      </a:srgbClr>
                    </a:solidFill>
                  </a:tcPr>
                </a:tc>
              </a:tr>
              <a:tr h="278955"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CL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TOTAL Hrs.</a:t>
                      </a: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altLang="es-C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31,5</a:t>
                      </a:r>
                      <a:endParaRPr kumimoji="0" lang="es-ES" altLang="es-CL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0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868680" y="188913"/>
            <a:ext cx="9799320" cy="914400"/>
          </a:xfrm>
        </p:spPr>
        <p:txBody>
          <a:bodyPr>
            <a:normAutofit/>
          </a:bodyPr>
          <a:lstStyle/>
          <a:p>
            <a:pPr eaLnBrk="1" hangingPunct="1"/>
            <a:r>
              <a:rPr lang="es-MX" altLang="es-CL" dirty="0" smtClean="0">
                <a:latin typeface="Bookman Old Style" panose="02050604050505020204" pitchFamily="18" charset="0"/>
              </a:rPr>
              <a:t>TIEMPOS PERDIDOS </a:t>
            </a:r>
            <a:r>
              <a:rPr lang="es-MX" altLang="es-CL" dirty="0" smtClean="0">
                <a:latin typeface="Bookman Old Style" panose="02050604050505020204" pitchFamily="18" charset="0"/>
              </a:rPr>
              <a:t>EN PERIODO</a:t>
            </a:r>
            <a:endParaRPr lang="es-ES" altLang="es-CL" dirty="0" smtClean="0">
              <a:latin typeface="Bookman Old Style" panose="02050604050505020204" pitchFamily="18" charset="0"/>
            </a:endParaRPr>
          </a:p>
        </p:txBody>
      </p:sp>
      <p:graphicFrame>
        <p:nvGraphicFramePr>
          <p:cNvPr id="1087556" name="Group 6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9919888"/>
              </p:ext>
            </p:extLst>
          </p:nvPr>
        </p:nvGraphicFramePr>
        <p:xfrm>
          <a:off x="0" y="1657668"/>
          <a:ext cx="9988869" cy="4200532"/>
        </p:xfrm>
        <a:graphic>
          <a:graphicData uri="http://schemas.openxmlformats.org/drawingml/2006/table">
            <a:tbl>
              <a:tblPr/>
              <a:tblGrid>
                <a:gridCol w="1141361"/>
                <a:gridCol w="1704709"/>
                <a:gridCol w="1944339"/>
                <a:gridCol w="1889337"/>
                <a:gridCol w="2041344"/>
                <a:gridCol w="1267779"/>
              </a:tblGrid>
              <a:tr h="64004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Fecha</a:t>
                      </a:r>
                      <a:endParaRPr kumimoji="0" lang="es-ES" altLang="es-CL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Equipo</a:t>
                      </a:r>
                      <a:endParaRPr kumimoji="0" lang="es-ES" altLang="es-CL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Descripción Falla </a:t>
                      </a:r>
                      <a:r>
                        <a:rPr kumimoji="0" lang="es-ES" altLang="es-CL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ó</a:t>
                      </a:r>
                      <a:r>
                        <a:rPr kumimoji="0" lang="es-ES" altLang="es-C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Problema</a:t>
                      </a:r>
                      <a:endParaRPr kumimoji="0" lang="es-ES" altLang="es-CL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Acción  Correctiva</a:t>
                      </a:r>
                      <a:endParaRPr kumimoji="0" lang="es-ES" altLang="es-CL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Acción Preventiva</a:t>
                      </a: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Batang" panose="02030600000101010101" pitchFamily="18" charset="-127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Tiempo Detención MOLIENDA</a:t>
                      </a:r>
                      <a:endParaRPr kumimoji="0" lang="es-ES" altLang="es-CL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</a:tr>
              <a:tr h="328152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JUL-2018</a:t>
                      </a: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Centrífuga TX-712B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Bomba colada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Generador N1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Centrífuga TX-712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Falla corona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Exceso de vibración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No arranca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Sello de agua con fuga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Cambio de corona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Reparación de base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Cambio de generador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Reparación de sello</a:t>
                      </a: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Coordinado mantención general de máquina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Reaprete</a:t>
                      </a: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 frecuente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Equipo externo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Revisar agua de sello</a:t>
                      </a: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5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9</a:t>
                      </a: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1,5</a:t>
                      </a:r>
                      <a:endParaRPr kumimoji="0" lang="es-ES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000"/>
                      </a:srgbClr>
                    </a:solidFill>
                  </a:tcPr>
                </a:tc>
              </a:tr>
              <a:tr h="278955"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CL" altLang="es-C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altLang="es-C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TOTAL Hrs.</a:t>
                      </a: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45000"/>
                        <a:buFont typeface="Monotype Sorts" pitchFamily="2" charset="2"/>
                        <a:defRPr kumimoji="1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kumimoji="1" sz="16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kumimoji="1" sz="14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kumimoji="1" sz="12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000">
                          <a:solidFill>
                            <a:schemeClr val="bg2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CL" altLang="es-C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Batang" panose="02030600000101010101" pitchFamily="18" charset="-127"/>
                          <a:cs typeface="Arial" panose="020B0604020202020204" pitchFamily="34" charset="0"/>
                        </a:rPr>
                        <a:t>19,5</a:t>
                      </a:r>
                      <a:endParaRPr kumimoji="0" lang="es-ES" altLang="es-CL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Batang" panose="02030600000101010101" pitchFamily="18" charset="-127"/>
                        <a:cs typeface="Arial" panose="020B0604020202020204" pitchFamily="34" charset="0"/>
                      </a:endParaRPr>
                    </a:p>
                  </a:txBody>
                  <a:tcPr marL="91449" marR="91449" marT="45704" marB="4570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>
                        <a:alpha val="5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837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08910" y="146686"/>
            <a:ext cx="3921444" cy="1223963"/>
          </a:xfrm>
        </p:spPr>
        <p:txBody>
          <a:bodyPr/>
          <a:lstStyle/>
          <a:p>
            <a:pPr eaLnBrk="1" hangingPunct="1"/>
            <a:r>
              <a:rPr lang="es-MX" altLang="es-CL" sz="2000" dirty="0">
                <a:latin typeface="Bookman Old Style" panose="02050604050505020204" pitchFamily="18" charset="0"/>
              </a:rPr>
              <a:t>Necesidades de recurso 2017:</a:t>
            </a:r>
            <a:endParaRPr lang="es-ES" altLang="es-CL" sz="2000" dirty="0">
              <a:latin typeface="Bookman Old Style" panose="02050604050505020204" pitchFamily="18" charset="0"/>
            </a:endParaRPr>
          </a:p>
        </p:txBody>
      </p:sp>
      <p:pic>
        <p:nvPicPr>
          <p:cNvPr id="17411" name="Picture 4" descr="Dibuj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5014" y="5953126"/>
            <a:ext cx="1042987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CuadroTexto 1"/>
          <p:cNvSpPr txBox="1">
            <a:spLocks noChangeArrowheads="1"/>
          </p:cNvSpPr>
          <p:nvPr/>
        </p:nvSpPr>
        <p:spPr bwMode="auto">
          <a:xfrm>
            <a:off x="1045846" y="1370649"/>
            <a:ext cx="857916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45000"/>
              <a:buFont typeface="Monotype Sorts" pitchFamily="2" charset="2"/>
              <a:buChar char="l"/>
              <a:defRPr kumimoji="1" sz="200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14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0" lang="es-CL" altLang="es-CL" dirty="0">
              <a:solidFill>
                <a:schemeClr val="tx1"/>
              </a:solidFill>
              <a:latin typeface="Bookman Old Style" panose="02050604050505020204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s-MX" altLang="es-CL" sz="1400" dirty="0">
                <a:solidFill>
                  <a:schemeClr val="tx1"/>
                </a:solidFill>
                <a:latin typeface="Bookman Old Style" panose="02050604050505020204" pitchFamily="18" charset="0"/>
              </a:rPr>
              <a:t>1.-Capacitación programación y configuración sistema de control RS LOGIC 5000.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s-MX" altLang="es-CL" sz="1400" dirty="0">
                <a:solidFill>
                  <a:schemeClr val="tx1"/>
                </a:solidFill>
                <a:latin typeface="Bookman Old Style" panose="02050604050505020204" pitchFamily="18" charset="0"/>
              </a:rPr>
              <a:t>2.-Capacitación programación y configuración sistema de control </a:t>
            </a:r>
            <a:r>
              <a:rPr kumimoji="0" lang="es-MX" altLang="es-CL" sz="1400" dirty="0" err="1">
                <a:solidFill>
                  <a:schemeClr val="tx1"/>
                </a:solidFill>
                <a:latin typeface="Bookman Old Style" panose="02050604050505020204" pitchFamily="18" charset="0"/>
              </a:rPr>
              <a:t>simatic</a:t>
            </a:r>
            <a:r>
              <a:rPr kumimoji="0" lang="es-MX" altLang="es-CL" sz="1400" dirty="0">
                <a:solidFill>
                  <a:schemeClr val="tx1"/>
                </a:solidFill>
                <a:latin typeface="Bookman Old Style" panose="02050604050505020204" pitchFamily="18" charset="0"/>
              </a:rPr>
              <a:t> S7 300.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s-MX" altLang="es-CL" sz="1400" dirty="0">
                <a:solidFill>
                  <a:schemeClr val="tx1"/>
                </a:solidFill>
                <a:latin typeface="Bookman Old Style" panose="02050604050505020204" pitchFamily="18" charset="0"/>
              </a:rPr>
              <a:t>3.-Ampliación taller de Mantenimiento.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s-MX" altLang="es-CL" sz="1400" dirty="0">
                <a:solidFill>
                  <a:schemeClr val="tx1"/>
                </a:solidFill>
                <a:latin typeface="Bookman Old Style" panose="02050604050505020204" pitchFamily="18" charset="0"/>
              </a:rPr>
              <a:t>4.-Curso de soldadores a personal pendiente.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0" lang="es-CL" altLang="es-CL" sz="1400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7413" name="Rectangle 2"/>
          <p:cNvSpPr txBox="1">
            <a:spLocks noChangeArrowheads="1"/>
          </p:cNvSpPr>
          <p:nvPr/>
        </p:nvSpPr>
        <p:spPr bwMode="auto">
          <a:xfrm>
            <a:off x="1955801" y="4364038"/>
            <a:ext cx="8208963" cy="1223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>
              <a:spcBef>
                <a:spcPct val="20000"/>
              </a:spcBef>
              <a:buClr>
                <a:schemeClr val="bg2"/>
              </a:buClr>
              <a:buSzPct val="45000"/>
              <a:buFont typeface="Monotype Sorts" pitchFamily="2" charset="2"/>
              <a:buChar char="l"/>
              <a:defRPr kumimoji="1" sz="2000">
                <a:solidFill>
                  <a:schemeClr val="bg2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kumimoji="1">
                <a:solidFill>
                  <a:schemeClr val="bg2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1600">
                <a:solidFill>
                  <a:schemeClr val="bg2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1400">
                <a:solidFill>
                  <a:schemeClr val="bg2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200">
                <a:solidFill>
                  <a:schemeClr val="bg2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s-ES" altLang="es-CL" sz="14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813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1467</TotalTime>
  <Words>687</Words>
  <Application>Microsoft Office PowerPoint</Application>
  <PresentationFormat>Panorámica</PresentationFormat>
  <Paragraphs>437</Paragraphs>
  <Slides>10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9" baseType="lpstr">
      <vt:lpstr>Batang</vt:lpstr>
      <vt:lpstr>Arial</vt:lpstr>
      <vt:lpstr>Bookman Old Style</vt:lpstr>
      <vt:lpstr>Calibri</vt:lpstr>
      <vt:lpstr>Swis721 BlkCn BT</vt:lpstr>
      <vt:lpstr>Swis721 Cn BT</vt:lpstr>
      <vt:lpstr>Trebuchet MS</vt:lpstr>
      <vt:lpstr>Wingdings 3</vt:lpstr>
      <vt:lpstr>Faceta</vt:lpstr>
      <vt:lpstr>Presentación de PowerPoint</vt:lpstr>
      <vt:lpstr>Acontecimientos en período Septiembre 2017 Agosto 2018</vt:lpstr>
      <vt:lpstr>Problemáticas importantes durante periodo Septiembre 2017- Agosto 2018</vt:lpstr>
      <vt:lpstr>EFICIENCIA OPERACIONAL EQUIPOS</vt:lpstr>
      <vt:lpstr>EFICIENCIA OPERACIONAL EQUIPOS</vt:lpstr>
      <vt:lpstr>TIEMPOS PERDIDOS EN PERIODO</vt:lpstr>
      <vt:lpstr>TIEMPOS PERDIDOS EN PERIODO</vt:lpstr>
      <vt:lpstr>TIEMPOS PERDIDOS EN PERIODO</vt:lpstr>
      <vt:lpstr>TIEMPOS PERDIDOS EN PERIODO</vt:lpstr>
      <vt:lpstr>Necesidades de recurso 2017: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Francisco</dc:creator>
  <cp:lastModifiedBy>Cleiva</cp:lastModifiedBy>
  <cp:revision>91</cp:revision>
  <dcterms:created xsi:type="dcterms:W3CDTF">2016-11-23T13:03:01Z</dcterms:created>
  <dcterms:modified xsi:type="dcterms:W3CDTF">2018-08-16T19:59:12Z</dcterms:modified>
</cp:coreProperties>
</file>