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1" r:id="rId1"/>
  </p:sldMasterIdLst>
  <p:sldIdLst>
    <p:sldId id="256" r:id="rId2"/>
    <p:sldId id="278" r:id="rId3"/>
    <p:sldId id="275" r:id="rId4"/>
    <p:sldId id="304" r:id="rId5"/>
    <p:sldId id="286" r:id="rId6"/>
    <p:sldId id="299" r:id="rId7"/>
    <p:sldId id="281" r:id="rId8"/>
    <p:sldId id="282" r:id="rId9"/>
    <p:sldId id="283" r:id="rId10"/>
    <p:sldId id="305" r:id="rId11"/>
    <p:sldId id="284" r:id="rId12"/>
    <p:sldId id="285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73376363-4C83-48F4-A9E9-8A779A3BE960}">
          <p14:sldIdLst>
            <p14:sldId id="256"/>
            <p14:sldId id="278"/>
            <p14:sldId id="275"/>
            <p14:sldId id="304"/>
            <p14:sldId id="286"/>
            <p14:sldId id="299"/>
            <p14:sldId id="281"/>
            <p14:sldId id="282"/>
            <p14:sldId id="283"/>
            <p14:sldId id="305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08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INDUCCIONES+Tabla1[[#Encabezados];[Ventas]]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Hoja1!$A$2:$A$14</c:f>
              <c:strCache>
                <c:ptCount val="13"/>
                <c:pt idx="0">
                  <c:v>Ago´17</c:v>
                </c:pt>
                <c:pt idx="1">
                  <c:v>Sep´17</c:v>
                </c:pt>
                <c:pt idx="2">
                  <c:v>Oct´17</c:v>
                </c:pt>
                <c:pt idx="3">
                  <c:v>Nov´17</c:v>
                </c:pt>
                <c:pt idx="4">
                  <c:v>Dic´17</c:v>
                </c:pt>
                <c:pt idx="5">
                  <c:v>Ene´18</c:v>
                </c:pt>
                <c:pt idx="6">
                  <c:v>Feb´18</c:v>
                </c:pt>
                <c:pt idx="7">
                  <c:v>Mar´18</c:v>
                </c:pt>
                <c:pt idx="8">
                  <c:v>Abr´18</c:v>
                </c:pt>
                <c:pt idx="9">
                  <c:v>May´18</c:v>
                </c:pt>
                <c:pt idx="10">
                  <c:v>Jun´18</c:v>
                </c:pt>
                <c:pt idx="11">
                  <c:v>Jul´18</c:v>
                </c:pt>
                <c:pt idx="12">
                  <c:v>Ago´18</c:v>
                </c:pt>
              </c:strCache>
            </c:strRef>
          </c:cat>
          <c:val>
            <c:numRef>
              <c:f>Hoja1!$B$2:$B$14</c:f>
              <c:numCache>
                <c:formatCode>General</c:formatCode>
                <c:ptCount val="13"/>
                <c:pt idx="0">
                  <c:v>31</c:v>
                </c:pt>
                <c:pt idx="1">
                  <c:v>2</c:v>
                </c:pt>
                <c:pt idx="2">
                  <c:v>12</c:v>
                </c:pt>
                <c:pt idx="3">
                  <c:v>10</c:v>
                </c:pt>
                <c:pt idx="4">
                  <c:v>3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5</c:v>
                </c:pt>
                <c:pt idx="11">
                  <c:v>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6943344"/>
        <c:axId val="216967496"/>
      </c:barChart>
      <c:catAx>
        <c:axId val="216943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6967496"/>
        <c:crosses val="autoZero"/>
        <c:auto val="1"/>
        <c:lblAlgn val="ctr"/>
        <c:lblOffset val="100"/>
        <c:noMultiLvlLbl val="0"/>
      </c:catAx>
      <c:valAx>
        <c:axId val="21696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6943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Hoja1!$A$2:$A$14</c:f>
              <c:strCache>
                <c:ptCount val="13"/>
                <c:pt idx="0">
                  <c:v>Ago´17</c:v>
                </c:pt>
                <c:pt idx="1">
                  <c:v>Sep´17</c:v>
                </c:pt>
                <c:pt idx="2">
                  <c:v>Oct´17</c:v>
                </c:pt>
                <c:pt idx="3">
                  <c:v>Nov´17</c:v>
                </c:pt>
                <c:pt idx="4">
                  <c:v>Dic´17</c:v>
                </c:pt>
                <c:pt idx="5">
                  <c:v>Ene´18</c:v>
                </c:pt>
                <c:pt idx="6">
                  <c:v>Feb´18</c:v>
                </c:pt>
                <c:pt idx="7">
                  <c:v>Mar´18</c:v>
                </c:pt>
                <c:pt idx="8">
                  <c:v>Abr´18</c:v>
                </c:pt>
                <c:pt idx="9">
                  <c:v>May´18</c:v>
                </c:pt>
                <c:pt idx="10">
                  <c:v>Jun´18</c:v>
                </c:pt>
                <c:pt idx="11">
                  <c:v>Jul´18</c:v>
                </c:pt>
                <c:pt idx="12">
                  <c:v>Ago´18</c:v>
                </c:pt>
              </c:strCache>
            </c:strRef>
          </c:cat>
          <c:val>
            <c:numRef>
              <c:f>Hoja1!$B$2:$B$14</c:f>
              <c:numCache>
                <c:formatCode>General</c:formatCode>
                <c:ptCount val="13"/>
                <c:pt idx="0">
                  <c:v>12</c:v>
                </c:pt>
                <c:pt idx="1">
                  <c:v>23</c:v>
                </c:pt>
                <c:pt idx="2">
                  <c:v>2</c:v>
                </c:pt>
                <c:pt idx="3">
                  <c:v>11</c:v>
                </c:pt>
                <c:pt idx="4">
                  <c:v>8</c:v>
                </c:pt>
                <c:pt idx="5">
                  <c:v>3</c:v>
                </c:pt>
                <c:pt idx="6">
                  <c:v>7</c:v>
                </c:pt>
                <c:pt idx="7">
                  <c:v>4</c:v>
                </c:pt>
                <c:pt idx="8">
                  <c:v>5</c:v>
                </c:pt>
                <c:pt idx="9">
                  <c:v>34</c:v>
                </c:pt>
                <c:pt idx="10">
                  <c:v>32</c:v>
                </c:pt>
                <c:pt idx="11">
                  <c:v>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376424"/>
        <c:axId val="216336440"/>
      </c:barChart>
      <c:catAx>
        <c:axId val="384376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6336440"/>
        <c:crosses val="autoZero"/>
        <c:auto val="1"/>
        <c:lblAlgn val="ctr"/>
        <c:lblOffset val="100"/>
        <c:noMultiLvlLbl val="0"/>
      </c:catAx>
      <c:valAx>
        <c:axId val="21633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8437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atenciones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Hoja1!$A$2:$A$14</c:f>
              <c:numCache>
                <c:formatCode>mmm\-yy</c:formatCode>
                <c:ptCount val="13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  <c:pt idx="12">
                  <c:v>43313</c:v>
                </c:pt>
              </c:numCache>
            </c:numRef>
          </c:cat>
          <c:val>
            <c:numRef>
              <c:f>Hoja1!$B$2:$B$14</c:f>
              <c:numCache>
                <c:formatCode>General</c:formatCode>
                <c:ptCount val="13"/>
                <c:pt idx="0">
                  <c:v>8</c:v>
                </c:pt>
                <c:pt idx="1">
                  <c:v>14</c:v>
                </c:pt>
                <c:pt idx="2">
                  <c:v>12</c:v>
                </c:pt>
                <c:pt idx="3">
                  <c:v>5</c:v>
                </c:pt>
                <c:pt idx="4">
                  <c:v>13</c:v>
                </c:pt>
                <c:pt idx="5">
                  <c:v>6</c:v>
                </c:pt>
                <c:pt idx="6">
                  <c:v>6</c:v>
                </c:pt>
                <c:pt idx="7">
                  <c:v>8</c:v>
                </c:pt>
                <c:pt idx="8">
                  <c:v>6</c:v>
                </c:pt>
                <c:pt idx="9">
                  <c:v>4</c:v>
                </c:pt>
                <c:pt idx="10">
                  <c:v>12</c:v>
                </c:pt>
                <c:pt idx="11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960392"/>
        <c:axId val="214350464"/>
      </c:barChart>
      <c:dateAx>
        <c:axId val="214960392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4350464"/>
        <c:crosses val="autoZero"/>
        <c:auto val="1"/>
        <c:lblOffset val="100"/>
        <c:baseTimeUnit val="months"/>
      </c:dateAx>
      <c:valAx>
        <c:axId val="21435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4960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ATENCIÓN</a:t>
            </a:r>
            <a:r>
              <a:rPr lang="en-US" baseline="0" dirty="0" smtClean="0"/>
              <a:t> CARDIOVASCULAR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Hoja1!$A$2:$A$13</c:f>
              <c:numCache>
                <c:formatCode>mmm\-yy</c:formatCode>
                <c:ptCount val="12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</c:numCache>
            </c:numRef>
          </c:cat>
          <c:val>
            <c:numRef>
              <c:f>Hoja1!$B$2:$B$13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5088824"/>
        <c:axId val="214350072"/>
      </c:barChart>
      <c:dateAx>
        <c:axId val="21508882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4350072"/>
        <c:crosses val="autoZero"/>
        <c:auto val="1"/>
        <c:lblOffset val="100"/>
        <c:baseTimeUnit val="months"/>
      </c:dateAx>
      <c:valAx>
        <c:axId val="21435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215088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83921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9273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4653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9646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467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64856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3975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7317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4548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03686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44455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20-08-2018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3360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2050" name="Picture 2" descr="Resultado de imagen para informe gestion prevencion de riesg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582" y="3558747"/>
            <a:ext cx="2667675" cy="195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771775" y="2199503"/>
            <a:ext cx="66396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dirty="0" smtClean="0"/>
              <a:t>INFORME GESTIÓN</a:t>
            </a:r>
          </a:p>
          <a:p>
            <a:pPr algn="ctr"/>
            <a:r>
              <a:rPr lang="es-CL" sz="4800" dirty="0" smtClean="0"/>
              <a:t>PROGRAMA PREVENCIÓN DE RIEGOS</a:t>
            </a:r>
            <a:endParaRPr lang="es-CL" sz="4800" dirty="0"/>
          </a:p>
        </p:txBody>
      </p:sp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62267"/>
            <a:ext cx="2495550" cy="13335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86895" y="354016"/>
            <a:ext cx="555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dirty="0" smtClean="0"/>
              <a:t>INDUCCIONES  </a:t>
            </a:r>
            <a:endParaRPr lang="es-CL" dirty="0"/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2508015824"/>
              </p:ext>
            </p:extLst>
          </p:nvPr>
        </p:nvGraphicFramePr>
        <p:xfrm>
          <a:off x="1999046" y="723348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2863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6">
              <a:tint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591697" y="862866"/>
            <a:ext cx="474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CAPACITACIONES Y CHARLAS</a:t>
            </a:r>
            <a:endParaRPr lang="es-CL" dirty="0"/>
          </a:p>
        </p:txBody>
      </p:sp>
      <p:graphicFrame>
        <p:nvGraphicFramePr>
          <p:cNvPr id="15" name="Gráfico 14"/>
          <p:cNvGraphicFramePr/>
          <p:nvPr>
            <p:extLst>
              <p:ext uri="{D42A27DB-BD31-4B8C-83A1-F6EECF244321}">
                <p14:modId xmlns:p14="http://schemas.microsoft.com/office/powerpoint/2010/main" val="46325936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697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643448" y="1612110"/>
            <a:ext cx="9152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Estadística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373461"/>
              </p:ext>
            </p:extLst>
          </p:nvPr>
        </p:nvGraphicFramePr>
        <p:xfrm>
          <a:off x="378943" y="1993946"/>
          <a:ext cx="11162265" cy="20371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3545"/>
                <a:gridCol w="728577"/>
                <a:gridCol w="724617"/>
                <a:gridCol w="760251"/>
                <a:gridCol w="760251"/>
                <a:gridCol w="546433"/>
                <a:gridCol w="534553"/>
                <a:gridCol w="582070"/>
                <a:gridCol w="582070"/>
                <a:gridCol w="807769"/>
                <a:gridCol w="831529"/>
                <a:gridCol w="534553"/>
                <a:gridCol w="582070"/>
                <a:gridCol w="855286"/>
                <a:gridCol w="534553"/>
                <a:gridCol w="439521"/>
                <a:gridCol w="724617"/>
              </a:tblGrid>
              <a:tr h="2935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CL" sz="1000" u="none" strike="noStrike" dirty="0">
                          <a:effectLst/>
                        </a:rPr>
                        <a:t>AÑO 2018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Trabajadores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 dirty="0">
                          <a:effectLst/>
                        </a:rPr>
                        <a:t>HHT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 dirty="0">
                          <a:effectLst/>
                        </a:rPr>
                        <a:t>N° Accidentes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Días Perdidos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Tasa Accidental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Tasa Siniestralidad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Tasa Frecuencia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Tasa Gravedad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10185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Mes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Prom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Mes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Acum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Mes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Acum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Mes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Acum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Mes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Acum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Mes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Acum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Mes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Acum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Mes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Acum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7708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ENE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202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     202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39.996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  39.996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 dirty="0">
                          <a:effectLst/>
                        </a:rPr>
                        <a:t>0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0,0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0,0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7708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FEB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193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     198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38.214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  78.210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0,5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0,5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79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7708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MAR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     177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26.928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105.138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0,7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1,3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19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186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76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7708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ABR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     167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26.928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132.066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0,0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1,3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61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7708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MAY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     161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26.928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158.994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         -  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1,3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7708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JUN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     157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27.126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186.120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0,0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1,3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43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7708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JUL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139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     154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27.522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213.642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0,0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1,3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9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7708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AGO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139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     152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27.522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  241.164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1,4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2,7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73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654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 dirty="0">
                          <a:effectLst/>
                        </a:rPr>
                        <a:t>108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180352"/>
              </p:ext>
            </p:extLst>
          </p:nvPr>
        </p:nvGraphicFramePr>
        <p:xfrm>
          <a:off x="378944" y="4116279"/>
          <a:ext cx="11162264" cy="1975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450"/>
                <a:gridCol w="516361"/>
                <a:gridCol w="742268"/>
                <a:gridCol w="774541"/>
                <a:gridCol w="774541"/>
                <a:gridCol w="2287316"/>
                <a:gridCol w="822950"/>
                <a:gridCol w="855222"/>
                <a:gridCol w="1137607"/>
                <a:gridCol w="871359"/>
                <a:gridCol w="548633"/>
                <a:gridCol w="1186016"/>
              </a:tblGrid>
              <a:tr h="19050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 dirty="0">
                          <a:effectLst/>
                        </a:rPr>
                        <a:t>ANTECEDENTES DEL ACCIDENTE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ANTECEDENTES DEL ACCIDENTADO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MES</a:t>
                      </a:r>
                      <a:endParaRPr lang="es-CL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CATEGORÍA </a:t>
                      </a:r>
                      <a:br>
                        <a:rPr lang="es-CL" sz="800" u="none" strike="noStrike">
                          <a:effectLst/>
                        </a:rPr>
                      </a:br>
                      <a:r>
                        <a:rPr lang="es-CL" sz="800" u="none" strike="noStrike">
                          <a:effectLst/>
                        </a:rPr>
                        <a:t>AT - EP - AC</a:t>
                      </a:r>
                      <a:endParaRPr lang="es-CL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FECHA ACCIDENTE</a:t>
                      </a:r>
                      <a:endParaRPr lang="es-CL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FECHA ALTA</a:t>
                      </a:r>
                      <a:endParaRPr lang="es-CL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DÍAS PERDIDOS</a:t>
                      </a:r>
                      <a:endParaRPr lang="es-CL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 dirty="0">
                          <a:effectLst/>
                        </a:rPr>
                        <a:t>BREVE DESCRIPCION DEL EVENTO</a:t>
                      </a:r>
                      <a:endParaRPr lang="es-CL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NOMBRE</a:t>
                      </a:r>
                      <a:endParaRPr lang="es-CL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RUT</a:t>
                      </a:r>
                      <a:endParaRPr lang="es-CL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CARGO</a:t>
                      </a:r>
                      <a:endParaRPr lang="es-CL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Área</a:t>
                      </a:r>
                      <a:endParaRPr lang="es-CL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Turno</a:t>
                      </a:r>
                      <a:endParaRPr lang="es-CL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Jefe Directo</a:t>
                      </a:r>
                      <a:endParaRPr lang="es-CL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31979"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FEBRERO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AT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L" sz="800" u="none" strike="noStrike">
                          <a:effectLst/>
                        </a:rPr>
                        <a:t>13-02-2018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L" sz="800" u="none" strike="noStrike">
                          <a:effectLst/>
                        </a:rPr>
                        <a:t>23-02-2018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3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GOLPE EN CARA INTERNA DEL MUSLO IZQUIERDO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MANUEL ANTONIO NUÑEZ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13280019-7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OPERADOR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FIBRA HUMEDA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3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LUIS MALDONADO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284238"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 dirty="0">
                          <a:effectLst/>
                        </a:rPr>
                        <a:t>MARZO</a:t>
                      </a:r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AT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L" sz="800" u="none" strike="noStrike">
                          <a:effectLst/>
                        </a:rPr>
                        <a:t>19-03-2018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19-0-2018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5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QUEMADURA DE PRIMER GRADO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ANIVAL RIVERA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8684506-7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OPERADOR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REFINERIA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MARCELO SEPULVEDA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342900"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AGOSTO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AT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L" sz="800" u="none" strike="noStrike">
                          <a:effectLst/>
                        </a:rPr>
                        <a:t>06-08-2018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16-08-2018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11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TRAUMA EN FALANGE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700" u="none" strike="noStrike">
                          <a:effectLst/>
                        </a:rPr>
                        <a:t>AURELIO JAQUES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9456.185-K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OPERADOR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SILOS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DIA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CARLOS BECKAR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333375"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AGOSTO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AT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CL" sz="800" u="none" strike="noStrike">
                          <a:effectLst/>
                        </a:rPr>
                        <a:t>09-08-2018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17-08-2018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7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HERIDA PUNZANTE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LUIS MORALES R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800" u="none" strike="noStrike">
                          <a:effectLst/>
                        </a:rPr>
                        <a:t>91410368-5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OPERADOR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PATIO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>
                          <a:effectLst/>
                        </a:rPr>
                        <a:t>DIA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CL" sz="800" u="none" strike="noStrike" dirty="0">
                          <a:effectLst/>
                        </a:rPr>
                        <a:t>GILBERTO TIRAPEGUI</a:t>
                      </a:r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534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069492" y="708454"/>
            <a:ext cx="562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INSPECCIONES MENSUALES  </a:t>
            </a:r>
            <a:endParaRPr lang="es-CL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95719" y="5321001"/>
            <a:ext cx="636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L" dirty="0"/>
          </a:p>
        </p:txBody>
      </p:sp>
      <p:sp>
        <p:nvSpPr>
          <p:cNvPr id="3" name="CuadroTexto 2"/>
          <p:cNvSpPr txBox="1"/>
          <p:nvPr/>
        </p:nvSpPr>
        <p:spPr>
          <a:xfrm>
            <a:off x="1729946" y="1779373"/>
            <a:ext cx="700082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Se realizan inspecciones mensuales sobre DS 594.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Se realizan inspecciones mensuales a contratistas sobre sus EPP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Se realizan inspecciones mensuales a red de incendio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Se realizan inspecciones mensuales a extintores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Se realizan inspecciones mensuales a botiquines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Se realizan inspecciones quincenales a bodega de productos químicos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Se realizan inspecciones quincenales a control de plagas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Se realizan Inspecciones diarias de orden y aseo en planta.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4303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069492" y="708454"/>
            <a:ext cx="562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MEJORAS EN ÁREAS DE TRABAJO</a:t>
            </a:r>
            <a:endParaRPr lang="es-CL" dirty="0"/>
          </a:p>
        </p:txBody>
      </p:sp>
      <p:sp>
        <p:nvSpPr>
          <p:cNvPr id="9" name="CuadroTexto 8"/>
          <p:cNvSpPr txBox="1"/>
          <p:nvPr/>
        </p:nvSpPr>
        <p:spPr>
          <a:xfrm>
            <a:off x="757881" y="2668030"/>
            <a:ext cx="6124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L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95719" y="5321001"/>
            <a:ext cx="636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L" dirty="0"/>
          </a:p>
        </p:txBody>
      </p:sp>
      <p:sp>
        <p:nvSpPr>
          <p:cNvPr id="6" name="CuadroTexto 5"/>
          <p:cNvSpPr txBox="1"/>
          <p:nvPr/>
        </p:nvSpPr>
        <p:spPr>
          <a:xfrm>
            <a:off x="1532238" y="1696995"/>
            <a:ext cx="97700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Implementación para estación de brigadistas.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Implementación de gabinetes para red de incendio.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Delimitación de caminos en toda la planta.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/>
              <a:t>Instalación kits anclaje carga aceite camión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/>
              <a:t>Recambio ducha de emergencias (playa de ácido, Riles, Modificado</a:t>
            </a:r>
            <a:r>
              <a:rPr lang="es-CL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Implementación de uso de </a:t>
            </a:r>
            <a:r>
              <a:rPr lang="es-CL" dirty="0" err="1" smtClean="0"/>
              <a:t>epp</a:t>
            </a:r>
            <a:r>
              <a:rPr lang="es-CL" dirty="0" smtClean="0"/>
              <a:t> para trabajos con agua caliente.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Implementación de uso de </a:t>
            </a:r>
            <a:r>
              <a:rPr lang="es-CL" dirty="0" err="1" smtClean="0"/>
              <a:t>epp</a:t>
            </a:r>
            <a:r>
              <a:rPr lang="es-CL" dirty="0" smtClean="0"/>
              <a:t> para trabajos con químicos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Implementación de señalización de uso de elementos de protección personal en áreas de producción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L" dirty="0" smtClean="0"/>
              <a:t>Cambio de tableros estadístico y radiación UV.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69248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728" y="525853"/>
            <a:ext cx="8869803" cy="558710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64820"/>
            <a:ext cx="2495550" cy="13335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448433" y="156520"/>
            <a:ext cx="2669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INFORME ENTREGA EPP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8051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graphicFrame>
        <p:nvGraphicFramePr>
          <p:cNvPr id="3" name="Marcador de conteni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6120188"/>
              </p:ext>
            </p:extLst>
          </p:nvPr>
        </p:nvGraphicFramePr>
        <p:xfrm>
          <a:off x="1474573" y="1589903"/>
          <a:ext cx="8609585" cy="4506097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25226"/>
                <a:gridCol w="1219976"/>
                <a:gridCol w="1069826"/>
                <a:gridCol w="1276282"/>
                <a:gridCol w="2439953"/>
                <a:gridCol w="844598"/>
                <a:gridCol w="1032288"/>
                <a:gridCol w="501436"/>
              </a:tblGrid>
              <a:tr h="71282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N°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EMPRESA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RUT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REP. LEGAL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DIRECCIÓN 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TELEFONO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MUTUALIDAD 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N° TARAB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3629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err="1">
                          <a:effectLst/>
                        </a:rPr>
                        <a:t>Arpin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14.008.653-3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Ariel Robles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err="1">
                          <a:effectLst/>
                        </a:rPr>
                        <a:t>Pje</a:t>
                      </a:r>
                      <a:r>
                        <a:rPr lang="es-CL" sz="1100" dirty="0">
                          <a:effectLst/>
                        </a:rPr>
                        <a:t> 4, 0663, Los Ciruelos, </a:t>
                      </a:r>
                      <a:r>
                        <a:rPr lang="es-CL" sz="1100" dirty="0" err="1">
                          <a:effectLst/>
                        </a:rPr>
                        <a:t>Tgte</a:t>
                      </a:r>
                      <a:r>
                        <a:rPr lang="es-CL" sz="1100" dirty="0">
                          <a:effectLst/>
                        </a:rPr>
                        <a:t>.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88313266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Mutual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5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43064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2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err="1">
                          <a:effectLst/>
                        </a:rPr>
                        <a:t>Magyl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89.514.600-5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Luciano Gonzalez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Samuel Izquierdo 1742 Q. Normal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93459153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IST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36291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3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Stefanos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10.224.527-k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Gianni Castaldi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Gran Avenida # 4836. San Miguel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77091763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ISL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3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530917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4</a:t>
                      </a:r>
                    </a:p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EISA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85.145.500 - 0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Carolina Figueroa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Av Juan de la Fuente # 734. Loteo Norte Bueno. Lampa.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224408300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achs</a:t>
                      </a: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</a:rPr>
                        <a:t>16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71971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>
                          <a:effectLst/>
                        </a:rPr>
                        <a:t>5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Diego Gonzalez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16342165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Diego Gonzalez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Av. Jaime guzmán 1214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962060850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ISL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71971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Víctor Villalobos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12470011-6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Víctor Manuel Villalobos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Pasaje 12 N 1870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83608162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ISL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71971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L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L" sz="11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es-CL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4909752" y="746348"/>
            <a:ext cx="5329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CONTRATISTAS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0800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937686" y="733168"/>
            <a:ext cx="5824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ATENCIÓN PRIMEROS AUXILIOS</a:t>
            </a:r>
            <a:endParaRPr lang="es-CL" dirty="0"/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1674014238"/>
              </p:ext>
            </p:extLst>
          </p:nvPr>
        </p:nvGraphicFramePr>
        <p:xfrm>
          <a:off x="2328562" y="51372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3939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63395743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2232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712043" y="914400"/>
            <a:ext cx="5371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COMITÉ PARITARIO</a:t>
            </a:r>
            <a:endParaRPr lang="es-CL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328928"/>
              </p:ext>
            </p:extLst>
          </p:nvPr>
        </p:nvGraphicFramePr>
        <p:xfrm>
          <a:off x="123564" y="1276725"/>
          <a:ext cx="11977810" cy="48496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3306"/>
                <a:gridCol w="586841"/>
                <a:gridCol w="350905"/>
                <a:gridCol w="621572"/>
                <a:gridCol w="375207"/>
                <a:gridCol w="567929"/>
                <a:gridCol w="362946"/>
                <a:gridCol w="479587"/>
                <a:gridCol w="352435"/>
                <a:gridCol w="510746"/>
                <a:gridCol w="337751"/>
                <a:gridCol w="339520"/>
                <a:gridCol w="503005"/>
                <a:gridCol w="503005"/>
                <a:gridCol w="384416"/>
                <a:gridCol w="621594"/>
                <a:gridCol w="333995"/>
                <a:gridCol w="672015"/>
                <a:gridCol w="316526"/>
                <a:gridCol w="689484"/>
                <a:gridCol w="315532"/>
                <a:gridCol w="690478"/>
                <a:gridCol w="372203"/>
                <a:gridCol w="633807"/>
                <a:gridCol w="503005"/>
              </a:tblGrid>
              <a:tr h="109800">
                <a:tc gridSpan="25">
                  <a:txBody>
                    <a:bodyPr/>
                    <a:lstStyle/>
                    <a:p>
                      <a:pPr algn="ctr" fontAlgn="ctr"/>
                      <a:r>
                        <a:rPr lang="es-CL" sz="700" u="none" strike="noStrike" dirty="0">
                          <a:effectLst/>
                        </a:rPr>
                        <a:t>REUNIONES MENSUALES COMITÉ PARITARIO</a:t>
                      </a:r>
                      <a:endParaRPr lang="es-CL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ctr"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21419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CONTITUCIÓN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AGOSTO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SEPTIEMBRE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OCTUBRE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NOVIEMBRE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DICIEMBRE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ENERO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FEBRERO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MARZO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ABRIL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MAYO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JUNIO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JULIO</a:t>
                      </a:r>
                      <a:endParaRPr lang="es-CL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ESTADO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143715"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07-03-2017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17-08-2017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12-09-2017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16-10-2017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15-11-2017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18-12-2017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10-01-2018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26-02-2018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22-03-2018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20-04-2018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30-05-2018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27-06-2018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14371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Rep. Empresa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TEMAS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TEMAS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TEMAS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TEMAS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TEMAS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TEMAS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TEMAS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TEMAS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TEMAS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TEMAS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TEMAS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631777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Juan San Martin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Extractor de vapor en baños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cerrado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Extractor de polvo en envasado de almidón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cerrado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delimitación de caminos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cerrado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cambio de duchas de emergencia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cerrado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extractor de baño mantención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cerrado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Extractor de vapor en baños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cerrado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Bins para basura en mantención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cerrado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Tambor para paños en mantención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cerrado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Colocar luces en estanques de sacarificación 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abierto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habilitar sectores para el consumo de alimentos 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abierto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Verificación luces de emergencia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cerrado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631777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Anthony Greig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Luz y agua en maceración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cerrado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aislante ruido </a:t>
                      </a:r>
                      <a:r>
                        <a:rPr lang="es-CL" sz="700" u="none" strike="noStrike" dirty="0" smtClean="0">
                          <a:effectLst/>
                        </a:rPr>
                        <a:t>refinería 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abierto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Colocar luces en estanques de sacarificación 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abierto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330543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Roberto Escudero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techo cargio camiones maltosa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abierto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14371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14371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Suplentes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14371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21419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Guillermo Abarca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21419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Carlos Santander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14371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21419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Rep. Trabajadores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222757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Nicolas Ruz (Presidente)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318591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M° Paz Abarca (Secretaria)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14371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Manurio Nilo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14371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14371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Suplentes</a:t>
                      </a:r>
                      <a:endParaRPr lang="es-C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14371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  <a:tr h="214195"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Joshua Zenteno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>
                          <a:effectLst/>
                        </a:rPr>
                        <a:t> </a:t>
                      </a:r>
                      <a:endParaRPr lang="es-C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700" u="none" strike="noStrike" dirty="0">
                          <a:effectLst/>
                        </a:rPr>
                        <a:t> </a:t>
                      </a:r>
                      <a:endParaRPr lang="es-C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3" marR="5523" marT="552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57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514335" y="2792627"/>
            <a:ext cx="2842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400" dirty="0" smtClean="0"/>
              <a:t>GRACIAS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6130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16822</TotalTime>
  <Words>749</Words>
  <Application>Microsoft Office PowerPoint</Application>
  <PresentationFormat>Panorámica</PresentationFormat>
  <Paragraphs>809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pmaldonado</cp:lastModifiedBy>
  <cp:revision>249</cp:revision>
  <dcterms:created xsi:type="dcterms:W3CDTF">2017-08-07T15:40:52Z</dcterms:created>
  <dcterms:modified xsi:type="dcterms:W3CDTF">2018-08-20T15:46:38Z</dcterms:modified>
</cp:coreProperties>
</file>