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0" r:id="rId8"/>
    <p:sldId id="258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94" autoAdjust="0"/>
    <p:restoredTop sz="94660"/>
  </p:normalViewPr>
  <p:slideViewPr>
    <p:cSldViewPr snapToGrid="0">
      <p:cViewPr varScale="1">
        <p:scale>
          <a:sx n="80" d="100"/>
          <a:sy n="80" d="100"/>
        </p:scale>
        <p:origin x="16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Despacho\Desktop\Nueva%20carpeta%20(2)\Libro1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Despacho\Desktop\Nueva%20carpeta%20(2)\Libro1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Despacho\Desktop\Nueva%20carpeta%20(2)\Libro1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Despacho\Desktop\Nueva%20carpeta%20(2)\Libro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/>
              <a:t>Toneladas de Almidones Despachados</a:t>
            </a:r>
          </a:p>
        </c:rich>
      </c:tx>
      <c:layout>
        <c:manualLayout>
          <c:xMode val="edge"/>
          <c:yMode val="edge"/>
          <c:x val="0.19856933508311461"/>
          <c:y val="9.259259259259258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>
        <c:manualLayout>
          <c:layoutTarget val="inner"/>
          <c:xMode val="edge"/>
          <c:yMode val="edge"/>
          <c:x val="9.1914260717410323E-2"/>
          <c:y val="0.10565748659408006"/>
          <c:w val="0.87753018372703417"/>
          <c:h val="0.7486654272382619"/>
        </c:manualLayout>
      </c:layout>
      <c:lineChart>
        <c:grouping val="standard"/>
        <c:varyColors val="0"/>
        <c:ser>
          <c:idx val="0"/>
          <c:order val="0"/>
          <c:spPr>
            <a:ln w="22225" cap="rnd">
              <a:solidFill>
                <a:schemeClr val="accent1"/>
              </a:solidFill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dLbls>
            <c:dLbl>
              <c:idx val="3"/>
              <c:layout>
                <c:manualLayout>
                  <c:x val="-4.4444444444444467E-2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5555555555555608E-2"/>
                  <c:y val="-6.944444444444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0000000000000051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3333333333333437E-2"/>
                  <c:y val="-7.4074074074074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5555555555555552E-2"/>
                  <c:y val="-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Hoja1!$B$4:$B$13</c:f>
              <c:strCache>
                <c:ptCount val="10"/>
                <c:pt idx="0">
                  <c:v>Octubre</c:v>
                </c:pt>
                <c:pt idx="1">
                  <c:v>Noviembre</c:v>
                </c:pt>
                <c:pt idx="2">
                  <c:v>Diciembre</c:v>
                </c:pt>
                <c:pt idx="3">
                  <c:v>Enero</c:v>
                </c:pt>
                <c:pt idx="4">
                  <c:v>Febrero</c:v>
                </c:pt>
                <c:pt idx="5">
                  <c:v>Marzo</c:v>
                </c:pt>
                <c:pt idx="6">
                  <c:v>Abril</c:v>
                </c:pt>
                <c:pt idx="7">
                  <c:v>Mayo</c:v>
                </c:pt>
                <c:pt idx="8">
                  <c:v>Junio</c:v>
                </c:pt>
                <c:pt idx="9">
                  <c:v>Julio</c:v>
                </c:pt>
              </c:strCache>
            </c:strRef>
          </c:cat>
          <c:val>
            <c:numRef>
              <c:f>Hoja1!$C$4:$C$13</c:f>
              <c:numCache>
                <c:formatCode>General</c:formatCode>
                <c:ptCount val="10"/>
                <c:pt idx="0">
                  <c:v>947</c:v>
                </c:pt>
                <c:pt idx="1">
                  <c:v>1071</c:v>
                </c:pt>
                <c:pt idx="2">
                  <c:v>890</c:v>
                </c:pt>
                <c:pt idx="3">
                  <c:v>1036</c:v>
                </c:pt>
                <c:pt idx="4">
                  <c:v>864</c:v>
                </c:pt>
                <c:pt idx="5">
                  <c:v>739</c:v>
                </c:pt>
                <c:pt idx="6">
                  <c:v>827</c:v>
                </c:pt>
                <c:pt idx="7">
                  <c:v>1292</c:v>
                </c:pt>
                <c:pt idx="8">
                  <c:v>1315</c:v>
                </c:pt>
                <c:pt idx="9">
                  <c:v>1281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5193008"/>
        <c:axId val="455191832"/>
      </c:lineChart>
      <c:catAx>
        <c:axId val="45519300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55191832"/>
        <c:crosses val="autoZero"/>
        <c:auto val="1"/>
        <c:lblAlgn val="ctr"/>
        <c:lblOffset val="100"/>
        <c:noMultiLvlLbl val="0"/>
      </c:catAx>
      <c:valAx>
        <c:axId val="45519183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5519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Toneladas</a:t>
            </a:r>
            <a:r>
              <a:rPr lang="en-US" baseline="0"/>
              <a:t> de Jarabes Despachados</a:t>
            </a:r>
            <a:endParaRPr lang="en-US"/>
          </a:p>
        </c:rich>
      </c:tx>
      <c:layout>
        <c:manualLayout>
          <c:xMode val="edge"/>
          <c:yMode val="edge"/>
          <c:x val="0.21070122484689416"/>
          <c:y val="2.69814550298460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>
        <c:manualLayout>
          <c:layoutTarget val="inner"/>
          <c:xMode val="edge"/>
          <c:yMode val="edge"/>
          <c:x val="9.7469816272965873E-2"/>
          <c:y val="0.13930555555555554"/>
          <c:w val="0.87197462817147853"/>
          <c:h val="0.76718394575678039"/>
        </c:manualLayout>
      </c:layout>
      <c:lineChart>
        <c:grouping val="stacked"/>
        <c:varyColors val="0"/>
        <c:ser>
          <c:idx val="0"/>
          <c:order val="0"/>
          <c:spPr>
            <a:ln w="22225" cap="rnd">
              <a:solidFill>
                <a:schemeClr val="accent1"/>
              </a:solidFill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dLbls>
            <c:dLbl>
              <c:idx val="3"/>
              <c:layout>
                <c:manualLayout>
                  <c:x val="-4.1666666666666692E-2"/>
                  <c:y val="-7.8703703703703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1111111111111165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7222222222222276E-2"/>
                  <c:y val="-4.1666666666666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5"/>
                  <c:y val="-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1666666666666768E-2"/>
                  <c:y val="-5.0925925925925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3333333333333333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Hoja1!$B$17:$B$26</c:f>
              <c:strCache>
                <c:ptCount val="10"/>
                <c:pt idx="0">
                  <c:v>Octubre</c:v>
                </c:pt>
                <c:pt idx="1">
                  <c:v>Noviembre</c:v>
                </c:pt>
                <c:pt idx="2">
                  <c:v>Diciembre</c:v>
                </c:pt>
                <c:pt idx="3">
                  <c:v>Enero</c:v>
                </c:pt>
                <c:pt idx="4">
                  <c:v>Febrero</c:v>
                </c:pt>
                <c:pt idx="5">
                  <c:v>Marzo</c:v>
                </c:pt>
                <c:pt idx="6">
                  <c:v>Abril</c:v>
                </c:pt>
                <c:pt idx="7">
                  <c:v>Mayo</c:v>
                </c:pt>
                <c:pt idx="8">
                  <c:v>Junio</c:v>
                </c:pt>
                <c:pt idx="9">
                  <c:v>Julio</c:v>
                </c:pt>
              </c:strCache>
            </c:strRef>
          </c:cat>
          <c:val>
            <c:numRef>
              <c:f>Hoja1!$C$17:$C$26</c:f>
              <c:numCache>
                <c:formatCode>General</c:formatCode>
                <c:ptCount val="10"/>
                <c:pt idx="0">
                  <c:v>1122</c:v>
                </c:pt>
                <c:pt idx="1">
                  <c:v>1141</c:v>
                </c:pt>
                <c:pt idx="2">
                  <c:v>876</c:v>
                </c:pt>
                <c:pt idx="3">
                  <c:v>967</c:v>
                </c:pt>
                <c:pt idx="4">
                  <c:v>763</c:v>
                </c:pt>
                <c:pt idx="5">
                  <c:v>935</c:v>
                </c:pt>
                <c:pt idx="6">
                  <c:v>702</c:v>
                </c:pt>
                <c:pt idx="7">
                  <c:v>731</c:v>
                </c:pt>
                <c:pt idx="8">
                  <c:v>875</c:v>
                </c:pt>
                <c:pt idx="9">
                  <c:v>721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778456"/>
        <c:axId val="452776496"/>
      </c:lineChart>
      <c:catAx>
        <c:axId val="45277845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52776496"/>
        <c:crosses val="autoZero"/>
        <c:auto val="1"/>
        <c:lblAlgn val="ctr"/>
        <c:lblOffset val="100"/>
        <c:noMultiLvlLbl val="0"/>
      </c:catAx>
      <c:valAx>
        <c:axId val="452776496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52778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s-CL" sz="1050" b="1">
                <a:solidFill>
                  <a:sysClr val="windowText" lastClr="000000"/>
                </a:solidFill>
              </a:rPr>
              <a:t>pORCENTAJE</a:t>
            </a:r>
            <a:r>
              <a:rPr lang="es-CL" sz="1050" b="1" baseline="0">
                <a:solidFill>
                  <a:sysClr val="windowText" lastClr="000000"/>
                </a:solidFill>
              </a:rPr>
              <a:t> DE NO CUMPLIMIENTO DESPACHOS</a:t>
            </a:r>
            <a:endParaRPr lang="es-CL" sz="1050" b="1">
              <a:solidFill>
                <a:sysClr val="windowText" lastClr="00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dLbls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Hoja5!$B$2:$B$9</c:f>
              <c:strCache>
                <c:ptCount val="8"/>
                <c:pt idx="0">
                  <c:v>Diciembre</c:v>
                </c:pt>
                <c:pt idx="1">
                  <c:v>Enero</c:v>
                </c:pt>
                <c:pt idx="2">
                  <c:v>Febrero</c:v>
                </c:pt>
                <c:pt idx="3">
                  <c:v>Marzo</c:v>
                </c:pt>
                <c:pt idx="4">
                  <c:v>Abril</c:v>
                </c:pt>
                <c:pt idx="5">
                  <c:v>Mayo</c:v>
                </c:pt>
                <c:pt idx="6">
                  <c:v>Junio</c:v>
                </c:pt>
                <c:pt idx="7">
                  <c:v>Julio</c:v>
                </c:pt>
              </c:strCache>
            </c:strRef>
          </c:cat>
          <c:val>
            <c:numRef>
              <c:f>Hoja5!$C$2:$C$9</c:f>
              <c:numCache>
                <c:formatCode>0%</c:formatCode>
                <c:ptCount val="8"/>
                <c:pt idx="0" formatCode="0.0%">
                  <c:v>1.7000000000000001E-2</c:v>
                </c:pt>
                <c:pt idx="1">
                  <c:v>1.7000000000000001E-2</c:v>
                </c:pt>
                <c:pt idx="2">
                  <c:v>0</c:v>
                </c:pt>
                <c:pt idx="3">
                  <c:v>2.1000000000000001E-2</c:v>
                </c:pt>
                <c:pt idx="4">
                  <c:v>5.0999999999999997E-2</c:v>
                </c:pt>
                <c:pt idx="5">
                  <c:v>5.8999999999999997E-2</c:v>
                </c:pt>
                <c:pt idx="6">
                  <c:v>0.1</c:v>
                </c:pt>
                <c:pt idx="7">
                  <c:v>7.0000000000000007E-2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453191344"/>
        <c:axId val="453190952"/>
      </c:lineChart>
      <c:catAx>
        <c:axId val="45319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53190952"/>
        <c:crosses val="autoZero"/>
        <c:auto val="1"/>
        <c:lblAlgn val="ctr"/>
        <c:lblOffset val="100"/>
        <c:noMultiLvlLbl val="0"/>
      </c:catAx>
      <c:valAx>
        <c:axId val="45319095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453191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accent1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sz="1200" dirty="0"/>
              <a:t>Inventarios Mensual Producto Aprobado v/s Rechazado</a:t>
            </a:r>
          </a:p>
        </c:rich>
      </c:tx>
      <c:layout>
        <c:manualLayout>
          <c:xMode val="edge"/>
          <c:yMode val="edge"/>
          <c:x val="0.21377329615027874"/>
          <c:y val="2.73990646879685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Hoja2!$C$6</c:f>
              <c:strCache>
                <c:ptCount val="1"/>
                <c:pt idx="0">
                  <c:v>Aprobado</c:v>
                </c:pt>
              </c:strCache>
            </c:strRef>
          </c:tx>
          <c:spPr>
            <a:ln w="22225" cap="rnd">
              <a:solidFill>
                <a:schemeClr val="accent1"/>
              </a:solidFill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Hoja2!$B$7:$B$14</c:f>
              <c:strCache>
                <c:ptCount val="8"/>
                <c:pt idx="0">
                  <c:v>Diciembre</c:v>
                </c:pt>
                <c:pt idx="1">
                  <c:v>Enero</c:v>
                </c:pt>
                <c:pt idx="2">
                  <c:v>Febrero</c:v>
                </c:pt>
                <c:pt idx="3">
                  <c:v>Marzo</c:v>
                </c:pt>
                <c:pt idx="4">
                  <c:v>Abril</c:v>
                </c:pt>
                <c:pt idx="5">
                  <c:v>Mayo</c:v>
                </c:pt>
                <c:pt idx="6">
                  <c:v>Junio</c:v>
                </c:pt>
                <c:pt idx="7">
                  <c:v>Julio</c:v>
                </c:pt>
              </c:strCache>
            </c:strRef>
          </c:cat>
          <c:val>
            <c:numRef>
              <c:f>Hoja2!$C$7:$C$14</c:f>
              <c:numCache>
                <c:formatCode>#,##0</c:formatCode>
                <c:ptCount val="8"/>
                <c:pt idx="0">
                  <c:v>1191710</c:v>
                </c:pt>
                <c:pt idx="1">
                  <c:v>1401985</c:v>
                </c:pt>
                <c:pt idx="2">
                  <c:v>1393300</c:v>
                </c:pt>
                <c:pt idx="3">
                  <c:v>1120910</c:v>
                </c:pt>
                <c:pt idx="4">
                  <c:v>835200</c:v>
                </c:pt>
                <c:pt idx="5">
                  <c:v>339780</c:v>
                </c:pt>
                <c:pt idx="6">
                  <c:v>798400</c:v>
                </c:pt>
                <c:pt idx="7">
                  <c:v>339780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Hoja2!$D$6</c:f>
              <c:strCache>
                <c:ptCount val="1"/>
                <c:pt idx="0">
                  <c:v>Rechazado</c:v>
                </c:pt>
              </c:strCache>
            </c:strRef>
          </c:tx>
          <c:spPr>
            <a:ln w="22225" cap="rnd">
              <a:solidFill>
                <a:schemeClr val="accent2"/>
              </a:solidFill>
            </a:ln>
            <a:effectLst>
              <a:glow rad="139700">
                <a:schemeClr val="accent2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Hoja2!$B$7:$B$14</c:f>
              <c:strCache>
                <c:ptCount val="8"/>
                <c:pt idx="0">
                  <c:v>Diciembre</c:v>
                </c:pt>
                <c:pt idx="1">
                  <c:v>Enero</c:v>
                </c:pt>
                <c:pt idx="2">
                  <c:v>Febrero</c:v>
                </c:pt>
                <c:pt idx="3">
                  <c:v>Marzo</c:v>
                </c:pt>
                <c:pt idx="4">
                  <c:v>Abril</c:v>
                </c:pt>
                <c:pt idx="5">
                  <c:v>Mayo</c:v>
                </c:pt>
                <c:pt idx="6">
                  <c:v>Junio</c:v>
                </c:pt>
                <c:pt idx="7">
                  <c:v>Julio</c:v>
                </c:pt>
              </c:strCache>
            </c:strRef>
          </c:cat>
          <c:val>
            <c:numRef>
              <c:f>Hoja2!$D$7:$D$14</c:f>
              <c:numCache>
                <c:formatCode>#,##0</c:formatCode>
                <c:ptCount val="8"/>
                <c:pt idx="0">
                  <c:v>100000</c:v>
                </c:pt>
                <c:pt idx="1">
                  <c:v>158300</c:v>
                </c:pt>
                <c:pt idx="2">
                  <c:v>158300</c:v>
                </c:pt>
                <c:pt idx="3">
                  <c:v>40300</c:v>
                </c:pt>
                <c:pt idx="4">
                  <c:v>60300</c:v>
                </c:pt>
                <c:pt idx="5">
                  <c:v>158300</c:v>
                </c:pt>
                <c:pt idx="6">
                  <c:v>122500</c:v>
                </c:pt>
                <c:pt idx="7">
                  <c:v>158300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574600"/>
        <c:axId val="399577344"/>
      </c:lineChart>
      <c:catAx>
        <c:axId val="39957460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99577344"/>
        <c:crosses val="autoZero"/>
        <c:auto val="1"/>
        <c:lblAlgn val="ctr"/>
        <c:lblOffset val="100"/>
        <c:noMultiLvlLbl val="0"/>
      </c:catAx>
      <c:valAx>
        <c:axId val="39957734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9957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6800947714894744"/>
          <c:y val="0.10575833943496503"/>
          <c:w val="0.29949364979009729"/>
          <c:h val="8.87268527685399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757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478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470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716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182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364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781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62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79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496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656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127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294227" y="3812345"/>
            <a:ext cx="90736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Presentación del </a:t>
            </a:r>
            <a:r>
              <a:rPr lang="es-CL" sz="2800" dirty="0"/>
              <a:t>D</a:t>
            </a:r>
            <a:r>
              <a:rPr lang="es-CL" sz="2800" dirty="0" smtClean="0"/>
              <a:t>esempeño del Proceso:</a:t>
            </a:r>
          </a:p>
          <a:p>
            <a:r>
              <a:rPr lang="es-CL" sz="2800" b="1" dirty="0" smtClean="0"/>
              <a:t>                  </a:t>
            </a:r>
            <a:r>
              <a:rPr lang="es-CL" sz="2800" b="1" dirty="0" smtClean="0"/>
              <a:t> </a:t>
            </a:r>
            <a:r>
              <a:rPr lang="es-CL" sz="3500" b="1" dirty="0" smtClean="0"/>
              <a:t>“Bodega PT y Despacho” -  Año </a:t>
            </a:r>
            <a:r>
              <a:rPr lang="es-CL" sz="3500" b="1" dirty="0" smtClean="0"/>
              <a:t>2018</a:t>
            </a:r>
          </a:p>
          <a:p>
            <a:endParaRPr lang="es-CL" sz="35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7912197" y="4874174"/>
            <a:ext cx="140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Agosto</a:t>
            </a:r>
            <a:endParaRPr lang="es-CL" i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413" y="1030310"/>
            <a:ext cx="4435289" cy="2344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5" y="1560325"/>
            <a:ext cx="110712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 dirty="0" smtClean="0"/>
              <a:t>Acontecimiento Importantes ocurridos en el Proceso de Bodega PT durante </a:t>
            </a:r>
            <a:r>
              <a:rPr lang="es-CL" sz="1600" b="1" dirty="0" smtClean="0"/>
              <a:t>2018  </a:t>
            </a:r>
            <a:r>
              <a:rPr lang="es-CL" sz="1600" b="1" dirty="0" smtClean="0"/>
              <a:t>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Se </a:t>
            </a:r>
            <a:r>
              <a:rPr lang="es-CL" sz="1600" dirty="0" smtClean="0"/>
              <a:t>pintan sectores para transito peatonal</a:t>
            </a:r>
            <a:r>
              <a:rPr lang="es-CL" sz="1600" dirty="0" smtClean="0"/>
              <a:t>.</a:t>
            </a:r>
            <a:endParaRPr lang="es-CL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sella techo completo para evitar filtraciones de agua por la lluvias.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276225" y="3580162"/>
            <a:ext cx="110712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Acontecimiento Importantes ocurridos en el Proceso de Despacho durante </a:t>
            </a:r>
            <a:r>
              <a:rPr lang="es-CL" b="1" dirty="0" smtClean="0"/>
              <a:t>2018  </a:t>
            </a:r>
            <a:r>
              <a:rPr lang="es-CL" b="1" dirty="0" smtClean="0"/>
              <a:t>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integra empresa de trasporte San Pedro para traslado de Gluten Feed.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implementa Check List de higiene para camiones.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5" y="1560325"/>
            <a:ext cx="1107127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 dirty="0" smtClean="0"/>
              <a:t>Problemáticas del Proceso de Bodega PT durante </a:t>
            </a:r>
            <a:r>
              <a:rPr lang="es-CL" sz="1600" b="1" dirty="0" smtClean="0"/>
              <a:t>2018  </a:t>
            </a:r>
            <a:r>
              <a:rPr lang="es-CL" sz="1600" b="1" dirty="0" smtClean="0"/>
              <a:t>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No </a:t>
            </a:r>
            <a:r>
              <a:rPr lang="es-CL" sz="1600" dirty="0" smtClean="0"/>
              <a:t>existe espacio determinado para producto no-conforme, lo cual disminuye el espacio y dificulta la segregación.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Alta presencia de almidón(polvo) en suspensión.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Alto índice de humedad relativa en el aire </a:t>
            </a:r>
            <a:endParaRPr lang="es-CL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276225" y="3580162"/>
            <a:ext cx="1107127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 dirty="0"/>
              <a:t>Problemáticas del Proceso de Despacho durante </a:t>
            </a:r>
            <a:r>
              <a:rPr lang="es-CL" sz="1600" b="1" dirty="0" smtClean="0"/>
              <a:t>2018  </a:t>
            </a:r>
            <a:r>
              <a:rPr lang="es-CL" sz="1600" b="1" dirty="0"/>
              <a:t>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Atraso en la liberación de los productos por parte de laboratorio.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No se cumplen con horarios de despacho a cliente.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No hay sector de lavado de camiones en caso que laboratorio lo solicite.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cambian fechas de despachos por no tener Stock.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44069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38362" y="284977"/>
            <a:ext cx="3464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Indicadores de Proceso año 2018</a:t>
            </a: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-1576638" y="3134994"/>
            <a:ext cx="11071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765290"/>
              </p:ext>
            </p:extLst>
          </p:nvPr>
        </p:nvGraphicFramePr>
        <p:xfrm>
          <a:off x="578284" y="1779674"/>
          <a:ext cx="4720225" cy="3493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0084004"/>
              </p:ext>
            </p:extLst>
          </p:nvPr>
        </p:nvGraphicFramePr>
        <p:xfrm>
          <a:off x="5688905" y="1779674"/>
          <a:ext cx="4995796" cy="3493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4567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38362" y="284977"/>
            <a:ext cx="3464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Indicadores de Proceso año 2018</a:t>
            </a: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-1576638" y="3134994"/>
            <a:ext cx="11071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2169535"/>
              </p:ext>
            </p:extLst>
          </p:nvPr>
        </p:nvGraphicFramePr>
        <p:xfrm>
          <a:off x="2342367" y="1340285"/>
          <a:ext cx="7277622" cy="3883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0530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38362" y="284977"/>
            <a:ext cx="3464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Indicadores de Proceso año 2018</a:t>
            </a: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-1576638" y="3134994"/>
            <a:ext cx="11071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189146"/>
              </p:ext>
            </p:extLst>
          </p:nvPr>
        </p:nvGraphicFramePr>
        <p:xfrm>
          <a:off x="1966586" y="1252603"/>
          <a:ext cx="7152362" cy="3560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17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87326" y="1455925"/>
            <a:ext cx="110712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Necesidad de Recursos para el área de Bodega PT: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Mejorar condición de iluminación para la correcta operación en bodega.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Implementación de cortina retráctil de lona, para mejorar las condiciones de hermeticidad, seguridad e inocuidad de la bodega de Producto terminado</a:t>
            </a:r>
            <a:r>
              <a:rPr lang="es-CL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Implementación de pistola hand held para inventarios y ingreso de productos.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587326" y="3166668"/>
            <a:ext cx="110712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Necesidad de Recursos para el área de Despacho: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Entrega de indumentaria PROMAIZ a proveedores de transporte, para mejorar la condición de imagen ante nuestros clientes</a:t>
            </a:r>
            <a:r>
              <a:rPr lang="es-CL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Implementación de pistola hand held para despachos.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910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8" y="1700577"/>
            <a:ext cx="5148115" cy="3432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328</Words>
  <Application>Microsoft Office PowerPoint</Application>
  <PresentationFormat>Panorámica</PresentationFormat>
  <Paragraphs>66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Despacho</cp:lastModifiedBy>
  <cp:revision>58</cp:revision>
  <dcterms:created xsi:type="dcterms:W3CDTF">2017-08-07T15:40:52Z</dcterms:created>
  <dcterms:modified xsi:type="dcterms:W3CDTF">2018-08-20T18:12:44Z</dcterms:modified>
</cp:coreProperties>
</file>