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7" r:id="rId2"/>
    <p:sldId id="256" r:id="rId3"/>
    <p:sldId id="257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2" r:id="rId12"/>
    <p:sldId id="273" r:id="rId13"/>
    <p:sldId id="278" r:id="rId14"/>
    <p:sldId id="27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varo Fredes" initials="AF" lastIdx="1" clrIdx="0">
    <p:extLst>
      <p:ext uri="{19B8F6BF-5375-455C-9EA6-DF929625EA0E}">
        <p15:presenceInfo xmlns:p15="http://schemas.microsoft.com/office/powerpoint/2012/main" userId="Alvaro Fredes" providerId="None"/>
      </p:ext>
    </p:extLst>
  </p:cmAuthor>
  <p:cmAuthor id="2" name="Alvaro Fredes" initials="AF [2]" lastIdx="1" clrIdx="1">
    <p:extLst>
      <p:ext uri="{19B8F6BF-5375-455C-9EA6-DF929625EA0E}">
        <p15:presenceInfo xmlns:p15="http://schemas.microsoft.com/office/powerpoint/2012/main" userId="S::gerenciacomercial@franciscopardo.cl::90fc9dcd-43ce-4146-8af9-c014efa71b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A0195B-C33E-49A3-826A-F8C380BEE79F}" v="197" dt="2024-04-01T20:47:32.3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Atencion Ejecutiva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666337611056269E-2"/>
          <c:y val="0.18362817693375152"/>
          <c:w val="0.83405507924540034"/>
          <c:h val="0.7669551135682295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FD7-4380-9818-EFA686071A3F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FD7-4380-9818-EFA686071A3F}"/>
              </c:ext>
            </c:extLst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FD7-4380-9818-EFA686071A3F}"/>
              </c:ext>
            </c:extLst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FD7-4380-9818-EFA686071A3F}"/>
              </c:ext>
            </c:extLst>
          </c:dPt>
          <c:dPt>
            <c:idx val="4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EFD7-4380-9818-EFA686071A3F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EFD7-4380-9818-EFA686071A3F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FD7-4380-9818-EFA686071A3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FD7-4380-9818-EFA686071A3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FD7-4380-9818-EFA686071A3F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FD7-4380-9818-EFA686071A3F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B71E42"/>
                </a:solidFill>
                <a:round/>
              </a:ln>
              <a:effectLst>
                <a:outerShdw blurRad="50800" dist="38100" dir="2700000" algn="tl" rotWithShape="0">
                  <a:srgbClr val="B71E4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Hoja1!$A$4:$A$8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Hoja1!$B$4:$B$8</c:f>
              <c:numCache>
                <c:formatCode>General</c:formatCode>
                <c:ptCount val="5"/>
                <c:pt idx="0">
                  <c:v>5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FD7-4380-9818-EFA686071A3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Rapidez</a:t>
            </a:r>
            <a:r>
              <a:rPr lang="en-US" baseline="0"/>
              <a:t> en la tramitacion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F81-4C13-AF3A-753EDF0826B9}"/>
              </c:ext>
            </c:extLst>
          </c:dPt>
          <c:dLbls>
            <c:dLbl>
              <c:idx val="0"/>
              <c:layout>
                <c:manualLayout>
                  <c:x val="9.2162270038825753E-3"/>
                  <c:y val="-0.26200000463414586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981566820276496E-2"/>
                      <c:h val="0.121209326681789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F81-4C13-AF3A-753EDF0826B9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Hoja1!$A$14:$A$18</c:f>
              <c:strCache>
                <c:ptCount val="1"/>
                <c:pt idx="0">
                  <c:v>muy bueno</c:v>
                </c:pt>
              </c:strCache>
            </c:strRef>
          </c:cat>
          <c:val>
            <c:numRef>
              <c:f>Hoja1!$B$14:$B$18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F81-4C13-AF3A-753EDF0826B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Facturacion</a:t>
            </a:r>
            <a:endParaRPr lang="es-CL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03F-42F5-B20A-9E76DEA3B12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03F-42F5-B20A-9E76DEA3B12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03F-42F5-B20A-9E76DEA3B12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303F-42F5-B20A-9E76DEA3B12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303F-42F5-B20A-9E76DEA3B120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3F-42F5-B20A-9E76DEA3B120}"/>
                </c:ext>
              </c:extLst>
            </c:dLbl>
            <c:dLbl>
              <c:idx val="1"/>
              <c:layout>
                <c:manualLayout>
                  <c:x val="0.29972041801226462"/>
                  <c:y val="-4.093695800885842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3F-42F5-B20A-9E76DEA3B12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3F-42F5-B20A-9E76DEA3B120}"/>
                </c:ext>
              </c:extLst>
            </c:dLbl>
            <c:dLbl>
              <c:idx val="3"/>
              <c:layout>
                <c:manualLayout>
                  <c:x val="-0.1094478210384992"/>
                  <c:y val="0.2872453721298221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50%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870967741935472E-2"/>
                      <c:h val="0.1294115055866114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303F-42F5-B20A-9E76DEA3B120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3F-42F5-B20A-9E76DEA3B12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Hoja1!$A$24:$A$28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Hoja1!$B$24:$B$28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03F-42F5-B20A-9E76DEA3B12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Mensajeria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F4A-4E25-9D43-82B23DDA656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F4A-4E25-9D43-82B23DDA656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F4A-4E25-9D43-82B23DDA656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F4A-4E25-9D43-82B23DDA656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1F4A-4E25-9D43-82B23DDA6561}"/>
              </c:ext>
            </c:extLst>
          </c:dPt>
          <c:dLbls>
            <c:dLbl>
              <c:idx val="0"/>
              <c:layout>
                <c:manualLayout>
                  <c:x val="-0.15711235614778929"/>
                  <c:y val="-0.2273596647193294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83%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65384615384615"/>
                      <c:h val="0.1322313944627888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1F4A-4E25-9D43-82B23DDA656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F4A-4E25-9D43-82B23DDA656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4A-4E25-9D43-82B23DDA656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F4A-4E25-9D43-82B23DDA656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Hoja1!$H$4:$H$8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Hoja1!$I$4:$I$8</c:f>
              <c:numCache>
                <c:formatCode>General</c:formatCode>
                <c:ptCount val="5"/>
                <c:pt idx="0">
                  <c:v>5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F4A-4E25-9D43-82B23DDA656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Transporte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8306-4454-80CD-6B4EF7AA011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8306-4454-80CD-6B4EF7AA011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8306-4454-80CD-6B4EF7AA011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8306-4454-80CD-6B4EF7AA011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8306-4454-80CD-6B4EF7AA0112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06-4454-80CD-6B4EF7AA011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06-4454-80CD-6B4EF7AA011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06-4454-80CD-6B4EF7AA011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06-4454-80CD-6B4EF7AA0112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Hoja1!$H$14:$H$18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Hoja1!$I$14:$I$18</c:f>
              <c:numCache>
                <c:formatCode>General</c:formatCode>
                <c:ptCount val="5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306-4454-80CD-6B4EF7AA011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Asesoria</a:t>
            </a:r>
            <a:r>
              <a:rPr lang="en-US" baseline="0"/>
              <a:t> Tecnica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9E5-4262-B3B8-C0BECACEE6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9E5-4262-B3B8-C0BECACEE6CD}"/>
              </c:ext>
            </c:extLst>
          </c:dPt>
          <c:dLbls>
            <c:dLbl>
              <c:idx val="0"/>
              <c:layout>
                <c:manualLayout>
                  <c:x val="-0.11368900378171984"/>
                  <c:y val="-0.1985508259029672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83%</a:t>
                    </a:r>
                  </a:p>
                </c:rich>
              </c:tx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730858468677494"/>
                      <c:h val="0.1272522973867835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99E5-4262-B3B8-C0BECACEE6CD}"/>
                </c:ext>
              </c:extLst>
            </c:dLbl>
            <c:dLbl>
              <c:idx val="1"/>
              <c:layout>
                <c:manualLayout>
                  <c:x val="7.0897199335001909E-2"/>
                  <c:y val="0.105573209042068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17%</a:t>
                    </a:r>
                  </a:p>
                </c:rich>
              </c:tx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693735498839912E-2"/>
                      <c:h val="0.1017794927216757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99E5-4262-B3B8-C0BECACEE6CD}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Hoja1!$H$24:$H$28</c:f>
              <c:strCache>
                <c:ptCount val="2"/>
                <c:pt idx="0">
                  <c:v>muy bueno</c:v>
                </c:pt>
                <c:pt idx="1">
                  <c:v>bueno</c:v>
                </c:pt>
              </c:strCache>
              <c:extLst/>
            </c:strRef>
          </c:cat>
          <c:val>
            <c:numRef>
              <c:f>Hoja1!$I$24:$I$28</c:f>
              <c:numCache>
                <c:formatCode>General</c:formatCode>
                <c:ptCount val="2"/>
                <c:pt idx="0">
                  <c:v>5</c:v>
                </c:pt>
                <c:pt idx="1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99E5-4262-B3B8-C0BECACEE6C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Manejo</a:t>
            </a:r>
            <a:r>
              <a:rPr lang="en-US" baseline="0" dirty="0"/>
              <a:t> de la </a:t>
            </a:r>
            <a:r>
              <a:rPr lang="en-US" baseline="0" dirty="0" err="1"/>
              <a:t>informacion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B9E5-4DD5-A07C-C31EF6DEB9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B9E5-4DD5-A07C-C31EF6DEB9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B9E5-4DD5-A07C-C31EF6DEB9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B9E5-4DD5-A07C-C31EF6DEB92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B9E5-4DD5-A07C-C31EF6DEB921}"/>
              </c:ext>
            </c:extLst>
          </c:dPt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9E5-4DD5-A07C-C31EF6DEB92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9E5-4DD5-A07C-C31EF6DEB92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9E5-4DD5-A07C-C31EF6DEB92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Hoja1!$A$4:$A$8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Hoja1!$B$4:$B$8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9E5-4DD5-A07C-C31EF6DEB92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dirty="0"/>
              <a:t>SEGURIDAD RETIRO DE LA CARGA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SEGURIDAD</a:t>
            </a:r>
            <a:r>
              <a:rPr lang="en-US" baseline="0" dirty="0"/>
              <a:t> EN EL RETIRO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743135356340302E-2"/>
          <c:y val="0.34181469171266643"/>
          <c:w val="0.69798216928220402"/>
          <c:h val="0.6581501944208677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EFB-422B-BEBA-139631A426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EFB-422B-BEBA-139631A42685}"/>
              </c:ext>
            </c:extLst>
          </c:dPt>
          <c:dLbls>
            <c:dLbl>
              <c:idx val="0"/>
              <c:layout>
                <c:manualLayout>
                  <c:x val="-0.11368900378171984"/>
                  <c:y val="-0.1985508259029672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83%</a:t>
                    </a:r>
                  </a:p>
                </c:rich>
              </c:tx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730858468677494"/>
                      <c:h val="0.1272522973867835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DEFB-422B-BEBA-139631A42685}"/>
                </c:ext>
              </c:extLst>
            </c:dLbl>
            <c:dLbl>
              <c:idx val="1"/>
              <c:layout>
                <c:manualLayout>
                  <c:x val="7.0897199335001909E-2"/>
                  <c:y val="0.105573209042068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17%</a:t>
                    </a:r>
                  </a:p>
                </c:rich>
              </c:tx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693735498839912E-2"/>
                      <c:h val="0.1017794927216757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DEFB-422B-BEBA-139631A42685}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Hoja1!$H$24:$H$28</c:f>
              <c:strCache>
                <c:ptCount val="2"/>
                <c:pt idx="0">
                  <c:v>muy bueno</c:v>
                </c:pt>
                <c:pt idx="1">
                  <c:v>bueno</c:v>
                </c:pt>
              </c:strCache>
              <c:extLst/>
            </c:strRef>
          </c:cat>
          <c:val>
            <c:numRef>
              <c:f>Hoja1!$I$24:$I$28</c:f>
              <c:numCache>
                <c:formatCode>General</c:formatCode>
                <c:ptCount val="2"/>
                <c:pt idx="0">
                  <c:v>5</c:v>
                </c:pt>
                <c:pt idx="1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DEFB-422B-BEBA-139631A4268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C329F9B-BDD9-4DDB-937D-16162436A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255" y="0"/>
            <a:ext cx="7551489" cy="119510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D69FA25-8ACB-4C12-BD33-A8B0C1059535}"/>
              </a:ext>
            </a:extLst>
          </p:cNvPr>
          <p:cNvSpPr/>
          <p:nvPr/>
        </p:nvSpPr>
        <p:spPr>
          <a:xfrm>
            <a:off x="1232453" y="1979832"/>
            <a:ext cx="10668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419" sz="4800" dirty="0"/>
              <a:t>        Revisión Gerencial </a:t>
            </a:r>
            <a:r>
              <a:rPr lang="es-419" sz="4800"/>
              <a:t>año 2024</a:t>
            </a:r>
            <a:endParaRPr lang="es-419" sz="4800" dirty="0"/>
          </a:p>
          <a:p>
            <a:endParaRPr lang="es-419" sz="4800" dirty="0"/>
          </a:p>
          <a:p>
            <a:r>
              <a:rPr lang="es-419" sz="4800" dirty="0"/>
              <a:t>                Alvaro Fredes S.</a:t>
            </a:r>
          </a:p>
          <a:p>
            <a:r>
              <a:rPr lang="es-419" sz="4800" dirty="0"/>
              <a:t>             Gerente Comercial</a:t>
            </a:r>
          </a:p>
        </p:txBody>
      </p:sp>
    </p:spTree>
    <p:extLst>
      <p:ext uri="{BB962C8B-B14F-4D97-AF65-F5344CB8AC3E}">
        <p14:creationId xmlns:p14="http://schemas.microsoft.com/office/powerpoint/2010/main" val="318492505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1CC7FFE-98B0-4DE8-B333-306199FDD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7984459-68D2-46E1-8714-C886CD0570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39478" y="0"/>
            <a:ext cx="7924800" cy="1049337"/>
          </a:xfrm>
        </p:spPr>
        <p:txBody>
          <a:bodyPr/>
          <a:lstStyle/>
          <a:p>
            <a:r>
              <a:rPr lang="es-419" dirty="0"/>
              <a:t>CANTIDAD DE CLIENTES POR AÑO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6FFDA21-9B26-4FE9-83DC-0D704DB5490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" y="552381"/>
            <a:ext cx="12192000" cy="6064319"/>
          </a:xfrm>
        </p:spPr>
        <p:txBody>
          <a:bodyPr>
            <a:noAutofit/>
          </a:bodyPr>
          <a:lstStyle/>
          <a:p>
            <a:r>
              <a:rPr lang="es-CL" b="1" dirty="0"/>
              <a:t>Gerencia Comercial</a:t>
            </a:r>
          </a:p>
          <a:p>
            <a:r>
              <a:rPr lang="es-CL" b="1" dirty="0"/>
              <a:t>Cantidad de clientes por año</a:t>
            </a:r>
            <a:endParaRPr lang="es-419" b="1" dirty="0"/>
          </a:p>
          <a:p>
            <a:pPr lvl="0"/>
            <a:endParaRPr lang="es-419" sz="1050" b="1" dirty="0"/>
          </a:p>
          <a:p>
            <a:r>
              <a:rPr lang="es-419" sz="3200" dirty="0"/>
              <a:t>Año 2020 ingresaron 522 clientes</a:t>
            </a:r>
          </a:p>
          <a:p>
            <a:r>
              <a:rPr lang="es-419" sz="3200" dirty="0"/>
              <a:t>Año 2021 ingresaron 495 clientes</a:t>
            </a:r>
          </a:p>
          <a:p>
            <a:r>
              <a:rPr lang="es-419" sz="3200" dirty="0"/>
              <a:t>Año 2022 ingresaron 349 clientes</a:t>
            </a:r>
          </a:p>
          <a:p>
            <a:r>
              <a:rPr lang="es-419" sz="3200" dirty="0"/>
              <a:t>Año 2023 ingresaron 393 clientes</a:t>
            </a:r>
          </a:p>
        </p:txBody>
      </p:sp>
    </p:spTree>
    <p:extLst>
      <p:ext uri="{BB962C8B-B14F-4D97-AF65-F5344CB8AC3E}">
        <p14:creationId xmlns:p14="http://schemas.microsoft.com/office/powerpoint/2010/main" val="270112191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D79994-FEFE-426F-B514-7EBAD5035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530" y="804519"/>
            <a:ext cx="9345324" cy="1049235"/>
          </a:xfrm>
        </p:spPr>
        <p:txBody>
          <a:bodyPr>
            <a:normAutofit fontScale="90000"/>
          </a:bodyPr>
          <a:lstStyle/>
          <a:p>
            <a:r>
              <a:rPr lang="es-CL" b="1" u="sng" dirty="0"/>
              <a:t>CRECIMIENTO AGENCIA DE ADUANA EN LOS ULTIMOS 4 AÑOS</a:t>
            </a:r>
            <a:br>
              <a:rPr lang="es-419" dirty="0"/>
            </a:br>
            <a:endParaRPr lang="es-419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4C9C6C9-6232-4FFA-8BDB-6BD7149F37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9977602"/>
              </p:ext>
            </p:extLst>
          </p:nvPr>
        </p:nvGraphicFramePr>
        <p:xfrm>
          <a:off x="1719470" y="1853756"/>
          <a:ext cx="9211738" cy="43037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1062">
                  <a:extLst>
                    <a:ext uri="{9D8B030D-6E8A-4147-A177-3AD203B41FA5}">
                      <a16:colId xmlns:a16="http://schemas.microsoft.com/office/drawing/2014/main" val="3313384544"/>
                    </a:ext>
                  </a:extLst>
                </a:gridCol>
                <a:gridCol w="821062">
                  <a:extLst>
                    <a:ext uri="{9D8B030D-6E8A-4147-A177-3AD203B41FA5}">
                      <a16:colId xmlns:a16="http://schemas.microsoft.com/office/drawing/2014/main" val="3092637573"/>
                    </a:ext>
                  </a:extLst>
                </a:gridCol>
                <a:gridCol w="2340060">
                  <a:extLst>
                    <a:ext uri="{9D8B030D-6E8A-4147-A177-3AD203B41FA5}">
                      <a16:colId xmlns:a16="http://schemas.microsoft.com/office/drawing/2014/main" val="1992259758"/>
                    </a:ext>
                  </a:extLst>
                </a:gridCol>
                <a:gridCol w="2111104">
                  <a:extLst>
                    <a:ext uri="{9D8B030D-6E8A-4147-A177-3AD203B41FA5}">
                      <a16:colId xmlns:a16="http://schemas.microsoft.com/office/drawing/2014/main" val="1482764644"/>
                    </a:ext>
                  </a:extLst>
                </a:gridCol>
                <a:gridCol w="1346762">
                  <a:extLst>
                    <a:ext uri="{9D8B030D-6E8A-4147-A177-3AD203B41FA5}">
                      <a16:colId xmlns:a16="http://schemas.microsoft.com/office/drawing/2014/main" val="5149688"/>
                    </a:ext>
                  </a:extLst>
                </a:gridCol>
                <a:gridCol w="1611688">
                  <a:extLst>
                    <a:ext uri="{9D8B030D-6E8A-4147-A177-3AD203B41FA5}">
                      <a16:colId xmlns:a16="http://schemas.microsoft.com/office/drawing/2014/main" val="2791762402"/>
                    </a:ext>
                  </a:extLst>
                </a:gridCol>
              </a:tblGrid>
              <a:tr h="373892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 PORCENTAJE DE COMPARACION AÑO 2020-2021-2022-2023</a:t>
                      </a:r>
                      <a:endParaRPr lang="es-419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832768"/>
                  </a:ext>
                </a:extLst>
              </a:tr>
              <a:tr h="373892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AÑO 2020 22.111 OPERACIONES 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279978"/>
                  </a:ext>
                </a:extLst>
              </a:tr>
              <a:tr h="373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067893"/>
                  </a:ext>
                </a:extLst>
              </a:tr>
              <a:tr h="2670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(AÑO 2021)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387030"/>
                  </a:ext>
                </a:extLst>
              </a:tr>
              <a:tr h="535467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AÑO 2021 25.896 OPERACIONES 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3.785 OPERACIONES 14,61% CRECIMIENTO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608591"/>
                  </a:ext>
                </a:extLst>
              </a:tr>
              <a:tr h="373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479563"/>
                  </a:ext>
                </a:extLst>
              </a:tr>
              <a:tr h="2670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(AÑO 2022)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01691"/>
                  </a:ext>
                </a:extLst>
              </a:tr>
              <a:tr h="535467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AÑO 2022 21.740 OPERACIONES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-4.156 OPERACIONES -19,12% CRECIMIENTO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20995"/>
                  </a:ext>
                </a:extLst>
              </a:tr>
              <a:tr h="3338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724530"/>
                  </a:ext>
                </a:extLst>
              </a:tr>
              <a:tr h="3338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(AÑO 2023)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061074"/>
                  </a:ext>
                </a:extLst>
              </a:tr>
              <a:tr h="535467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AÑO 2023 23.604 OPERACIONES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1.864 OPERACIONES 7,90% CRECIMIENTO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37281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D652BDBA-0035-49CC-BD55-6E107A87A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5486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6FB24-2A47-406D-89CD-CD702619B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/>
              <a:t>H</a:t>
            </a:r>
            <a:r>
              <a:rPr lang="es-CL" b="1" u="sng" dirty="0" err="1"/>
              <a:t>onorarios</a:t>
            </a:r>
            <a:r>
              <a:rPr lang="es-CL" b="1" u="sng" dirty="0"/>
              <a:t> netos totales de los </a:t>
            </a:r>
            <a:r>
              <a:rPr lang="es-CL" b="1" u="sng"/>
              <a:t>años 2019, 2020, 2021, 2022, 2023 </a:t>
            </a:r>
            <a:r>
              <a:rPr lang="es-CL" b="1" u="sng" dirty="0"/>
              <a:t>a la fecha</a:t>
            </a:r>
            <a:endParaRPr lang="es-419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B594988-2E21-44FB-BF1E-DBAA72C03C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5148949"/>
              </p:ext>
            </p:extLst>
          </p:nvPr>
        </p:nvGraphicFramePr>
        <p:xfrm>
          <a:off x="1575117" y="1751798"/>
          <a:ext cx="9356090" cy="45613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5838">
                  <a:extLst>
                    <a:ext uri="{9D8B030D-6E8A-4147-A177-3AD203B41FA5}">
                      <a16:colId xmlns:a16="http://schemas.microsoft.com/office/drawing/2014/main" val="1155403182"/>
                    </a:ext>
                  </a:extLst>
                </a:gridCol>
                <a:gridCol w="1200744">
                  <a:extLst>
                    <a:ext uri="{9D8B030D-6E8A-4147-A177-3AD203B41FA5}">
                      <a16:colId xmlns:a16="http://schemas.microsoft.com/office/drawing/2014/main" val="3821144661"/>
                    </a:ext>
                  </a:extLst>
                </a:gridCol>
                <a:gridCol w="3422170">
                  <a:extLst>
                    <a:ext uri="{9D8B030D-6E8A-4147-A177-3AD203B41FA5}">
                      <a16:colId xmlns:a16="http://schemas.microsoft.com/office/drawing/2014/main" val="3122898979"/>
                    </a:ext>
                  </a:extLst>
                </a:gridCol>
                <a:gridCol w="3087338">
                  <a:extLst>
                    <a:ext uri="{9D8B030D-6E8A-4147-A177-3AD203B41FA5}">
                      <a16:colId xmlns:a16="http://schemas.microsoft.com/office/drawing/2014/main" val="3099345668"/>
                    </a:ext>
                  </a:extLst>
                </a:gridCol>
              </a:tblGrid>
              <a:tr h="7542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AÑO</a:t>
                      </a:r>
                      <a:endParaRPr lang="es-419" sz="1600" b="1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ONORARIOS S/IVA</a:t>
                      </a:r>
                      <a:endParaRPr lang="es-419" sz="1600" b="1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PORCENTAJE</a:t>
                      </a:r>
                      <a:endParaRPr lang="es-419" sz="1600" b="1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154903"/>
                  </a:ext>
                </a:extLst>
              </a:tr>
              <a:tr h="7183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2019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 b="1" dirty="0">
                        <a:effectLst/>
                        <a:latin typeface="Gill Sans MT" panose="020B05020201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2020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</a:rPr>
                        <a:t>$1.427.134.853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</a:rPr>
                        <a:t>$1.682.340.189</a:t>
                      </a: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15,169%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291628"/>
                  </a:ext>
                </a:extLst>
              </a:tr>
              <a:tr h="7183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2021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</a:t>
                      </a: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2.244.815.383</a:t>
                      </a: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25,057%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295048"/>
                  </a:ext>
                </a:extLst>
              </a:tr>
              <a:tr h="7183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2022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</a:t>
                      </a: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2.332.416.567</a:t>
                      </a: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3,756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630490"/>
                  </a:ext>
                </a:extLst>
              </a:tr>
              <a:tr h="7542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2023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</a:t>
                      </a: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2.345.930.317</a:t>
                      </a: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>
                          <a:effectLst/>
                          <a:latin typeface="Gill Sans MT" panose="020B0502020104020203" pitchFamily="34" charset="0"/>
                        </a:rPr>
                        <a:t>0,576%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33763"/>
                  </a:ext>
                </a:extLst>
              </a:tr>
              <a:tr h="7542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600942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7B8BB426-C663-40AE-BD25-F14A41A11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6978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6630D9-6BC4-4FC7-BF74-D8F9E753E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0362" y="1130517"/>
            <a:ext cx="9603275" cy="552381"/>
          </a:xfrm>
        </p:spPr>
        <p:txBody>
          <a:bodyPr>
            <a:normAutofit fontScale="90000"/>
          </a:bodyPr>
          <a:lstStyle/>
          <a:p>
            <a:r>
              <a:rPr lang="es-CL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año 2024 se realizó una encuesta de satisfacción a un grupo de clientes.</a:t>
            </a:r>
            <a:br>
              <a:rPr lang="es-419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419" sz="28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9BA9CBD-E5FF-4CA1-9D59-DE9B62D24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7B1627A-0484-4C89-A285-8FA2CB3E87D4}"/>
              </a:ext>
            </a:extLst>
          </p:cNvPr>
          <p:cNvSpPr/>
          <p:nvPr/>
        </p:nvSpPr>
        <p:spPr>
          <a:xfrm>
            <a:off x="-83463" y="2124989"/>
            <a:ext cx="4204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b="1" dirty="0"/>
              <a:t>Adjunto resultados encuesta externa:</a:t>
            </a:r>
            <a:endParaRPr lang="es-419" dirty="0"/>
          </a:p>
        </p:txBody>
      </p:sp>
      <p:graphicFrame>
        <p:nvGraphicFramePr>
          <p:cNvPr id="13" name="Marcador de contenido 12">
            <a:extLst>
              <a:ext uri="{FF2B5EF4-FFF2-40B4-BE49-F238E27FC236}">
                <a16:creationId xmlns:a16="http://schemas.microsoft.com/office/drawing/2014/main" id="{90E45135-BFBA-41F6-A459-5701B6E330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8317955"/>
              </p:ext>
            </p:extLst>
          </p:nvPr>
        </p:nvGraphicFramePr>
        <p:xfrm>
          <a:off x="4622800" y="2494321"/>
          <a:ext cx="6432550" cy="2826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51A9972C-D960-486D-80A4-8E87FDE5E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467870"/>
              </p:ext>
            </p:extLst>
          </p:nvPr>
        </p:nvGraphicFramePr>
        <p:xfrm>
          <a:off x="215900" y="2494319"/>
          <a:ext cx="4204549" cy="29090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6179">
                  <a:extLst>
                    <a:ext uri="{9D8B030D-6E8A-4147-A177-3AD203B41FA5}">
                      <a16:colId xmlns:a16="http://schemas.microsoft.com/office/drawing/2014/main" val="92750989"/>
                    </a:ext>
                  </a:extLst>
                </a:gridCol>
                <a:gridCol w="2048370">
                  <a:extLst>
                    <a:ext uri="{9D8B030D-6E8A-4147-A177-3AD203B41FA5}">
                      <a16:colId xmlns:a16="http://schemas.microsoft.com/office/drawing/2014/main" val="1497575908"/>
                    </a:ext>
                  </a:extLst>
                </a:gridCol>
              </a:tblGrid>
              <a:tr h="41515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Atención ejecutiva, incluyendo tiempos de pandemia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724342"/>
                  </a:ext>
                </a:extLst>
              </a:tr>
              <a:tr h="4151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7746371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5128954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6467303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regular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7705934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9049530"/>
                  </a:ext>
                </a:extLst>
              </a:tr>
              <a:tr h="4151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26861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11402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F39598D-BA49-4281-80F5-89E1B8BA1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D9C1509-AA07-4FC5-9163-9FC839958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533126"/>
              </p:ext>
            </p:extLst>
          </p:nvPr>
        </p:nvGraphicFramePr>
        <p:xfrm>
          <a:off x="0" y="660401"/>
          <a:ext cx="6096000" cy="21578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6154">
                  <a:extLst>
                    <a:ext uri="{9D8B030D-6E8A-4147-A177-3AD203B41FA5}">
                      <a16:colId xmlns:a16="http://schemas.microsoft.com/office/drawing/2014/main" val="263227462"/>
                    </a:ext>
                  </a:extLst>
                </a:gridCol>
                <a:gridCol w="2969846">
                  <a:extLst>
                    <a:ext uri="{9D8B030D-6E8A-4147-A177-3AD203B41FA5}">
                      <a16:colId xmlns:a16="http://schemas.microsoft.com/office/drawing/2014/main" val="288902786"/>
                    </a:ext>
                  </a:extLst>
                </a:gridCol>
              </a:tblGrid>
              <a:tr h="3168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Rapidez en la tramitación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434362"/>
                  </a:ext>
                </a:extLst>
              </a:tr>
              <a:tr h="31689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45571637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6152556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1388397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853603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8403977"/>
                  </a:ext>
                </a:extLst>
              </a:tr>
              <a:tr h="31689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76887959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012CDF6-EFD4-48A0-9E73-FBFEDAB09F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04496"/>
              </p:ext>
            </p:extLst>
          </p:nvPr>
        </p:nvGraphicFramePr>
        <p:xfrm>
          <a:off x="0" y="3532528"/>
          <a:ext cx="6096000" cy="23155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6154">
                  <a:extLst>
                    <a:ext uri="{9D8B030D-6E8A-4147-A177-3AD203B41FA5}">
                      <a16:colId xmlns:a16="http://schemas.microsoft.com/office/drawing/2014/main" val="757075595"/>
                    </a:ext>
                  </a:extLst>
                </a:gridCol>
                <a:gridCol w="2969846">
                  <a:extLst>
                    <a:ext uri="{9D8B030D-6E8A-4147-A177-3AD203B41FA5}">
                      <a16:colId xmlns:a16="http://schemas.microsoft.com/office/drawing/2014/main" val="162279987"/>
                    </a:ext>
                  </a:extLst>
                </a:gridCol>
              </a:tblGrid>
              <a:tr h="340044">
                <a:tc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Facturación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19201809"/>
                  </a:ext>
                </a:extLst>
              </a:tr>
              <a:tr h="34004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9049231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56166364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5910222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21734285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29087742"/>
                  </a:ext>
                </a:extLst>
              </a:tr>
              <a:tr h="34004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82674890"/>
                  </a:ext>
                </a:extLst>
              </a:tr>
            </a:tbl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225B78F6-0B7C-472C-A401-C881B983BE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3300713"/>
              </p:ext>
            </p:extLst>
          </p:nvPr>
        </p:nvGraphicFramePr>
        <p:xfrm>
          <a:off x="6388100" y="660401"/>
          <a:ext cx="5511800" cy="2157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893A98AA-1508-4E9C-9140-226E2489DB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0066109"/>
              </p:ext>
            </p:extLst>
          </p:nvPr>
        </p:nvGraphicFramePr>
        <p:xfrm>
          <a:off x="6388100" y="3532528"/>
          <a:ext cx="5511800" cy="2315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2826879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8C2F011-7DFD-4C44-9C0D-4624EE50B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06EB9B45-1577-44A6-8023-ACDCE93039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408445"/>
              </p:ext>
            </p:extLst>
          </p:nvPr>
        </p:nvGraphicFramePr>
        <p:xfrm>
          <a:off x="317500" y="838200"/>
          <a:ext cx="5295900" cy="2362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4300">
                  <a:extLst>
                    <a:ext uri="{9D8B030D-6E8A-4147-A177-3AD203B41FA5}">
                      <a16:colId xmlns:a16="http://schemas.microsoft.com/office/drawing/2014/main" val="1550294900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3901460474"/>
                    </a:ext>
                  </a:extLst>
                </a:gridCol>
              </a:tblGrid>
              <a:tr h="509420">
                <a:tc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Mensajería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27428"/>
                  </a:ext>
                </a:extLst>
              </a:tr>
              <a:tr h="31892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3806100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muy 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4520902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48507081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855404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0168518"/>
                  </a:ext>
                </a:extLst>
              </a:tr>
              <a:tr h="31892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6241125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517C348F-A892-4848-9553-ECE27ABAC9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1628712"/>
              </p:ext>
            </p:extLst>
          </p:nvPr>
        </p:nvGraphicFramePr>
        <p:xfrm>
          <a:off x="6337300" y="838200"/>
          <a:ext cx="5283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B1B98AB-CB73-4BAF-B85E-CC145084D7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179998"/>
              </p:ext>
            </p:extLst>
          </p:nvPr>
        </p:nvGraphicFramePr>
        <p:xfrm>
          <a:off x="317500" y="3429000"/>
          <a:ext cx="5295900" cy="2158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1569">
                  <a:extLst>
                    <a:ext uri="{9D8B030D-6E8A-4147-A177-3AD203B41FA5}">
                      <a16:colId xmlns:a16="http://schemas.microsoft.com/office/drawing/2014/main" val="1382599232"/>
                    </a:ext>
                  </a:extLst>
                </a:gridCol>
                <a:gridCol w="2654331">
                  <a:extLst>
                    <a:ext uri="{9D8B030D-6E8A-4147-A177-3AD203B41FA5}">
                      <a16:colId xmlns:a16="http://schemas.microsoft.com/office/drawing/2014/main" val="2753453632"/>
                    </a:ext>
                  </a:extLst>
                </a:gridCol>
              </a:tblGrid>
              <a:tr h="504372">
                <a:tc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Transporte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637838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47813746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4183077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883570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535335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61700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07545200"/>
                  </a:ext>
                </a:extLst>
              </a:tr>
            </a:tbl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1B102043-7950-4734-AC45-5C47CBAEE8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5057289"/>
              </p:ext>
            </p:extLst>
          </p:nvPr>
        </p:nvGraphicFramePr>
        <p:xfrm>
          <a:off x="6337300" y="3429000"/>
          <a:ext cx="5283200" cy="2158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4252239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88D80BD-F4C8-4845-BCFD-33296F001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73FF988-D0D4-4761-90A8-898EB4CD4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83820"/>
              </p:ext>
            </p:extLst>
          </p:nvPr>
        </p:nvGraphicFramePr>
        <p:xfrm>
          <a:off x="482600" y="1651000"/>
          <a:ext cx="5613400" cy="28193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6700">
                  <a:extLst>
                    <a:ext uri="{9D8B030D-6E8A-4147-A177-3AD203B41FA5}">
                      <a16:colId xmlns:a16="http://schemas.microsoft.com/office/drawing/2014/main" val="1687725891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4060086588"/>
                    </a:ext>
                  </a:extLst>
                </a:gridCol>
              </a:tblGrid>
              <a:tr h="41403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Asesoría técnica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502841"/>
                  </a:ext>
                </a:extLst>
              </a:tr>
              <a:tr h="414037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4653273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8962089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6616966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regular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76039456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454730"/>
                  </a:ext>
                </a:extLst>
              </a:tr>
              <a:tr h="414037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8888184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F5AA40C1-E4D1-4C35-A02C-00EB69EFBE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013477"/>
              </p:ext>
            </p:extLst>
          </p:nvPr>
        </p:nvGraphicFramePr>
        <p:xfrm>
          <a:off x="6248400" y="1651000"/>
          <a:ext cx="5473700" cy="281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8508409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DB7853-A9F2-4BD1-93A1-10825E888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887" y="804519"/>
            <a:ext cx="10812912" cy="4661827"/>
          </a:xfrm>
        </p:spPr>
        <p:txBody>
          <a:bodyPr/>
          <a:lstStyle/>
          <a:p>
            <a:pPr marL="0" indent="0">
              <a:buNone/>
            </a:pPr>
            <a:endParaRPr lang="es-419" dirty="0"/>
          </a:p>
          <a:p>
            <a:endParaRPr lang="es-419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731E78F-AB14-4BD6-83EC-64279019E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FCF140B-423F-4AA3-B67F-42CDD59D7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321497"/>
              </p:ext>
            </p:extLst>
          </p:nvPr>
        </p:nvGraphicFramePr>
        <p:xfrm>
          <a:off x="800100" y="1472665"/>
          <a:ext cx="5118100" cy="38315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4667">
                  <a:extLst>
                    <a:ext uri="{9D8B030D-6E8A-4147-A177-3AD203B41FA5}">
                      <a16:colId xmlns:a16="http://schemas.microsoft.com/office/drawing/2014/main" val="3748325602"/>
                    </a:ext>
                  </a:extLst>
                </a:gridCol>
                <a:gridCol w="2493433">
                  <a:extLst>
                    <a:ext uri="{9D8B030D-6E8A-4147-A177-3AD203B41FA5}">
                      <a16:colId xmlns:a16="http://schemas.microsoft.com/office/drawing/2014/main" val="3975678712"/>
                    </a:ext>
                  </a:extLst>
                </a:gridCol>
              </a:tblGrid>
              <a:tr h="59976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Manejo de la </a:t>
                      </a:r>
                      <a:r>
                        <a:rPr lang="es-E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informacion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936870"/>
                  </a:ext>
                </a:extLst>
              </a:tr>
              <a:tr h="59976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0368392"/>
                  </a:ext>
                </a:extLst>
              </a:tr>
              <a:tr h="57120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649925"/>
                  </a:ext>
                </a:extLst>
              </a:tr>
              <a:tr h="57120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0100270"/>
                  </a:ext>
                </a:extLst>
              </a:tr>
              <a:tr h="57120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6076556"/>
                  </a:ext>
                </a:extLst>
              </a:tr>
              <a:tr h="57120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568358"/>
                  </a:ext>
                </a:extLst>
              </a:tr>
              <a:tr h="34723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3230361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90E45135-BFBA-41F6-A459-5701B6E330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4908109"/>
              </p:ext>
            </p:extLst>
          </p:nvPr>
        </p:nvGraphicFramePr>
        <p:xfrm>
          <a:off x="6569679" y="1518384"/>
          <a:ext cx="4657120" cy="3947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3853448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BB28C43-2F2F-4A40-99DF-99C34BBBE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037D187-553B-46BB-AFC5-EFCC45A6E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326530"/>
              </p:ext>
            </p:extLst>
          </p:nvPr>
        </p:nvGraphicFramePr>
        <p:xfrm>
          <a:off x="368300" y="1181101"/>
          <a:ext cx="5568512" cy="35641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7618">
                  <a:extLst>
                    <a:ext uri="{9D8B030D-6E8A-4147-A177-3AD203B41FA5}">
                      <a16:colId xmlns:a16="http://schemas.microsoft.com/office/drawing/2014/main" val="769526864"/>
                    </a:ext>
                  </a:extLst>
                </a:gridCol>
                <a:gridCol w="3370894">
                  <a:extLst>
                    <a:ext uri="{9D8B030D-6E8A-4147-A177-3AD203B41FA5}">
                      <a16:colId xmlns:a16="http://schemas.microsoft.com/office/drawing/2014/main" val="1589821921"/>
                    </a:ext>
                  </a:extLst>
                </a:gridCol>
              </a:tblGrid>
              <a:tr h="52340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es-CL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eguridad</a:t>
                      </a:r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del retiro de carga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298309"/>
                  </a:ext>
                </a:extLst>
              </a:tr>
              <a:tr h="523406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5637139"/>
                  </a:ext>
                </a:extLst>
              </a:tr>
              <a:tr h="49848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3748952"/>
                  </a:ext>
                </a:extLst>
              </a:tr>
              <a:tr h="49848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5651779"/>
                  </a:ext>
                </a:extLst>
              </a:tr>
              <a:tr h="49848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8246469"/>
                  </a:ext>
                </a:extLst>
              </a:tr>
              <a:tr h="49848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638310"/>
                  </a:ext>
                </a:extLst>
              </a:tr>
              <a:tr h="523406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9506758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25B78F6-0B7C-472C-A401-C881B983BE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6612412"/>
              </p:ext>
            </p:extLst>
          </p:nvPr>
        </p:nvGraphicFramePr>
        <p:xfrm>
          <a:off x="6565900" y="1181101"/>
          <a:ext cx="5054600" cy="3564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E8217FD-7FBB-E164-84FD-559544C101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7577370"/>
              </p:ext>
            </p:extLst>
          </p:nvPr>
        </p:nvGraphicFramePr>
        <p:xfrm>
          <a:off x="6565900" y="1181101"/>
          <a:ext cx="5264150" cy="3564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22558263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1A2AE0-3E51-4B9B-A22B-AD158DC60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b="1" u="sng" dirty="0"/>
              <a:t>PORCENTAJE ENCUESTA 2024</a:t>
            </a:r>
            <a:br>
              <a:rPr lang="es-419" dirty="0"/>
            </a:b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9E0893-BE5C-459F-91F3-FF19BFDED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465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L" dirty="0"/>
              <a:t>                                                                     </a:t>
            </a:r>
            <a:r>
              <a:rPr lang="es-CL" b="1" dirty="0"/>
              <a:t>                 2024</a:t>
            </a:r>
            <a:endParaRPr lang="es-419" dirty="0"/>
          </a:p>
          <a:p>
            <a:r>
              <a:rPr lang="es-CL" dirty="0"/>
              <a:t>Atención Ejecutiva, incluyendo tiempos de pandemia      4,80%</a:t>
            </a:r>
            <a:endParaRPr lang="es-419" dirty="0"/>
          </a:p>
          <a:p>
            <a:r>
              <a:rPr lang="es-CL" dirty="0"/>
              <a:t>Tramitación                                                                 5,00%</a:t>
            </a:r>
            <a:endParaRPr lang="es-419" dirty="0"/>
          </a:p>
          <a:p>
            <a:r>
              <a:rPr lang="es-CL" dirty="0"/>
              <a:t>Facturación                                                                 4,50%</a:t>
            </a:r>
            <a:endParaRPr lang="es-419" dirty="0"/>
          </a:p>
          <a:p>
            <a:r>
              <a:rPr lang="es-CL" dirty="0"/>
              <a:t>Mensajería                                                                  4,80%</a:t>
            </a:r>
            <a:endParaRPr lang="es-419" dirty="0"/>
          </a:p>
          <a:p>
            <a:r>
              <a:rPr lang="es-CL" dirty="0"/>
              <a:t>Transporte                                                                  4,00%</a:t>
            </a:r>
            <a:endParaRPr lang="es-419" dirty="0"/>
          </a:p>
          <a:p>
            <a:r>
              <a:rPr lang="es-CL" dirty="0"/>
              <a:t>Asesoría técnica                                                          4,80% </a:t>
            </a:r>
          </a:p>
          <a:p>
            <a:r>
              <a:rPr lang="es-CL" dirty="0"/>
              <a:t>Manejo de la </a:t>
            </a:r>
            <a:r>
              <a:rPr lang="es-CL" dirty="0" err="1"/>
              <a:t>informacion</a:t>
            </a:r>
            <a:r>
              <a:rPr lang="es-CL" dirty="0"/>
              <a:t>                                             4,80%</a:t>
            </a:r>
          </a:p>
          <a:p>
            <a:r>
              <a:rPr lang="es-419" dirty="0"/>
              <a:t>Seguridad del retiro de carga                                        4,80%</a:t>
            </a:r>
          </a:p>
          <a:p>
            <a:pPr marL="0" indent="0">
              <a:buNone/>
            </a:pPr>
            <a:r>
              <a:rPr lang="es-CL" dirty="0"/>
              <a:t>  </a:t>
            </a:r>
            <a:endParaRPr lang="es-419" dirty="0"/>
          </a:p>
          <a:p>
            <a:pPr marL="0" indent="0">
              <a:buNone/>
            </a:pPr>
            <a:endParaRPr lang="es-419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B06992-FE26-43E6-9E09-E95C68019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37025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E9430A12-2A6D-43E8-A679-290092BA4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5E237100-95BB-4B72-8622-780A4AA14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777865"/>
              </p:ext>
            </p:extLst>
          </p:nvPr>
        </p:nvGraphicFramePr>
        <p:xfrm>
          <a:off x="381000" y="977901"/>
          <a:ext cx="10490200" cy="50169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0374">
                  <a:extLst>
                    <a:ext uri="{9D8B030D-6E8A-4147-A177-3AD203B41FA5}">
                      <a16:colId xmlns:a16="http://schemas.microsoft.com/office/drawing/2014/main" val="2871824683"/>
                    </a:ext>
                  </a:extLst>
                </a:gridCol>
                <a:gridCol w="1816484">
                  <a:extLst>
                    <a:ext uri="{9D8B030D-6E8A-4147-A177-3AD203B41FA5}">
                      <a16:colId xmlns:a16="http://schemas.microsoft.com/office/drawing/2014/main" val="2252249635"/>
                    </a:ext>
                  </a:extLst>
                </a:gridCol>
                <a:gridCol w="1441642">
                  <a:extLst>
                    <a:ext uri="{9D8B030D-6E8A-4147-A177-3AD203B41FA5}">
                      <a16:colId xmlns:a16="http://schemas.microsoft.com/office/drawing/2014/main" val="2735136721"/>
                    </a:ext>
                  </a:extLst>
                </a:gridCol>
                <a:gridCol w="2895216">
                  <a:extLst>
                    <a:ext uri="{9D8B030D-6E8A-4147-A177-3AD203B41FA5}">
                      <a16:colId xmlns:a16="http://schemas.microsoft.com/office/drawing/2014/main" val="1823765522"/>
                    </a:ext>
                  </a:extLst>
                </a:gridCol>
                <a:gridCol w="1816484">
                  <a:extLst>
                    <a:ext uri="{9D8B030D-6E8A-4147-A177-3AD203B41FA5}">
                      <a16:colId xmlns:a16="http://schemas.microsoft.com/office/drawing/2014/main" val="4135468139"/>
                    </a:ext>
                  </a:extLst>
                </a:gridCol>
              </a:tblGrid>
              <a:tr h="20635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CL" sz="1400" b="1" u="sng" strike="noStrike" dirty="0">
                          <a:effectLst/>
                        </a:rPr>
                        <a:t>TABULACION ENCUESTA SATISFACCION DE CLIENTE 2024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2065213340"/>
                  </a:ext>
                </a:extLst>
              </a:tr>
              <a:tr h="147266"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1082828536"/>
                  </a:ext>
                </a:extLst>
              </a:tr>
              <a:tr h="2063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Atención ejecutiva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Mensajeria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198362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44113777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706711621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430841431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658879618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malo   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847888977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874856875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5X5+4X1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5X5+4X1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8063174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497447326"/>
                  </a:ext>
                </a:extLst>
              </a:tr>
              <a:tr h="231416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4,80%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4,80%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2633151204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1976712646"/>
                  </a:ext>
                </a:extLst>
              </a:tr>
              <a:tr h="2063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Rapidez en la tramitación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Transporte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31144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962646830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401392465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974665670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296107842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malo   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malo   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4020219775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579758107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5X6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5X6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674483486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636367877"/>
                  </a:ext>
                </a:extLst>
              </a:tr>
              <a:tr h="231416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5,00%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4,00%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51053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639627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87E9B46-627D-02A0-D955-A97AC9ED4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007879"/>
              </p:ext>
            </p:extLst>
          </p:nvPr>
        </p:nvGraphicFramePr>
        <p:xfrm>
          <a:off x="481914" y="766119"/>
          <a:ext cx="11275386" cy="46337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8516">
                  <a:extLst>
                    <a:ext uri="{9D8B030D-6E8A-4147-A177-3AD203B41FA5}">
                      <a16:colId xmlns:a16="http://schemas.microsoft.com/office/drawing/2014/main" val="2587129517"/>
                    </a:ext>
                  </a:extLst>
                </a:gridCol>
                <a:gridCol w="1922933">
                  <a:extLst>
                    <a:ext uri="{9D8B030D-6E8A-4147-A177-3AD203B41FA5}">
                      <a16:colId xmlns:a16="http://schemas.microsoft.com/office/drawing/2014/main" val="3228418926"/>
                    </a:ext>
                  </a:extLst>
                </a:gridCol>
                <a:gridCol w="1922933">
                  <a:extLst>
                    <a:ext uri="{9D8B030D-6E8A-4147-A177-3AD203B41FA5}">
                      <a16:colId xmlns:a16="http://schemas.microsoft.com/office/drawing/2014/main" val="3576319793"/>
                    </a:ext>
                  </a:extLst>
                </a:gridCol>
                <a:gridCol w="2668071">
                  <a:extLst>
                    <a:ext uri="{9D8B030D-6E8A-4147-A177-3AD203B41FA5}">
                      <a16:colId xmlns:a16="http://schemas.microsoft.com/office/drawing/2014/main" val="3001144762"/>
                    </a:ext>
                  </a:extLst>
                </a:gridCol>
                <a:gridCol w="1922933">
                  <a:extLst>
                    <a:ext uri="{9D8B030D-6E8A-4147-A177-3AD203B41FA5}">
                      <a16:colId xmlns:a16="http://schemas.microsoft.com/office/drawing/2014/main" val="1245148815"/>
                    </a:ext>
                  </a:extLst>
                </a:gridCol>
              </a:tblGrid>
              <a:tr h="30665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Facturacion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Asesoria</a:t>
                      </a:r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 </a:t>
                      </a:r>
                      <a:r>
                        <a:rPr lang="es-E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tecnica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596438"/>
                  </a:ext>
                </a:extLst>
              </a:tr>
              <a:tr h="306651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4278134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6516381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33057565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2391920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01629677"/>
                  </a:ext>
                </a:extLst>
              </a:tr>
              <a:tr h="306651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7844729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  <a:latin typeface="Gill Sans MT" panose="020B0502020104020203" pitchFamily="34" charset="0"/>
                        </a:rPr>
                        <a:t> 4X3+5X3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  <a:latin typeface="Gill Sans MT" panose="020B0502020104020203" pitchFamily="34" charset="0"/>
                        </a:rPr>
                        <a:t>5X5+4X1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2627832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3224790"/>
                  </a:ext>
                </a:extLst>
              </a:tr>
              <a:tr h="306651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4,50%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4,80%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67241747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91330379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2617337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465274"/>
                  </a:ext>
                </a:extLst>
              </a:tr>
              <a:tr h="306651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4569126"/>
                  </a:ext>
                </a:extLst>
              </a:tr>
              <a:tr h="472088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49335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827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A4E66-116A-46F6-9771-496190E78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8F612AE-3C58-4004-9987-A6F7FFB34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3914"/>
              </p:ext>
            </p:extLst>
          </p:nvPr>
        </p:nvGraphicFramePr>
        <p:xfrm>
          <a:off x="268358" y="943665"/>
          <a:ext cx="10306325" cy="4403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1792">
                  <a:extLst>
                    <a:ext uri="{9D8B030D-6E8A-4147-A177-3AD203B41FA5}">
                      <a16:colId xmlns:a16="http://schemas.microsoft.com/office/drawing/2014/main" val="3821564346"/>
                    </a:ext>
                  </a:extLst>
                </a:gridCol>
                <a:gridCol w="1781090">
                  <a:extLst>
                    <a:ext uri="{9D8B030D-6E8A-4147-A177-3AD203B41FA5}">
                      <a16:colId xmlns:a16="http://schemas.microsoft.com/office/drawing/2014/main" val="1246644933"/>
                    </a:ext>
                  </a:extLst>
                </a:gridCol>
                <a:gridCol w="1781090">
                  <a:extLst>
                    <a:ext uri="{9D8B030D-6E8A-4147-A177-3AD203B41FA5}">
                      <a16:colId xmlns:a16="http://schemas.microsoft.com/office/drawing/2014/main" val="253065894"/>
                    </a:ext>
                  </a:extLst>
                </a:gridCol>
                <a:gridCol w="2471263">
                  <a:extLst>
                    <a:ext uri="{9D8B030D-6E8A-4147-A177-3AD203B41FA5}">
                      <a16:colId xmlns:a16="http://schemas.microsoft.com/office/drawing/2014/main" val="797290060"/>
                    </a:ext>
                  </a:extLst>
                </a:gridCol>
                <a:gridCol w="1781090">
                  <a:extLst>
                    <a:ext uri="{9D8B030D-6E8A-4147-A177-3AD203B41FA5}">
                      <a16:colId xmlns:a16="http://schemas.microsoft.com/office/drawing/2014/main" val="2803547575"/>
                    </a:ext>
                  </a:extLst>
                </a:gridCol>
              </a:tblGrid>
              <a:tr h="28336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anejo de la </a:t>
                      </a:r>
                      <a:r>
                        <a:rPr lang="es-C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informacion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es-C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eguridad</a:t>
                      </a:r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del retiro de carga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181415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658589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41522933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9573627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8326718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26772921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7360211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 4X1+5X5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5X5+4X1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1601138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80532545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4,80%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4,80%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4740799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615010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481411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CL" sz="1400" b="1" u="sng" strike="noStrike" dirty="0">
                          <a:effectLst/>
                        </a:rPr>
                        <a:t>4,80% + 4,80% + 5,00% + 4,00% + 4,50% + 4,80% + 4,80% + 4,80%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297431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2088744"/>
                  </a:ext>
                </a:extLst>
              </a:tr>
              <a:tr h="296862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800" b="1" u="none" strike="noStrike" dirty="0">
                          <a:effectLst/>
                        </a:rPr>
                        <a:t>Total </a:t>
                      </a:r>
                      <a:r>
                        <a:rPr lang="es-CL" sz="1800" b="1" u="none" strike="noStrike">
                          <a:effectLst/>
                        </a:rPr>
                        <a:t>=4,69% </a:t>
                      </a:r>
                      <a:r>
                        <a:rPr lang="es-CL" sz="1800" b="1" u="none" strike="noStrike" dirty="0">
                          <a:effectLst/>
                        </a:rPr>
                        <a:t>Cumple con lo establecido es mayor a 4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09220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41829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1672</TotalTime>
  <Words>673</Words>
  <Application>Microsoft Office PowerPoint</Application>
  <PresentationFormat>Panorámica</PresentationFormat>
  <Paragraphs>345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Gill Sans MT</vt:lpstr>
      <vt:lpstr>Times New Roman</vt:lpstr>
      <vt:lpstr>Galería</vt:lpstr>
      <vt:lpstr>Presentación de PowerPoint</vt:lpstr>
      <vt:lpstr>CANTIDAD DE CLIENTES POR AÑO</vt:lpstr>
      <vt:lpstr>CRECIMIENTO AGENCIA DE ADUANA EN LOS ULTIMOS 4 AÑOS </vt:lpstr>
      <vt:lpstr>Honorarios netos totales de los años 2019, 2020, 2021, 2022, 2023 a la fecha</vt:lpstr>
      <vt:lpstr>El año 2024 se realizó una encuesta de satisfacción a un grupo de clientes.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PORCENTAJE ENCUESTA 2024 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Revisión gerencial</dc:title>
  <dc:creator>alvaro ivan fredes sepulveda</dc:creator>
  <cp:lastModifiedBy>Jaime Lopez</cp:lastModifiedBy>
  <cp:revision>78</cp:revision>
  <cp:lastPrinted>2019-06-24T19:41:47Z</cp:lastPrinted>
  <dcterms:created xsi:type="dcterms:W3CDTF">2018-05-07T00:12:18Z</dcterms:created>
  <dcterms:modified xsi:type="dcterms:W3CDTF">2024-04-01T20:07:47Z</dcterms:modified>
</cp:coreProperties>
</file>