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7" r:id="rId2"/>
    <p:sldId id="256" r:id="rId3"/>
    <p:sldId id="257" r:id="rId4"/>
    <p:sldId id="259" r:id="rId5"/>
    <p:sldId id="264" r:id="rId6"/>
    <p:sldId id="265" r:id="rId7"/>
    <p:sldId id="266" r:id="rId8"/>
    <p:sldId id="267" r:id="rId9"/>
    <p:sldId id="268" r:id="rId10"/>
    <p:sldId id="269" r:id="rId11"/>
    <p:sldId id="272" r:id="rId12"/>
    <p:sldId id="273" r:id="rId13"/>
    <p:sldId id="278" r:id="rId14"/>
    <p:sldId id="27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varo Fredes" initials="AF" lastIdx="1" clrIdx="0">
    <p:extLst>
      <p:ext uri="{19B8F6BF-5375-455C-9EA6-DF929625EA0E}">
        <p15:presenceInfo xmlns:p15="http://schemas.microsoft.com/office/powerpoint/2012/main" userId="Alvaro Fredes" providerId="None"/>
      </p:ext>
    </p:extLst>
  </p:cmAuthor>
  <p:cmAuthor id="2" name="Alvaro Fredes" initials="AF [2]" lastIdx="1" clrIdx="1">
    <p:extLst>
      <p:ext uri="{19B8F6BF-5375-455C-9EA6-DF929625EA0E}">
        <p15:presenceInfo xmlns:p15="http://schemas.microsoft.com/office/powerpoint/2012/main" userId="S::gerenciacomercial@franciscopardo.cl::90fc9dcd-43ce-4146-8af9-c014efa71b9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40A506-A160-44D0-ADB6-0891DDF26BFC}" v="47" dt="2025-07-11T14:13:39.6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Atencion Ejecutiva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5666337611056269E-2"/>
          <c:y val="0.18362817693375152"/>
          <c:w val="0.83405507924540034"/>
          <c:h val="0.76695511356822954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alpha val="90000"/>
                </a:schemeClr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FD7-4380-9818-EFA686071A3F}"/>
              </c:ext>
            </c:extLst>
          </c:dPt>
          <c:dPt>
            <c:idx val="1"/>
            <c:bubble3D val="0"/>
            <c:spPr>
              <a:solidFill>
                <a:schemeClr val="accent2">
                  <a:alpha val="90000"/>
                </a:schemeClr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EFD7-4380-9818-EFA686071A3F}"/>
              </c:ext>
            </c:extLst>
          </c:dPt>
          <c:dPt>
            <c:idx val="2"/>
            <c:bubble3D val="0"/>
            <c:spPr>
              <a:solidFill>
                <a:schemeClr val="accent3">
                  <a:alpha val="90000"/>
                </a:schemeClr>
              </a:solidFill>
              <a:ln w="19050">
                <a:solidFill>
                  <a:schemeClr val="accent3"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3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EFD7-4380-9818-EFA686071A3F}"/>
              </c:ext>
            </c:extLst>
          </c:dPt>
          <c:dPt>
            <c:idx val="3"/>
            <c:bubble3D val="0"/>
            <c:spPr>
              <a:solidFill>
                <a:schemeClr val="accent4">
                  <a:alpha val="9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EFD7-4380-9818-EFA686071A3F}"/>
              </c:ext>
            </c:extLst>
          </c:dPt>
          <c:dPt>
            <c:idx val="4"/>
            <c:bubble3D val="0"/>
            <c:spPr>
              <a:solidFill>
                <a:schemeClr val="accent5">
                  <a:alpha val="90000"/>
                </a:schemeClr>
              </a:solidFill>
              <a:ln w="19050">
                <a:solidFill>
                  <a:schemeClr val="accent5">
                    <a:lumMod val="75000"/>
                  </a:schemeClr>
                </a:solidFill>
              </a:ln>
              <a:effectLst>
                <a:innerShdw blurRad="114300">
                  <a:schemeClr val="accent5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5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EFD7-4380-9818-EFA686071A3F}"/>
              </c:ext>
            </c:extLst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s-CL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EFD7-4380-9818-EFA686071A3F}"/>
                </c:ext>
              </c:extLst>
            </c:dLbl>
            <c:dLbl>
              <c:idx val="1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2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s-CL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EFD7-4380-9818-EFA686071A3F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FD7-4380-9818-EFA686071A3F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FD7-4380-9818-EFA686071A3F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FD7-4380-9818-EFA686071A3F}"/>
                </c:ext>
              </c:extLst>
            </c:dLbl>
            <c:spPr>
              <a:solidFill>
                <a:prstClr val="white">
                  <a:alpha val="90000"/>
                </a:prstClr>
              </a:solidFill>
              <a:ln w="12700" cap="flat" cmpd="sng" algn="ctr">
                <a:solidFill>
                  <a:srgbClr val="B71E42"/>
                </a:solidFill>
                <a:round/>
              </a:ln>
              <a:effectLst>
                <a:outerShdw blurRad="50800" dist="38100" dir="2700000" algn="tl" rotWithShape="0">
                  <a:srgbClr val="B71E42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Hoja1!$A$4:$A$8</c:f>
              <c:strCache>
                <c:ptCount val="5"/>
                <c:pt idx="0">
                  <c:v>muy bueno</c:v>
                </c:pt>
                <c:pt idx="1">
                  <c:v>bueno</c:v>
                </c:pt>
                <c:pt idx="2">
                  <c:v>regular</c:v>
                </c:pt>
                <c:pt idx="3">
                  <c:v>malo</c:v>
                </c:pt>
                <c:pt idx="4">
                  <c:v>pesimo</c:v>
                </c:pt>
              </c:strCache>
            </c:strRef>
          </c:cat>
          <c:val>
            <c:numRef>
              <c:f>Hoja1!$B$4:$B$8</c:f>
              <c:numCache>
                <c:formatCode>General</c:formatCode>
                <c:ptCount val="5"/>
                <c:pt idx="0">
                  <c:v>5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FD7-4380-9818-EFA686071A3F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Rapidez</a:t>
            </a:r>
            <a:r>
              <a:rPr lang="en-US" baseline="0"/>
              <a:t> en la tramitacion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AF81-4C13-AF3A-753EDF0826B9}"/>
              </c:ext>
            </c:extLst>
          </c:dPt>
          <c:dLbls>
            <c:dLbl>
              <c:idx val="0"/>
              <c:layout>
                <c:manualLayout>
                  <c:x val="9.2162270038825753E-3"/>
                  <c:y val="-0.26200000463414586"/>
                </c:manualLayout>
              </c:layout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L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6981566820276496E-2"/>
                      <c:h val="0.1212093266817894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F81-4C13-AF3A-753EDF0826B9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Hoja1!$A$14:$A$18</c:f>
              <c:strCache>
                <c:ptCount val="1"/>
                <c:pt idx="0">
                  <c:v>muy bueno</c:v>
                </c:pt>
              </c:strCache>
            </c:strRef>
          </c:cat>
          <c:val>
            <c:numRef>
              <c:f>Hoja1!$B$14:$B$18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F81-4C13-AF3A-753EDF0826B9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Facturacion</a:t>
            </a:r>
            <a:endParaRPr lang="es-CL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303F-42F5-B20A-9E76DEA3B12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303F-42F5-B20A-9E76DEA3B12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303F-42F5-B20A-9E76DEA3B12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303F-42F5-B20A-9E76DEA3B12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303F-42F5-B20A-9E76DEA3B120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03F-42F5-B20A-9E76DEA3B120}"/>
                </c:ext>
              </c:extLst>
            </c:dLbl>
            <c:dLbl>
              <c:idx val="1"/>
              <c:layout>
                <c:manualLayout>
                  <c:x val="0.29972041801226462"/>
                  <c:y val="-4.0936958008858423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03F-42F5-B20A-9E76DEA3B120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03F-42F5-B20A-9E76DEA3B120}"/>
                </c:ext>
              </c:extLst>
            </c:dLbl>
            <c:dLbl>
              <c:idx val="3"/>
              <c:layout>
                <c:manualLayout>
                  <c:x val="-0.1094478210384992"/>
                  <c:y val="0.2872453721298221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83%</a:t>
                    </a:r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L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8870967741935472E-2"/>
                      <c:h val="0.12941150558661146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7-303F-42F5-B20A-9E76DEA3B120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03F-42F5-B20A-9E76DEA3B120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Hoja1!$A$24:$A$28</c:f>
              <c:strCache>
                <c:ptCount val="5"/>
                <c:pt idx="0">
                  <c:v>muy bueno</c:v>
                </c:pt>
                <c:pt idx="1">
                  <c:v>bueno</c:v>
                </c:pt>
                <c:pt idx="2">
                  <c:v>regular</c:v>
                </c:pt>
                <c:pt idx="3">
                  <c:v>malo</c:v>
                </c:pt>
                <c:pt idx="4">
                  <c:v>pesimo</c:v>
                </c:pt>
              </c:strCache>
            </c:strRef>
          </c:cat>
          <c:val>
            <c:numRef>
              <c:f>Hoja1!$B$24:$B$28</c:f>
              <c:numCache>
                <c:formatCode>General</c:formatCode>
                <c:ptCount val="5"/>
                <c:pt idx="0">
                  <c:v>5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03F-42F5-B20A-9E76DEA3B120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Mensajeria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1F4A-4E25-9D43-82B23DDA656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1F4A-4E25-9D43-82B23DDA656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1F4A-4E25-9D43-82B23DDA656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1F4A-4E25-9D43-82B23DDA656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1F4A-4E25-9D43-82B23DDA6561}"/>
              </c:ext>
            </c:extLst>
          </c:dPt>
          <c:dLbls>
            <c:dLbl>
              <c:idx val="0"/>
              <c:layout>
                <c:manualLayout>
                  <c:x val="-0.15711235614778929"/>
                  <c:y val="-0.2273596647193294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83%</a:t>
                    </a:r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L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865384615384615"/>
                      <c:h val="0.13223139446278889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1F4A-4E25-9D43-82B23DDA6561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F4A-4E25-9D43-82B23DDA6561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F4A-4E25-9D43-82B23DDA6561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F4A-4E25-9D43-82B23DDA6561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Hoja1!$H$4:$H$8</c:f>
              <c:strCache>
                <c:ptCount val="5"/>
                <c:pt idx="0">
                  <c:v>muy bueno</c:v>
                </c:pt>
                <c:pt idx="1">
                  <c:v>bueno</c:v>
                </c:pt>
                <c:pt idx="2">
                  <c:v>regular</c:v>
                </c:pt>
                <c:pt idx="3">
                  <c:v>malo</c:v>
                </c:pt>
                <c:pt idx="4">
                  <c:v>pesimo</c:v>
                </c:pt>
              </c:strCache>
            </c:strRef>
          </c:cat>
          <c:val>
            <c:numRef>
              <c:f>Hoja1!$I$4:$I$8</c:f>
              <c:numCache>
                <c:formatCode>General</c:formatCode>
                <c:ptCount val="5"/>
                <c:pt idx="0">
                  <c:v>5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F4A-4E25-9D43-82B23DDA6561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Transporte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8306-4454-80CD-6B4EF7AA011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8306-4454-80CD-6B4EF7AA011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8306-4454-80CD-6B4EF7AA011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8306-4454-80CD-6B4EF7AA011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8306-4454-80CD-6B4EF7AA0112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83%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8306-4454-80CD-6B4EF7AA0112}"/>
                </c:ext>
              </c:extLst>
            </c:dLbl>
            <c:dLbl>
              <c:idx val="1"/>
              <c:layout>
                <c:manualLayout>
                  <c:x val="3.0680080254391277E-2"/>
                  <c:y val="0.10582645552541291"/>
                </c:manualLayout>
              </c:layout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L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824519230769231E-2"/>
                      <c:h val="9.761801429089526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8306-4454-80CD-6B4EF7AA0112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306-4454-80CD-6B4EF7AA0112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306-4454-80CD-6B4EF7AA0112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306-4454-80CD-6B4EF7AA0112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Hoja1!$H$14:$H$18</c:f>
              <c:strCache>
                <c:ptCount val="5"/>
                <c:pt idx="0">
                  <c:v>muy bueno</c:v>
                </c:pt>
                <c:pt idx="1">
                  <c:v>bueno</c:v>
                </c:pt>
                <c:pt idx="2">
                  <c:v>regular</c:v>
                </c:pt>
                <c:pt idx="3">
                  <c:v>malo</c:v>
                </c:pt>
                <c:pt idx="4">
                  <c:v>pesimo</c:v>
                </c:pt>
              </c:strCache>
            </c:strRef>
          </c:cat>
          <c:val>
            <c:numRef>
              <c:f>Hoja1!$I$14:$I$18</c:f>
              <c:numCache>
                <c:formatCode>General</c:formatCode>
                <c:ptCount val="5"/>
                <c:pt idx="0">
                  <c:v>5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306-4454-80CD-6B4EF7AA0112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Asesoria</a:t>
            </a:r>
            <a:r>
              <a:rPr lang="en-US" baseline="0"/>
              <a:t> Tecnica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99E5-4262-B3B8-C0BECACEE6C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99E5-4262-B3B8-C0BECACEE6C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13C9-42A1-BF3B-26B7A02DE3C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13C9-42A1-BF3B-26B7A02DE3C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4-35F3-49B1-BD5A-C6EF8C2C24BB}"/>
              </c:ext>
            </c:extLst>
          </c:dPt>
          <c:dLbls>
            <c:dLbl>
              <c:idx val="4"/>
              <c:tx>
                <c:rich>
                  <a:bodyPr/>
                  <a:lstStyle/>
                  <a:p>
                    <a:r>
                      <a:rPr lang="en-US" dirty="0"/>
                      <a:t>100%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35F3-49B1-BD5A-C6EF8C2C24BB}"/>
                </c:ext>
              </c:extLst>
            </c:dLbl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bestFi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Hoja1!$H$24:$H$28</c:f>
              <c:strCache>
                <c:ptCount val="5"/>
                <c:pt idx="0">
                  <c:v>muy bueno</c:v>
                </c:pt>
                <c:pt idx="1">
                  <c:v>bueno</c:v>
                </c:pt>
                <c:pt idx="2">
                  <c:v>regular</c:v>
                </c:pt>
                <c:pt idx="3">
                  <c:v>malo</c:v>
                </c:pt>
                <c:pt idx="4">
                  <c:v>pesimo</c:v>
                </c:pt>
              </c:strCache>
              <c:extLst/>
            </c:strRef>
          </c:cat>
          <c:val>
            <c:numRef>
              <c:f>Hoja1!$I$24:$I$28</c:f>
              <c:numCache>
                <c:formatCode>General</c:formatCode>
                <c:ptCount val="5"/>
                <c:pt idx="0">
                  <c:v>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A-99E5-4262-B3B8-C0BECACEE6CD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Manejo</a:t>
            </a:r>
            <a:r>
              <a:rPr lang="en-US" baseline="0" dirty="0"/>
              <a:t> de la </a:t>
            </a:r>
            <a:r>
              <a:rPr lang="en-US" baseline="0" dirty="0" err="1"/>
              <a:t>informacion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B9E5-4DD5-A07C-C31EF6DEB92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B9E5-4DD5-A07C-C31EF6DEB92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B9E5-4DD5-A07C-C31EF6DEB92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B9E5-4DD5-A07C-C31EF6DEB92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B9E5-4DD5-A07C-C31EF6DEB921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9E5-4DD5-A07C-C31EF6DEB921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9E5-4DD5-A07C-C31EF6DEB921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9E5-4DD5-A07C-C31EF6DEB921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9E5-4DD5-A07C-C31EF6DEB921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Hoja1!$A$4:$A$8</c:f>
              <c:strCache>
                <c:ptCount val="5"/>
                <c:pt idx="0">
                  <c:v>muy bueno</c:v>
                </c:pt>
                <c:pt idx="1">
                  <c:v>bueno</c:v>
                </c:pt>
                <c:pt idx="2">
                  <c:v>regular</c:v>
                </c:pt>
                <c:pt idx="3">
                  <c:v>malo</c:v>
                </c:pt>
                <c:pt idx="4">
                  <c:v>pesimo</c:v>
                </c:pt>
              </c:strCache>
            </c:strRef>
          </c:cat>
          <c:val>
            <c:numRef>
              <c:f>Hoja1!$B$4:$B$8</c:f>
              <c:numCache>
                <c:formatCode>General</c:formatCode>
                <c:ptCount val="5"/>
                <c:pt idx="0">
                  <c:v>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9E5-4DD5-A07C-C31EF6DEB921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L" dirty="0"/>
              <a:t>SEGURIDAD RETIRO DE LA CARGA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SEGURIDAD</a:t>
            </a:r>
            <a:r>
              <a:rPr lang="en-US" baseline="0" dirty="0"/>
              <a:t> EN EL RETIRO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9743135356340302E-2"/>
          <c:y val="0.34181469171266643"/>
          <c:w val="0.69798216928220402"/>
          <c:h val="0.65815019442086775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DEFB-422B-BEBA-139631A4268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DEFB-422B-BEBA-139631A42685}"/>
              </c:ext>
            </c:extLst>
          </c:dPt>
          <c:dLbls>
            <c:dLbl>
              <c:idx val="0"/>
              <c:layout>
                <c:manualLayout>
                  <c:x val="-0.11368900378171984"/>
                  <c:y val="-0.1985508259029672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83%</a:t>
                    </a:r>
                  </a:p>
                </c:rich>
              </c:tx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L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730858468677494"/>
                      <c:h val="0.12725229738678351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DEFB-422B-BEBA-139631A42685}"/>
                </c:ext>
              </c:extLst>
            </c:dLbl>
            <c:dLbl>
              <c:idx val="1"/>
              <c:layout>
                <c:manualLayout>
                  <c:x val="7.0897199335001909E-2"/>
                  <c:y val="0.1055732090420688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17%</a:t>
                    </a:r>
                  </a:p>
                </c:rich>
              </c:tx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L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1693735498839912E-2"/>
                      <c:h val="0.10177949272167577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DEFB-422B-BEBA-139631A42685}"/>
                </c:ext>
              </c:extLst>
            </c:dLbl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Hoja1!$H$24:$H$28</c:f>
              <c:strCache>
                <c:ptCount val="2"/>
                <c:pt idx="0">
                  <c:v>muy bueno</c:v>
                </c:pt>
                <c:pt idx="1">
                  <c:v>bueno</c:v>
                </c:pt>
              </c:strCache>
              <c:extLst/>
            </c:strRef>
          </c:cat>
          <c:val>
            <c:numRef>
              <c:f>Hoja1!$I$24:$I$28</c:f>
              <c:numCache>
                <c:formatCode>General</c:formatCode>
                <c:ptCount val="2"/>
                <c:pt idx="0">
                  <c:v>5</c:v>
                </c:pt>
                <c:pt idx="1">
                  <c:v>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4-DEFB-422B-BEBA-139631A42685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7/11/2025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C329F9B-BDD9-4DDB-937D-16162436A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0255" y="0"/>
            <a:ext cx="7551489" cy="1195105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6D69FA25-8ACB-4C12-BD33-A8B0C1059535}"/>
              </a:ext>
            </a:extLst>
          </p:cNvPr>
          <p:cNvSpPr/>
          <p:nvPr/>
        </p:nvSpPr>
        <p:spPr>
          <a:xfrm>
            <a:off x="1232453" y="1979832"/>
            <a:ext cx="10668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419" sz="4800" dirty="0"/>
              <a:t>        Revisión Gerencial año 2025</a:t>
            </a:r>
          </a:p>
          <a:p>
            <a:endParaRPr lang="es-419" sz="4800" dirty="0"/>
          </a:p>
          <a:p>
            <a:r>
              <a:rPr lang="es-419" sz="4800" dirty="0"/>
              <a:t>                Alvaro Fredes S.</a:t>
            </a:r>
          </a:p>
          <a:p>
            <a:r>
              <a:rPr lang="es-419" sz="4800" dirty="0"/>
              <a:t>             Gerente Comercial</a:t>
            </a:r>
          </a:p>
        </p:txBody>
      </p:sp>
    </p:spTree>
    <p:extLst>
      <p:ext uri="{BB962C8B-B14F-4D97-AF65-F5344CB8AC3E}">
        <p14:creationId xmlns:p14="http://schemas.microsoft.com/office/powerpoint/2010/main" val="3184925057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D1CC7FFE-98B0-4DE8-B333-306199FDD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7984459-68D2-46E1-8714-C886CD05700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439478" y="0"/>
            <a:ext cx="7924800" cy="1049337"/>
          </a:xfrm>
        </p:spPr>
        <p:txBody>
          <a:bodyPr/>
          <a:lstStyle/>
          <a:p>
            <a:r>
              <a:rPr lang="es-419" dirty="0"/>
              <a:t>CANTIDAD DE CLIENTES POR AÑO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6FFDA21-9B26-4FE9-83DC-0D704DB5490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" y="552381"/>
            <a:ext cx="12192000" cy="6064319"/>
          </a:xfrm>
        </p:spPr>
        <p:txBody>
          <a:bodyPr>
            <a:noAutofit/>
          </a:bodyPr>
          <a:lstStyle/>
          <a:p>
            <a:r>
              <a:rPr lang="es-CL" b="1" dirty="0"/>
              <a:t>Gerencia Comercial</a:t>
            </a:r>
          </a:p>
          <a:p>
            <a:r>
              <a:rPr lang="es-CL" b="1" dirty="0"/>
              <a:t>Cantidad de clientes por año</a:t>
            </a:r>
            <a:endParaRPr lang="es-419" b="1" dirty="0"/>
          </a:p>
          <a:p>
            <a:pPr lvl="0"/>
            <a:endParaRPr lang="es-419" sz="1050" b="1" dirty="0"/>
          </a:p>
          <a:p>
            <a:r>
              <a:rPr lang="es-419" sz="3200" dirty="0"/>
              <a:t>Año 2021 ingresaron 495 clientes</a:t>
            </a:r>
          </a:p>
          <a:p>
            <a:r>
              <a:rPr lang="es-419" sz="3200" dirty="0"/>
              <a:t>Año 2022 ingresaron 349 clientes</a:t>
            </a:r>
          </a:p>
          <a:p>
            <a:r>
              <a:rPr lang="es-419" sz="3200" dirty="0"/>
              <a:t>Año 2023 ingresaron 393 clientes</a:t>
            </a:r>
          </a:p>
          <a:p>
            <a:r>
              <a:rPr lang="es-419" sz="3200" dirty="0"/>
              <a:t>Año 2024 ingresaron 416 clientes</a:t>
            </a:r>
          </a:p>
          <a:p>
            <a:r>
              <a:rPr lang="es-419" sz="3200" dirty="0"/>
              <a:t>Año 2025 se han ingresado 274 clientes </a:t>
            </a:r>
          </a:p>
        </p:txBody>
      </p:sp>
    </p:spTree>
    <p:extLst>
      <p:ext uri="{BB962C8B-B14F-4D97-AF65-F5344CB8AC3E}">
        <p14:creationId xmlns:p14="http://schemas.microsoft.com/office/powerpoint/2010/main" val="2701121916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D79994-FEFE-426F-B514-7EBAD5035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9530" y="804519"/>
            <a:ext cx="9345324" cy="1049235"/>
          </a:xfrm>
        </p:spPr>
        <p:txBody>
          <a:bodyPr>
            <a:normAutofit fontScale="90000"/>
          </a:bodyPr>
          <a:lstStyle/>
          <a:p>
            <a:r>
              <a:rPr lang="es-CL" b="1" u="sng" dirty="0"/>
              <a:t>CRECIMIENTO AGENCIA DE ADUANA EN LOS ULTIMOS 4 AÑOS</a:t>
            </a:r>
            <a:br>
              <a:rPr lang="es-419" dirty="0"/>
            </a:br>
            <a:endParaRPr lang="es-419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14C9C6C9-6232-4FFA-8BDB-6BD7149F37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0490928"/>
              </p:ext>
            </p:extLst>
          </p:nvPr>
        </p:nvGraphicFramePr>
        <p:xfrm>
          <a:off x="1719470" y="1853756"/>
          <a:ext cx="9211738" cy="43037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81062">
                  <a:extLst>
                    <a:ext uri="{9D8B030D-6E8A-4147-A177-3AD203B41FA5}">
                      <a16:colId xmlns:a16="http://schemas.microsoft.com/office/drawing/2014/main" val="3313384544"/>
                    </a:ext>
                  </a:extLst>
                </a:gridCol>
                <a:gridCol w="821062">
                  <a:extLst>
                    <a:ext uri="{9D8B030D-6E8A-4147-A177-3AD203B41FA5}">
                      <a16:colId xmlns:a16="http://schemas.microsoft.com/office/drawing/2014/main" val="3092637573"/>
                    </a:ext>
                  </a:extLst>
                </a:gridCol>
                <a:gridCol w="2340060">
                  <a:extLst>
                    <a:ext uri="{9D8B030D-6E8A-4147-A177-3AD203B41FA5}">
                      <a16:colId xmlns:a16="http://schemas.microsoft.com/office/drawing/2014/main" val="1992259758"/>
                    </a:ext>
                  </a:extLst>
                </a:gridCol>
                <a:gridCol w="2111104">
                  <a:extLst>
                    <a:ext uri="{9D8B030D-6E8A-4147-A177-3AD203B41FA5}">
                      <a16:colId xmlns:a16="http://schemas.microsoft.com/office/drawing/2014/main" val="1482764644"/>
                    </a:ext>
                  </a:extLst>
                </a:gridCol>
                <a:gridCol w="1346762">
                  <a:extLst>
                    <a:ext uri="{9D8B030D-6E8A-4147-A177-3AD203B41FA5}">
                      <a16:colId xmlns:a16="http://schemas.microsoft.com/office/drawing/2014/main" val="5149688"/>
                    </a:ext>
                  </a:extLst>
                </a:gridCol>
                <a:gridCol w="1611688">
                  <a:extLst>
                    <a:ext uri="{9D8B030D-6E8A-4147-A177-3AD203B41FA5}">
                      <a16:colId xmlns:a16="http://schemas.microsoft.com/office/drawing/2014/main" val="2791762402"/>
                    </a:ext>
                  </a:extLst>
                </a:gridCol>
              </a:tblGrid>
              <a:tr h="373892">
                <a:tc grid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dirty="0">
                          <a:solidFill>
                            <a:schemeClr val="tx1"/>
                          </a:solidFill>
                          <a:effectLst/>
                        </a:rPr>
                        <a:t> PORCENTAJE DE COMPARACION AÑO 2021-2022-2023-2024</a:t>
                      </a:r>
                      <a:endParaRPr lang="es-419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832768"/>
                  </a:ext>
                </a:extLst>
              </a:tr>
              <a:tr h="373892"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solidFill>
                            <a:schemeClr val="tx1"/>
                          </a:solidFill>
                          <a:effectLst/>
                        </a:rPr>
                        <a:t>AÑO 2021 25.896 OPERACIONES </a:t>
                      </a:r>
                      <a:endParaRPr lang="es-419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 </a:t>
                      </a:r>
                      <a:endParaRPr lang="es-419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279978"/>
                  </a:ext>
                </a:extLst>
              </a:tr>
              <a:tr h="3738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 </a:t>
                      </a:r>
                      <a:endParaRPr lang="es-419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 </a:t>
                      </a:r>
                      <a:endParaRPr lang="es-419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8067893"/>
                  </a:ext>
                </a:extLst>
              </a:tr>
              <a:tr h="2670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100" b="1" dirty="0">
                          <a:effectLst/>
                        </a:rPr>
                        <a:t> </a:t>
                      </a:r>
                      <a:endParaRPr lang="es-419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(AÑO 2022)</a:t>
                      </a:r>
                      <a:endParaRPr lang="es-419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387030"/>
                  </a:ext>
                </a:extLst>
              </a:tr>
              <a:tr h="535467"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solidFill>
                            <a:schemeClr val="tx1"/>
                          </a:solidFill>
                          <a:effectLst/>
                        </a:rPr>
                        <a:t>AÑO 2022 21.740 OPERACIONES </a:t>
                      </a:r>
                      <a:endParaRPr lang="es-419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-4.156 OPERACIONES -19,12% CRECIMIENTO</a:t>
                      </a:r>
                      <a:endParaRPr lang="es-419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608591"/>
                  </a:ext>
                </a:extLst>
              </a:tr>
              <a:tr h="3738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 </a:t>
                      </a:r>
                      <a:endParaRPr lang="es-419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 </a:t>
                      </a:r>
                      <a:endParaRPr lang="es-419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1479563"/>
                  </a:ext>
                </a:extLst>
              </a:tr>
              <a:tr h="2670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100" b="1" dirty="0">
                          <a:effectLst/>
                        </a:rPr>
                        <a:t> </a:t>
                      </a:r>
                      <a:endParaRPr lang="es-419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(AÑO 2023)</a:t>
                      </a:r>
                      <a:endParaRPr lang="es-419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01691"/>
                  </a:ext>
                </a:extLst>
              </a:tr>
              <a:tr h="535467"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solidFill>
                            <a:schemeClr val="tx1"/>
                          </a:solidFill>
                          <a:effectLst/>
                        </a:rPr>
                        <a:t>AÑO 2023 23.604 OPERACIONES</a:t>
                      </a:r>
                      <a:endParaRPr lang="es-419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1.864 OPERACIONES -7,90% CRECIMIENTO</a:t>
                      </a:r>
                      <a:endParaRPr lang="es-419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20995"/>
                  </a:ext>
                </a:extLst>
              </a:tr>
              <a:tr h="3338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 </a:t>
                      </a:r>
                      <a:endParaRPr lang="es-419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 </a:t>
                      </a:r>
                      <a:endParaRPr lang="es-419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3724530"/>
                  </a:ext>
                </a:extLst>
              </a:tr>
              <a:tr h="3338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 </a:t>
                      </a:r>
                      <a:endParaRPr lang="es-419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(AÑO 2024)</a:t>
                      </a:r>
                      <a:endParaRPr lang="es-419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061074"/>
                  </a:ext>
                </a:extLst>
              </a:tr>
              <a:tr h="535467"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solidFill>
                            <a:schemeClr val="tx1"/>
                          </a:solidFill>
                          <a:effectLst/>
                        </a:rPr>
                        <a:t>AÑO 2024 25.483 OPERACIONES</a:t>
                      </a:r>
                      <a:endParaRPr lang="es-419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400" b="1" dirty="0">
                          <a:effectLst/>
                        </a:rPr>
                        <a:t>1.879 OPERACIONES 7,37% CRECIMIENTO</a:t>
                      </a:r>
                      <a:endParaRPr lang="es-419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419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37281"/>
                  </a:ext>
                </a:extLst>
              </a:tr>
            </a:tbl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D652BDBA-0035-49CC-BD55-6E107A87A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954869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56FB24-2A47-406D-89CD-CD702619B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u="sng" dirty="0"/>
              <a:t>H</a:t>
            </a:r>
            <a:r>
              <a:rPr lang="es-CL" b="1" u="sng" dirty="0" err="1"/>
              <a:t>onorarios</a:t>
            </a:r>
            <a:r>
              <a:rPr lang="es-CL" b="1" u="sng" dirty="0"/>
              <a:t> netos totales de los años 2021, 2022, 2023, 2024 a la fecha</a:t>
            </a:r>
            <a:endParaRPr lang="es-419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3B594988-2E21-44FB-BF1E-DBAA72C03C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3946220"/>
              </p:ext>
            </p:extLst>
          </p:nvPr>
        </p:nvGraphicFramePr>
        <p:xfrm>
          <a:off x="1575117" y="1751798"/>
          <a:ext cx="9356090" cy="45613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45838">
                  <a:extLst>
                    <a:ext uri="{9D8B030D-6E8A-4147-A177-3AD203B41FA5}">
                      <a16:colId xmlns:a16="http://schemas.microsoft.com/office/drawing/2014/main" val="1155403182"/>
                    </a:ext>
                  </a:extLst>
                </a:gridCol>
                <a:gridCol w="1200744">
                  <a:extLst>
                    <a:ext uri="{9D8B030D-6E8A-4147-A177-3AD203B41FA5}">
                      <a16:colId xmlns:a16="http://schemas.microsoft.com/office/drawing/2014/main" val="3821144661"/>
                    </a:ext>
                  </a:extLst>
                </a:gridCol>
                <a:gridCol w="3422170">
                  <a:extLst>
                    <a:ext uri="{9D8B030D-6E8A-4147-A177-3AD203B41FA5}">
                      <a16:colId xmlns:a16="http://schemas.microsoft.com/office/drawing/2014/main" val="3122898979"/>
                    </a:ext>
                  </a:extLst>
                </a:gridCol>
                <a:gridCol w="3087338">
                  <a:extLst>
                    <a:ext uri="{9D8B030D-6E8A-4147-A177-3AD203B41FA5}">
                      <a16:colId xmlns:a16="http://schemas.microsoft.com/office/drawing/2014/main" val="3099345668"/>
                    </a:ext>
                  </a:extLst>
                </a:gridCol>
              </a:tblGrid>
              <a:tr h="7542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b="1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AÑO</a:t>
                      </a:r>
                      <a:endParaRPr lang="es-419" sz="1600" b="1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s-CL" sz="1600" b="1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ONORARIOS S/IVA</a:t>
                      </a:r>
                      <a:endParaRPr lang="es-419" sz="1600" b="1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b="1" dirty="0">
                          <a:solidFill>
                            <a:schemeClr val="tx1"/>
                          </a:solidFill>
                          <a:effectLst/>
                          <a:latin typeface="Gill Sans MT" panose="020B0502020104020203" pitchFamily="34" charset="0"/>
                        </a:rPr>
                        <a:t>PORCENTAJE CRECIMIENTO</a:t>
                      </a:r>
                      <a:endParaRPr lang="es-419" sz="1600" b="1" dirty="0">
                        <a:solidFill>
                          <a:schemeClr val="tx1"/>
                        </a:solidFill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6154903"/>
                  </a:ext>
                </a:extLst>
              </a:tr>
              <a:tr h="7183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b="1" dirty="0">
                          <a:effectLst/>
                          <a:latin typeface="Gill Sans MT" panose="020B0502020104020203" pitchFamily="34" charset="0"/>
                        </a:rPr>
                        <a:t>2021                                                                                                                                                                     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L" sz="1600" b="1" dirty="0">
                        <a:effectLst/>
                        <a:latin typeface="Gill Sans MT" panose="020B0502020104020203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b="1" dirty="0">
                          <a:effectLst/>
                          <a:latin typeface="Gill Sans MT" panose="020B0502020104020203" pitchFamily="34" charset="0"/>
                        </a:rPr>
                        <a:t>2022</a:t>
                      </a:r>
                      <a:endParaRPr lang="es-419" sz="16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800" b="1" dirty="0">
                          <a:effectLst/>
                          <a:latin typeface="Gill Sans MT" panose="020B0502020104020203" pitchFamily="34" charset="0"/>
                        </a:rPr>
                        <a:t>$2.244.815.383                                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419" sz="18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800" b="1" dirty="0">
                          <a:effectLst/>
                          <a:latin typeface="Gill Sans MT" panose="020B0502020104020203" pitchFamily="34" charset="0"/>
                        </a:rPr>
                        <a:t>$2.332.416.567</a:t>
                      </a:r>
                      <a:endParaRPr lang="es-419" sz="18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b="1" dirty="0">
                          <a:effectLst/>
                          <a:latin typeface="Gill Sans MT" panose="020B0502020104020203" pitchFamily="34" charset="0"/>
                        </a:rPr>
                        <a:t>3,75%</a:t>
                      </a:r>
                      <a:endParaRPr lang="es-419" sz="16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8291628"/>
                  </a:ext>
                </a:extLst>
              </a:tr>
              <a:tr h="7183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b="1" dirty="0">
                          <a:effectLst/>
                          <a:latin typeface="Gill Sans MT" panose="020B0502020104020203" pitchFamily="34" charset="0"/>
                        </a:rPr>
                        <a:t>2023</a:t>
                      </a:r>
                      <a:endParaRPr lang="es-419" sz="16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effectLst/>
                          <a:latin typeface="Gill Sans MT" panose="020B05020201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</a:t>
                      </a:r>
                      <a:r>
                        <a:rPr lang="es-CL" sz="1800" b="1" dirty="0">
                          <a:effectLst/>
                          <a:latin typeface="Gill Sans MT" panose="020B05020201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2.345.930.317</a:t>
                      </a:r>
                      <a:endParaRPr lang="es-419" sz="18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b="1" dirty="0">
                          <a:effectLst/>
                          <a:latin typeface="Gill Sans MT" panose="020B0502020104020203" pitchFamily="34" charset="0"/>
                        </a:rPr>
                        <a:t>0,58%</a:t>
                      </a:r>
                      <a:endParaRPr lang="es-419" sz="16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295048"/>
                  </a:ext>
                </a:extLst>
              </a:tr>
              <a:tr h="7183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b="1" dirty="0">
                          <a:effectLst/>
                          <a:latin typeface="Gill Sans MT" panose="020B0502020104020203" pitchFamily="34" charset="0"/>
                        </a:rPr>
                        <a:t>2024</a:t>
                      </a:r>
                      <a:endParaRPr lang="es-419" sz="16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b="1" dirty="0">
                          <a:effectLst/>
                          <a:latin typeface="Gill Sans MT" panose="020B05020201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</a:t>
                      </a:r>
                      <a:r>
                        <a:rPr lang="es-CL" sz="1800" b="1" dirty="0">
                          <a:effectLst/>
                          <a:latin typeface="Gill Sans MT" panose="020B05020201040202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2.739.239.349</a:t>
                      </a:r>
                      <a:endParaRPr lang="es-419" sz="18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600" b="1" dirty="0">
                          <a:effectLst/>
                          <a:latin typeface="Gill Sans MT" panose="020B0502020104020203" pitchFamily="34" charset="0"/>
                        </a:rPr>
                        <a:t>14,35</a:t>
                      </a:r>
                      <a:endParaRPr lang="es-419" sz="16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2630490"/>
                  </a:ext>
                </a:extLst>
              </a:tr>
              <a:tr h="7542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419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419" sz="16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419" sz="18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419" sz="16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133763"/>
                  </a:ext>
                </a:extLst>
              </a:tr>
              <a:tr h="7542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L" sz="1000" dirty="0">
                          <a:effectLst/>
                        </a:rPr>
                        <a:t> </a:t>
                      </a:r>
                      <a:endParaRPr lang="es-419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419" sz="16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419" sz="18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419" sz="1600" b="1" dirty="0">
                        <a:effectLst/>
                        <a:latin typeface="Gill Sans MT" panose="020B05020201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0600942"/>
                  </a:ext>
                </a:extLst>
              </a:tr>
            </a:tbl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7B8BB426-C663-40AE-BD25-F14A41A11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769780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6630D9-6BC4-4FC7-BF74-D8F9E753E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0362" y="1130517"/>
            <a:ext cx="9603275" cy="552381"/>
          </a:xfrm>
        </p:spPr>
        <p:txBody>
          <a:bodyPr>
            <a:normAutofit fontScale="90000"/>
          </a:bodyPr>
          <a:lstStyle/>
          <a:p>
            <a:r>
              <a:rPr lang="es-CL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año 2025 se realizó una encuesta de satisfacción a un grupo de clientes.</a:t>
            </a:r>
            <a:br>
              <a:rPr lang="es-419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419" sz="28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9BA9CBD-E5FF-4CA1-9D59-DE9B62D248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57B1627A-0484-4C89-A285-8FA2CB3E87D4}"/>
              </a:ext>
            </a:extLst>
          </p:cNvPr>
          <p:cNvSpPr/>
          <p:nvPr/>
        </p:nvSpPr>
        <p:spPr>
          <a:xfrm>
            <a:off x="-83463" y="2124989"/>
            <a:ext cx="4204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b="1" dirty="0"/>
              <a:t>Adjunto resultados encuesta externa:</a:t>
            </a:r>
            <a:endParaRPr lang="es-419" dirty="0"/>
          </a:p>
        </p:txBody>
      </p:sp>
      <p:graphicFrame>
        <p:nvGraphicFramePr>
          <p:cNvPr id="13" name="Marcador de contenido 12">
            <a:extLst>
              <a:ext uri="{FF2B5EF4-FFF2-40B4-BE49-F238E27FC236}">
                <a16:creationId xmlns:a16="http://schemas.microsoft.com/office/drawing/2014/main" id="{90E45135-BFBA-41F6-A459-5701B6E330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8317955"/>
              </p:ext>
            </p:extLst>
          </p:nvPr>
        </p:nvGraphicFramePr>
        <p:xfrm>
          <a:off x="4622800" y="2494321"/>
          <a:ext cx="6432550" cy="2826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51A9972C-D960-486D-80A4-8E87FDE5E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5467870"/>
              </p:ext>
            </p:extLst>
          </p:nvPr>
        </p:nvGraphicFramePr>
        <p:xfrm>
          <a:off x="215900" y="2494319"/>
          <a:ext cx="4204549" cy="29090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56179">
                  <a:extLst>
                    <a:ext uri="{9D8B030D-6E8A-4147-A177-3AD203B41FA5}">
                      <a16:colId xmlns:a16="http://schemas.microsoft.com/office/drawing/2014/main" val="92750989"/>
                    </a:ext>
                  </a:extLst>
                </a:gridCol>
                <a:gridCol w="2048370">
                  <a:extLst>
                    <a:ext uri="{9D8B030D-6E8A-4147-A177-3AD203B41FA5}">
                      <a16:colId xmlns:a16="http://schemas.microsoft.com/office/drawing/2014/main" val="1497575908"/>
                    </a:ext>
                  </a:extLst>
                </a:gridCol>
              </a:tblGrid>
              <a:tr h="41515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CL" sz="1600" b="1" u="none" strike="noStrike" dirty="0">
                          <a:effectLst/>
                        </a:rPr>
                        <a:t>Atención ejecutiva, incluyendo tiempos de pandemia</a:t>
                      </a:r>
                      <a:endParaRPr lang="es-CL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724342"/>
                  </a:ext>
                </a:extLst>
              </a:tr>
              <a:tr h="41515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respuestas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97746371"/>
                  </a:ext>
                </a:extLst>
              </a:tr>
              <a:tr h="395382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muy 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35128954"/>
                  </a:ext>
                </a:extLst>
              </a:tr>
              <a:tr h="395382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96467303"/>
                  </a:ext>
                </a:extLst>
              </a:tr>
              <a:tr h="395382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regular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67705934"/>
                  </a:ext>
                </a:extLst>
              </a:tr>
              <a:tr h="395382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malo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29049530"/>
                  </a:ext>
                </a:extLst>
              </a:tr>
              <a:tr h="41515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pesimo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268615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114022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EF39598D-BA49-4281-80F5-89E1B8BA1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6D9C1509-AA07-4FC5-9163-9FC839958E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533126"/>
              </p:ext>
            </p:extLst>
          </p:nvPr>
        </p:nvGraphicFramePr>
        <p:xfrm>
          <a:off x="0" y="660401"/>
          <a:ext cx="6096000" cy="21578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26154">
                  <a:extLst>
                    <a:ext uri="{9D8B030D-6E8A-4147-A177-3AD203B41FA5}">
                      <a16:colId xmlns:a16="http://schemas.microsoft.com/office/drawing/2014/main" val="263227462"/>
                    </a:ext>
                  </a:extLst>
                </a:gridCol>
                <a:gridCol w="2969846">
                  <a:extLst>
                    <a:ext uri="{9D8B030D-6E8A-4147-A177-3AD203B41FA5}">
                      <a16:colId xmlns:a16="http://schemas.microsoft.com/office/drawing/2014/main" val="288902786"/>
                    </a:ext>
                  </a:extLst>
                </a:gridCol>
              </a:tblGrid>
              <a:tr h="31689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CL" sz="1600" b="1" u="none" strike="noStrike" dirty="0">
                          <a:effectLst/>
                        </a:rPr>
                        <a:t>Rapidez en la tramitación</a:t>
                      </a:r>
                      <a:endParaRPr lang="es-CL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434362"/>
                  </a:ext>
                </a:extLst>
              </a:tr>
              <a:tr h="316893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respuestas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45571637"/>
                  </a:ext>
                </a:extLst>
              </a:tr>
              <a:tr h="301804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muy 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66152556"/>
                  </a:ext>
                </a:extLst>
              </a:tr>
              <a:tr h="301804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31388397"/>
                  </a:ext>
                </a:extLst>
              </a:tr>
              <a:tr h="301804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regular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3853603"/>
                  </a:ext>
                </a:extLst>
              </a:tr>
              <a:tr h="301804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malo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48403977"/>
                  </a:ext>
                </a:extLst>
              </a:tr>
              <a:tr h="316893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pesimo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76887959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4012CDF6-EFD4-48A0-9E73-FBFEDAB09F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1642505"/>
              </p:ext>
            </p:extLst>
          </p:nvPr>
        </p:nvGraphicFramePr>
        <p:xfrm>
          <a:off x="0" y="3532528"/>
          <a:ext cx="6096000" cy="23155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26154">
                  <a:extLst>
                    <a:ext uri="{9D8B030D-6E8A-4147-A177-3AD203B41FA5}">
                      <a16:colId xmlns:a16="http://schemas.microsoft.com/office/drawing/2014/main" val="757075595"/>
                    </a:ext>
                  </a:extLst>
                </a:gridCol>
                <a:gridCol w="2969846">
                  <a:extLst>
                    <a:ext uri="{9D8B030D-6E8A-4147-A177-3AD203B41FA5}">
                      <a16:colId xmlns:a16="http://schemas.microsoft.com/office/drawing/2014/main" val="162279987"/>
                    </a:ext>
                  </a:extLst>
                </a:gridCol>
              </a:tblGrid>
              <a:tr h="340044">
                <a:tc>
                  <a:txBody>
                    <a:bodyPr/>
                    <a:lstStyle/>
                    <a:p>
                      <a:pPr algn="l" fontAlgn="b"/>
                      <a:r>
                        <a:rPr lang="es-CL" sz="1600" b="1" u="none" strike="noStrike" dirty="0">
                          <a:effectLst/>
                        </a:rPr>
                        <a:t>Facturación</a:t>
                      </a:r>
                      <a:endParaRPr lang="es-CL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19201809"/>
                  </a:ext>
                </a:extLst>
              </a:tr>
              <a:tr h="340044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respuestas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19049231"/>
                  </a:ext>
                </a:extLst>
              </a:tr>
              <a:tr h="32385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muy 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56166364"/>
                  </a:ext>
                </a:extLst>
              </a:tr>
              <a:tr h="32385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15910222"/>
                  </a:ext>
                </a:extLst>
              </a:tr>
              <a:tr h="32385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regular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21734285"/>
                  </a:ext>
                </a:extLst>
              </a:tr>
              <a:tr h="32385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malo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29087742"/>
                  </a:ext>
                </a:extLst>
              </a:tr>
              <a:tr h="340044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pesimo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82674890"/>
                  </a:ext>
                </a:extLst>
              </a:tr>
            </a:tbl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225B78F6-0B7C-472C-A401-C881B983BE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3300713"/>
              </p:ext>
            </p:extLst>
          </p:nvPr>
        </p:nvGraphicFramePr>
        <p:xfrm>
          <a:off x="6388100" y="660401"/>
          <a:ext cx="5511800" cy="2157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893A98AA-1508-4E9C-9140-226E2489DB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0413607"/>
              </p:ext>
            </p:extLst>
          </p:nvPr>
        </p:nvGraphicFramePr>
        <p:xfrm>
          <a:off x="6388100" y="3532528"/>
          <a:ext cx="5511800" cy="2315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28268794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D8C2F011-7DFD-4C44-9C0D-4624EE50B0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06EB9B45-1577-44A6-8023-ACDCE93039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8408445"/>
              </p:ext>
            </p:extLst>
          </p:nvPr>
        </p:nvGraphicFramePr>
        <p:xfrm>
          <a:off x="317500" y="838200"/>
          <a:ext cx="5295900" cy="2362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54300">
                  <a:extLst>
                    <a:ext uri="{9D8B030D-6E8A-4147-A177-3AD203B41FA5}">
                      <a16:colId xmlns:a16="http://schemas.microsoft.com/office/drawing/2014/main" val="1550294900"/>
                    </a:ext>
                  </a:extLst>
                </a:gridCol>
                <a:gridCol w="2641600">
                  <a:extLst>
                    <a:ext uri="{9D8B030D-6E8A-4147-A177-3AD203B41FA5}">
                      <a16:colId xmlns:a16="http://schemas.microsoft.com/office/drawing/2014/main" val="3901460474"/>
                    </a:ext>
                  </a:extLst>
                </a:gridCol>
              </a:tblGrid>
              <a:tr h="509420">
                <a:tc>
                  <a:txBody>
                    <a:bodyPr/>
                    <a:lstStyle/>
                    <a:p>
                      <a:pPr algn="l" fontAlgn="b"/>
                      <a:r>
                        <a:rPr lang="es-CL" sz="1600" b="1" u="none" strike="noStrike" dirty="0">
                          <a:effectLst/>
                        </a:rPr>
                        <a:t>Mensajería</a:t>
                      </a:r>
                      <a:endParaRPr lang="es-CL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827428"/>
                  </a:ext>
                </a:extLst>
              </a:tr>
              <a:tr h="318920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13806100"/>
                  </a:ext>
                </a:extLst>
              </a:tr>
              <a:tr h="303735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muy bueno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14520902"/>
                  </a:ext>
                </a:extLst>
              </a:tr>
              <a:tr h="303735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bueno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48507081"/>
                  </a:ext>
                </a:extLst>
              </a:tr>
              <a:tr h="303735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regular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3855404"/>
                  </a:ext>
                </a:extLst>
              </a:tr>
              <a:tr h="303735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malo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40168518"/>
                  </a:ext>
                </a:extLst>
              </a:tr>
              <a:tr h="318920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pesimo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96241125"/>
                  </a:ext>
                </a:extLst>
              </a:tr>
            </a:tbl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517C348F-A892-4848-9553-ECE27ABAC9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1628712"/>
              </p:ext>
            </p:extLst>
          </p:nvPr>
        </p:nvGraphicFramePr>
        <p:xfrm>
          <a:off x="6337300" y="838200"/>
          <a:ext cx="52832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FB1B98AB-CB73-4BAF-B85E-CC145084D7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7885022"/>
              </p:ext>
            </p:extLst>
          </p:nvPr>
        </p:nvGraphicFramePr>
        <p:xfrm>
          <a:off x="317500" y="3429000"/>
          <a:ext cx="5295900" cy="2158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41569">
                  <a:extLst>
                    <a:ext uri="{9D8B030D-6E8A-4147-A177-3AD203B41FA5}">
                      <a16:colId xmlns:a16="http://schemas.microsoft.com/office/drawing/2014/main" val="1382599232"/>
                    </a:ext>
                  </a:extLst>
                </a:gridCol>
                <a:gridCol w="2654331">
                  <a:extLst>
                    <a:ext uri="{9D8B030D-6E8A-4147-A177-3AD203B41FA5}">
                      <a16:colId xmlns:a16="http://schemas.microsoft.com/office/drawing/2014/main" val="2753453632"/>
                    </a:ext>
                  </a:extLst>
                </a:gridCol>
              </a:tblGrid>
              <a:tr h="504372">
                <a:tc>
                  <a:txBody>
                    <a:bodyPr/>
                    <a:lstStyle/>
                    <a:p>
                      <a:pPr algn="l" fontAlgn="b"/>
                      <a:r>
                        <a:rPr lang="es-CL" sz="1600" b="1" u="none" strike="noStrike" dirty="0">
                          <a:effectLst/>
                        </a:rPr>
                        <a:t>Transporte</a:t>
                      </a:r>
                      <a:endParaRPr lang="es-CL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66378382"/>
                  </a:ext>
                </a:extLst>
              </a:tr>
              <a:tr h="27577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respuestas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47813746"/>
                  </a:ext>
                </a:extLst>
              </a:tr>
              <a:tr h="27577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muy 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14183077"/>
                  </a:ext>
                </a:extLst>
              </a:tr>
              <a:tr h="27577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bueno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58835702"/>
                  </a:ext>
                </a:extLst>
              </a:tr>
              <a:tr h="27577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regular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95353352"/>
                  </a:ext>
                </a:extLst>
              </a:tr>
              <a:tr h="27577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malo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617002"/>
                  </a:ext>
                </a:extLst>
              </a:tr>
              <a:tr h="275771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pesimo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07545200"/>
                  </a:ext>
                </a:extLst>
              </a:tr>
            </a:tbl>
          </a:graphicData>
        </a:graphic>
      </p:graphicFrame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1B102043-7950-4734-AC45-5C47CBAEE8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7271095"/>
              </p:ext>
            </p:extLst>
          </p:nvPr>
        </p:nvGraphicFramePr>
        <p:xfrm>
          <a:off x="6337300" y="3429000"/>
          <a:ext cx="5283200" cy="21589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42522396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88D80BD-F4C8-4845-BCFD-33296F0015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73FF988-D0D4-4761-90A8-898EB4CD4E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2770800"/>
              </p:ext>
            </p:extLst>
          </p:nvPr>
        </p:nvGraphicFramePr>
        <p:xfrm>
          <a:off x="482600" y="1651000"/>
          <a:ext cx="5613400" cy="28193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06700">
                  <a:extLst>
                    <a:ext uri="{9D8B030D-6E8A-4147-A177-3AD203B41FA5}">
                      <a16:colId xmlns:a16="http://schemas.microsoft.com/office/drawing/2014/main" val="1687725891"/>
                    </a:ext>
                  </a:extLst>
                </a:gridCol>
                <a:gridCol w="2806700">
                  <a:extLst>
                    <a:ext uri="{9D8B030D-6E8A-4147-A177-3AD203B41FA5}">
                      <a16:colId xmlns:a16="http://schemas.microsoft.com/office/drawing/2014/main" val="4060086588"/>
                    </a:ext>
                  </a:extLst>
                </a:gridCol>
              </a:tblGrid>
              <a:tr h="414037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CL" sz="1600" b="1" u="none" strike="noStrike" dirty="0">
                          <a:effectLst/>
                        </a:rPr>
                        <a:t>Asesoría técnica</a:t>
                      </a:r>
                      <a:endParaRPr lang="es-CL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502841"/>
                  </a:ext>
                </a:extLst>
              </a:tr>
              <a:tr h="414037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respuestas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4653273"/>
                  </a:ext>
                </a:extLst>
              </a:tr>
              <a:tr h="394322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muy 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58962089"/>
                  </a:ext>
                </a:extLst>
              </a:tr>
              <a:tr h="394322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bueno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66616966"/>
                  </a:ext>
                </a:extLst>
              </a:tr>
              <a:tr h="394322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regular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76039456"/>
                  </a:ext>
                </a:extLst>
              </a:tr>
              <a:tr h="394322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malo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454730"/>
                  </a:ext>
                </a:extLst>
              </a:tr>
              <a:tr h="414037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pesimo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38888184"/>
                  </a:ext>
                </a:extLst>
              </a:tr>
            </a:tbl>
          </a:graphicData>
        </a:graphic>
      </p:graphicFrame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F5AA40C1-E4D1-4C35-A02C-00EB69EFBE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887635"/>
              </p:ext>
            </p:extLst>
          </p:nvPr>
        </p:nvGraphicFramePr>
        <p:xfrm>
          <a:off x="6248400" y="1651000"/>
          <a:ext cx="5473700" cy="2819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85084095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DB7853-A9F2-4BD1-93A1-10825E8882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887" y="804519"/>
            <a:ext cx="10812912" cy="4661827"/>
          </a:xfrm>
        </p:spPr>
        <p:txBody>
          <a:bodyPr/>
          <a:lstStyle/>
          <a:p>
            <a:pPr marL="0" indent="0">
              <a:buNone/>
            </a:pPr>
            <a:endParaRPr lang="es-419" dirty="0"/>
          </a:p>
          <a:p>
            <a:endParaRPr lang="es-419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731E78F-AB14-4BD6-83EC-64279019EF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4FCF140B-423F-4AA3-B67F-42CDD59D75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0868219"/>
              </p:ext>
            </p:extLst>
          </p:nvPr>
        </p:nvGraphicFramePr>
        <p:xfrm>
          <a:off x="800100" y="1472665"/>
          <a:ext cx="5118100" cy="38315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24667">
                  <a:extLst>
                    <a:ext uri="{9D8B030D-6E8A-4147-A177-3AD203B41FA5}">
                      <a16:colId xmlns:a16="http://schemas.microsoft.com/office/drawing/2014/main" val="3748325602"/>
                    </a:ext>
                  </a:extLst>
                </a:gridCol>
                <a:gridCol w="2493433">
                  <a:extLst>
                    <a:ext uri="{9D8B030D-6E8A-4147-A177-3AD203B41FA5}">
                      <a16:colId xmlns:a16="http://schemas.microsoft.com/office/drawing/2014/main" val="3975678712"/>
                    </a:ext>
                  </a:extLst>
                </a:gridCol>
              </a:tblGrid>
              <a:tr h="59976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Manejo de la información</a:t>
                      </a:r>
                      <a:endParaRPr lang="es-CL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936870"/>
                  </a:ext>
                </a:extLst>
              </a:tr>
              <a:tr h="599765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10368392"/>
                  </a:ext>
                </a:extLst>
              </a:tr>
              <a:tr h="571205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muy 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26649925"/>
                  </a:ext>
                </a:extLst>
              </a:tr>
              <a:tr h="571205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bueno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30100270"/>
                  </a:ext>
                </a:extLst>
              </a:tr>
              <a:tr h="571205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regular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16076556"/>
                  </a:ext>
                </a:extLst>
              </a:tr>
              <a:tr h="571205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malo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568358"/>
                  </a:ext>
                </a:extLst>
              </a:tr>
              <a:tr h="347233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pesimo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93230361"/>
                  </a:ext>
                </a:extLst>
              </a:tr>
            </a:tbl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90E45135-BFBA-41F6-A459-5701B6E330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3368064"/>
              </p:ext>
            </p:extLst>
          </p:nvPr>
        </p:nvGraphicFramePr>
        <p:xfrm>
          <a:off x="6569679" y="1518384"/>
          <a:ext cx="4657120" cy="3947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38534489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BB28C43-2F2F-4A40-99DF-99C34BBBE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0037D187-553B-46BB-AFC5-EFCC45A6EF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9326530"/>
              </p:ext>
            </p:extLst>
          </p:nvPr>
        </p:nvGraphicFramePr>
        <p:xfrm>
          <a:off x="368300" y="1181101"/>
          <a:ext cx="5568512" cy="35641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97618">
                  <a:extLst>
                    <a:ext uri="{9D8B030D-6E8A-4147-A177-3AD203B41FA5}">
                      <a16:colId xmlns:a16="http://schemas.microsoft.com/office/drawing/2014/main" val="769526864"/>
                    </a:ext>
                  </a:extLst>
                </a:gridCol>
                <a:gridCol w="3370894">
                  <a:extLst>
                    <a:ext uri="{9D8B030D-6E8A-4147-A177-3AD203B41FA5}">
                      <a16:colId xmlns:a16="http://schemas.microsoft.com/office/drawing/2014/main" val="1589821921"/>
                    </a:ext>
                  </a:extLst>
                </a:gridCol>
              </a:tblGrid>
              <a:tr h="52340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  <a:r>
                        <a:rPr lang="es-CL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eguridad</a:t>
                      </a:r>
                      <a:r>
                        <a:rPr lang="es-C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del retiro de carga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298309"/>
                  </a:ext>
                </a:extLst>
              </a:tr>
              <a:tr h="523406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75637139"/>
                  </a:ext>
                </a:extLst>
              </a:tr>
              <a:tr h="498484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 dirty="0">
                          <a:effectLst/>
                        </a:rPr>
                        <a:t>muy bueno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53748952"/>
                  </a:ext>
                </a:extLst>
              </a:tr>
              <a:tr h="498484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bueno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75651779"/>
                  </a:ext>
                </a:extLst>
              </a:tr>
              <a:tr h="498484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regular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18246469"/>
                  </a:ext>
                </a:extLst>
              </a:tr>
              <a:tr h="498484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malo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9638310"/>
                  </a:ext>
                </a:extLst>
              </a:tr>
              <a:tr h="523406">
                <a:tc>
                  <a:txBody>
                    <a:bodyPr/>
                    <a:lstStyle/>
                    <a:p>
                      <a:pPr algn="l" fontAlgn="b"/>
                      <a:r>
                        <a:rPr lang="es-CL" sz="1400" u="none" strike="noStrike">
                          <a:effectLst/>
                        </a:rPr>
                        <a:t>pesimo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69506758"/>
                  </a:ext>
                </a:extLst>
              </a:tr>
            </a:tbl>
          </a:graphicData>
        </a:graphic>
      </p:graphicFrame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225B78F6-0B7C-472C-A401-C881B983BE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6612412"/>
              </p:ext>
            </p:extLst>
          </p:nvPr>
        </p:nvGraphicFramePr>
        <p:xfrm>
          <a:off x="6565900" y="1181101"/>
          <a:ext cx="5054600" cy="3564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0E8217FD-7FBB-E164-84FD-559544C101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7577370"/>
              </p:ext>
            </p:extLst>
          </p:nvPr>
        </p:nvGraphicFramePr>
        <p:xfrm>
          <a:off x="6565900" y="1181101"/>
          <a:ext cx="5264150" cy="3564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22558263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1A2AE0-3E51-4B9B-A22B-AD158DC60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b="1" u="sng" dirty="0"/>
              <a:t>PORCENTAJE ENCUESTA 2025</a:t>
            </a:r>
            <a:br>
              <a:rPr lang="es-419" dirty="0"/>
            </a:br>
            <a:endParaRPr lang="es-419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9E0893-BE5C-459F-91F3-FF19BFDED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14652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CL" dirty="0"/>
              <a:t>                                                                     </a:t>
            </a:r>
            <a:r>
              <a:rPr lang="es-CL" b="1" dirty="0"/>
              <a:t>                 2025</a:t>
            </a:r>
            <a:endParaRPr lang="es-419" dirty="0"/>
          </a:p>
          <a:p>
            <a:r>
              <a:rPr lang="es-CL" dirty="0"/>
              <a:t>Atención Ejecutiva, incluyendo tiempos de pandemia      4,80%</a:t>
            </a:r>
            <a:endParaRPr lang="es-419" dirty="0"/>
          </a:p>
          <a:p>
            <a:r>
              <a:rPr lang="es-CL" dirty="0"/>
              <a:t>Tramitación                                                                 5,00%</a:t>
            </a:r>
            <a:endParaRPr lang="es-419" dirty="0"/>
          </a:p>
          <a:p>
            <a:r>
              <a:rPr lang="es-CL" dirty="0"/>
              <a:t>Facturación                                                                 4,80%</a:t>
            </a:r>
            <a:endParaRPr lang="es-419" dirty="0"/>
          </a:p>
          <a:p>
            <a:r>
              <a:rPr lang="es-CL" dirty="0"/>
              <a:t>Mensajería                                                                  4,80%</a:t>
            </a:r>
            <a:endParaRPr lang="es-419" dirty="0"/>
          </a:p>
          <a:p>
            <a:r>
              <a:rPr lang="es-CL" dirty="0"/>
              <a:t>Transporte                                                                  4,80%</a:t>
            </a:r>
            <a:endParaRPr lang="es-419" dirty="0"/>
          </a:p>
          <a:p>
            <a:r>
              <a:rPr lang="es-CL" dirty="0"/>
              <a:t>Asesoría técnica                                                          5,00% </a:t>
            </a:r>
          </a:p>
          <a:p>
            <a:r>
              <a:rPr lang="es-CL" dirty="0"/>
              <a:t>Manejo de la </a:t>
            </a:r>
            <a:r>
              <a:rPr lang="es-CL" dirty="0" err="1"/>
              <a:t>informacion</a:t>
            </a:r>
            <a:r>
              <a:rPr lang="es-CL" dirty="0"/>
              <a:t>                                             5,00%</a:t>
            </a:r>
          </a:p>
          <a:p>
            <a:r>
              <a:rPr lang="es-419" dirty="0"/>
              <a:t>Seguridad del retiro de carga                                        4,80%</a:t>
            </a:r>
          </a:p>
          <a:p>
            <a:pPr marL="0" indent="0">
              <a:buNone/>
            </a:pPr>
            <a:r>
              <a:rPr lang="es-CL" dirty="0"/>
              <a:t>  </a:t>
            </a:r>
            <a:endParaRPr lang="es-419" dirty="0"/>
          </a:p>
          <a:p>
            <a:pPr marL="0" indent="0">
              <a:buNone/>
            </a:pPr>
            <a:endParaRPr lang="es-419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8B06992-FE26-43E6-9E09-E95C68019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637025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E9430A12-2A6D-43E8-A679-290092BA44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5E237100-95BB-4B72-8622-780A4AA14F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0173152"/>
              </p:ext>
            </p:extLst>
          </p:nvPr>
        </p:nvGraphicFramePr>
        <p:xfrm>
          <a:off x="381000" y="977901"/>
          <a:ext cx="10490200" cy="50169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20374">
                  <a:extLst>
                    <a:ext uri="{9D8B030D-6E8A-4147-A177-3AD203B41FA5}">
                      <a16:colId xmlns:a16="http://schemas.microsoft.com/office/drawing/2014/main" val="2871824683"/>
                    </a:ext>
                  </a:extLst>
                </a:gridCol>
                <a:gridCol w="1816484">
                  <a:extLst>
                    <a:ext uri="{9D8B030D-6E8A-4147-A177-3AD203B41FA5}">
                      <a16:colId xmlns:a16="http://schemas.microsoft.com/office/drawing/2014/main" val="2252249635"/>
                    </a:ext>
                  </a:extLst>
                </a:gridCol>
                <a:gridCol w="1441642">
                  <a:extLst>
                    <a:ext uri="{9D8B030D-6E8A-4147-A177-3AD203B41FA5}">
                      <a16:colId xmlns:a16="http://schemas.microsoft.com/office/drawing/2014/main" val="2735136721"/>
                    </a:ext>
                  </a:extLst>
                </a:gridCol>
                <a:gridCol w="2895216">
                  <a:extLst>
                    <a:ext uri="{9D8B030D-6E8A-4147-A177-3AD203B41FA5}">
                      <a16:colId xmlns:a16="http://schemas.microsoft.com/office/drawing/2014/main" val="1823765522"/>
                    </a:ext>
                  </a:extLst>
                </a:gridCol>
                <a:gridCol w="1816484">
                  <a:extLst>
                    <a:ext uri="{9D8B030D-6E8A-4147-A177-3AD203B41FA5}">
                      <a16:colId xmlns:a16="http://schemas.microsoft.com/office/drawing/2014/main" val="4135468139"/>
                    </a:ext>
                  </a:extLst>
                </a:gridCol>
              </a:tblGrid>
              <a:tr h="206350">
                <a:tc gridSpan="4">
                  <a:txBody>
                    <a:bodyPr/>
                    <a:lstStyle/>
                    <a:p>
                      <a:pPr algn="l" fontAlgn="b"/>
                      <a:r>
                        <a:rPr lang="es-CL" sz="1400" b="1" u="sng" strike="noStrike" dirty="0">
                          <a:effectLst/>
                        </a:rPr>
                        <a:t>TABULACION ENCUESTA SATISFACCION DE </a:t>
                      </a:r>
                      <a:r>
                        <a:rPr lang="es-CL" sz="1400" b="1" u="sng" strike="noStrike">
                          <a:effectLst/>
                        </a:rPr>
                        <a:t>CLIENTE 2025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L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extLst>
                  <a:ext uri="{0D108BD9-81ED-4DB2-BD59-A6C34878D82A}">
                    <a16:rowId xmlns:a16="http://schemas.microsoft.com/office/drawing/2014/main" val="2065213340"/>
                  </a:ext>
                </a:extLst>
              </a:tr>
              <a:tr h="147266">
                <a:tc>
                  <a:txBody>
                    <a:bodyPr/>
                    <a:lstStyle/>
                    <a:p>
                      <a:pPr algn="l" fontAlgn="b"/>
                      <a:endParaRPr lang="es-CL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extLst>
                  <a:ext uri="{0D108BD9-81ED-4DB2-BD59-A6C34878D82A}">
                    <a16:rowId xmlns:a16="http://schemas.microsoft.com/office/drawing/2014/main" val="1082828536"/>
                  </a:ext>
                </a:extLst>
              </a:tr>
              <a:tr h="20635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Atención ejecutiva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Mensajeria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198362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344113777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muy bueno   5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muy bueno   5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706711621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bueno   4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bueno   4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1430841431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regular   3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regular   3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1658879618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malo   2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malo   2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1847888977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pésimo   1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pésimo   1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3874856875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sng" strike="noStrike" dirty="0">
                          <a:effectLst/>
                        </a:rPr>
                        <a:t>5X5+4X1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sng" strike="noStrike" dirty="0">
                          <a:effectLst/>
                        </a:rPr>
                        <a:t>5X5+4X1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18063174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1497447326"/>
                  </a:ext>
                </a:extLst>
              </a:tr>
              <a:tr h="231416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>
                          <a:effectLst/>
                        </a:rPr>
                        <a:t>           PROMEDIO                                                            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L" sz="1400" b="1" u="none" strike="noStrike" dirty="0">
                          <a:effectLst/>
                        </a:rPr>
                        <a:t>4,80%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           PROMEDIO                                                            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L" sz="1400" b="1" u="none" strike="noStrike" dirty="0">
                          <a:effectLst/>
                        </a:rPr>
                        <a:t>4,80%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2633151204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extLst>
                  <a:ext uri="{0D108BD9-81ED-4DB2-BD59-A6C34878D82A}">
                    <a16:rowId xmlns:a16="http://schemas.microsoft.com/office/drawing/2014/main" val="1976712646"/>
                  </a:ext>
                </a:extLst>
              </a:tr>
              <a:tr h="20635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Rapidez en la tramitación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Transporte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31144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1962646830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muy bueno   5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muy bueno   5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401392465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bueno   4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bueno   4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3974665670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regular   3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regular   3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3296107842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malo   2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malo   2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4020219775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pésimo   1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pésimo   1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579758107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sng" strike="noStrike" dirty="0">
                          <a:effectLst/>
                        </a:rPr>
                        <a:t>5X6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sng" strike="noStrike" dirty="0">
                          <a:effectLst/>
                        </a:rPr>
                        <a:t>5X5+4X1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1674483486"/>
                  </a:ext>
                </a:extLst>
              </a:tr>
              <a:tr h="20635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636367877"/>
                  </a:ext>
                </a:extLst>
              </a:tr>
              <a:tr h="231416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           PROMEDIO                                                            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L" sz="1400" b="1" u="none" strike="noStrike" dirty="0">
                          <a:effectLst/>
                        </a:rPr>
                        <a:t>5,00%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83" marR="6983" marT="6983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           PROMEDIO                                                            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83" marR="6983" marT="698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L" sz="1400" b="1" u="none" strike="noStrike" dirty="0">
                          <a:effectLst/>
                        </a:rPr>
                        <a:t>4,80%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83" marR="6983" marT="6983" marB="0" anchor="ctr"/>
                </a:tc>
                <a:extLst>
                  <a:ext uri="{0D108BD9-81ED-4DB2-BD59-A6C34878D82A}">
                    <a16:rowId xmlns:a16="http://schemas.microsoft.com/office/drawing/2014/main" val="510532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6396275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C87E9B46-627D-02A0-D955-A97AC9ED4A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475686"/>
              </p:ext>
            </p:extLst>
          </p:nvPr>
        </p:nvGraphicFramePr>
        <p:xfrm>
          <a:off x="481914" y="766119"/>
          <a:ext cx="11275386" cy="46337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38516">
                  <a:extLst>
                    <a:ext uri="{9D8B030D-6E8A-4147-A177-3AD203B41FA5}">
                      <a16:colId xmlns:a16="http://schemas.microsoft.com/office/drawing/2014/main" val="2587129517"/>
                    </a:ext>
                  </a:extLst>
                </a:gridCol>
                <a:gridCol w="1922933">
                  <a:extLst>
                    <a:ext uri="{9D8B030D-6E8A-4147-A177-3AD203B41FA5}">
                      <a16:colId xmlns:a16="http://schemas.microsoft.com/office/drawing/2014/main" val="3228418926"/>
                    </a:ext>
                  </a:extLst>
                </a:gridCol>
                <a:gridCol w="1922933">
                  <a:extLst>
                    <a:ext uri="{9D8B030D-6E8A-4147-A177-3AD203B41FA5}">
                      <a16:colId xmlns:a16="http://schemas.microsoft.com/office/drawing/2014/main" val="3576319793"/>
                    </a:ext>
                  </a:extLst>
                </a:gridCol>
                <a:gridCol w="2668071">
                  <a:extLst>
                    <a:ext uri="{9D8B030D-6E8A-4147-A177-3AD203B41FA5}">
                      <a16:colId xmlns:a16="http://schemas.microsoft.com/office/drawing/2014/main" val="3001144762"/>
                    </a:ext>
                  </a:extLst>
                </a:gridCol>
                <a:gridCol w="1922933">
                  <a:extLst>
                    <a:ext uri="{9D8B030D-6E8A-4147-A177-3AD203B41FA5}">
                      <a16:colId xmlns:a16="http://schemas.microsoft.com/office/drawing/2014/main" val="1245148815"/>
                    </a:ext>
                  </a:extLst>
                </a:gridCol>
              </a:tblGrid>
              <a:tr h="30665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Facturacion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E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Asesoria</a:t>
                      </a:r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 </a:t>
                      </a:r>
                      <a:r>
                        <a:rPr lang="es-E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tecnica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596438"/>
                  </a:ext>
                </a:extLst>
              </a:tr>
              <a:tr h="306651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  <a:latin typeface="Gill Sans MT" panose="020B0502020104020203" pitchFamily="34" charset="0"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  <a:latin typeface="Gill Sans MT" panose="020B0502020104020203" pitchFamily="34" charset="0"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  <a:latin typeface="Gill Sans MT" panose="020B0502020104020203" pitchFamily="34" charset="0"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  <a:latin typeface="Gill Sans MT" panose="020B0502020104020203" pitchFamily="34" charset="0"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4278134"/>
                  </a:ext>
                </a:extLst>
              </a:tr>
              <a:tr h="292049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  <a:latin typeface="Gill Sans MT" panose="020B0502020104020203" pitchFamily="34" charset="0"/>
                        </a:rPr>
                        <a:t>muy bueno   5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5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  <a:latin typeface="Gill Sans MT" panose="020B0502020104020203" pitchFamily="34" charset="0"/>
                        </a:rPr>
                        <a:t>muy bueno   5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5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06516381"/>
                  </a:ext>
                </a:extLst>
              </a:tr>
              <a:tr h="292049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  <a:latin typeface="Gill Sans MT" panose="020B0502020104020203" pitchFamily="34" charset="0"/>
                        </a:rPr>
                        <a:t>bueno   4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  <a:latin typeface="Gill Sans MT" panose="020B0502020104020203" pitchFamily="34" charset="0"/>
                        </a:rPr>
                        <a:t>bueno   4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33057565"/>
                  </a:ext>
                </a:extLst>
              </a:tr>
              <a:tr h="292049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  <a:latin typeface="Gill Sans MT" panose="020B0502020104020203" pitchFamily="34" charset="0"/>
                        </a:rPr>
                        <a:t>regular   3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  <a:latin typeface="Gill Sans MT" panose="020B0502020104020203" pitchFamily="34" charset="0"/>
                        </a:rPr>
                        <a:t>regular   3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72391920"/>
                  </a:ext>
                </a:extLst>
              </a:tr>
              <a:tr h="292049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  <a:latin typeface="Gill Sans MT" panose="020B0502020104020203" pitchFamily="34" charset="0"/>
                        </a:rPr>
                        <a:t>malo   2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  <a:latin typeface="Gill Sans MT" panose="020B0502020104020203" pitchFamily="34" charset="0"/>
                        </a:rPr>
                        <a:t>malo   2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 dirty="0">
                          <a:effectLst/>
                          <a:latin typeface="Gill Sans MT" panose="020B0502020104020203" pitchFamily="34" charset="0"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01629677"/>
                  </a:ext>
                </a:extLst>
              </a:tr>
              <a:tr h="306651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  <a:latin typeface="Gill Sans MT" panose="020B0502020104020203" pitchFamily="34" charset="0"/>
                        </a:rPr>
                        <a:t>pésimo   1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  <a:latin typeface="Gill Sans MT" panose="020B0502020104020203" pitchFamily="34" charset="0"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  <a:latin typeface="Gill Sans MT" panose="020B0502020104020203" pitchFamily="34" charset="0"/>
                        </a:rPr>
                        <a:t>pésimo   1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  <a:latin typeface="Gill Sans MT" panose="020B0502020104020203" pitchFamily="34" charset="0"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37844729"/>
                  </a:ext>
                </a:extLst>
              </a:tr>
              <a:tr h="292049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sng" strike="noStrike" dirty="0">
                          <a:effectLst/>
                          <a:latin typeface="Gill Sans MT" panose="020B0502020104020203" pitchFamily="34" charset="0"/>
                        </a:rPr>
                        <a:t> 4X1+5X5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>
                          <a:effectLst/>
                          <a:latin typeface="Gill Sans MT" panose="020B0502020104020203" pitchFamily="34" charset="0"/>
                        </a:rPr>
                        <a:t> 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sng" strike="noStrike" dirty="0">
                          <a:effectLst/>
                          <a:latin typeface="Gill Sans MT" panose="020B0502020104020203" pitchFamily="34" charset="0"/>
                        </a:rPr>
                        <a:t>5X6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>
                          <a:effectLst/>
                          <a:latin typeface="Gill Sans MT" panose="020B0502020104020203" pitchFamily="34" charset="0"/>
                        </a:rPr>
                        <a:t> 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22627832"/>
                  </a:ext>
                </a:extLst>
              </a:tr>
              <a:tr h="292049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6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 dirty="0">
                          <a:effectLst/>
                          <a:latin typeface="Gill Sans MT" panose="020B0502020104020203" pitchFamily="34" charset="0"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Gill Sans MT" panose="020B0502020104020203" pitchFamily="34" charset="0"/>
                        </a:rPr>
                        <a:t>6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>
                          <a:effectLst/>
                          <a:latin typeface="Gill Sans MT" panose="020B0502020104020203" pitchFamily="34" charset="0"/>
                        </a:rPr>
                        <a:t> 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43224790"/>
                  </a:ext>
                </a:extLst>
              </a:tr>
              <a:tr h="306651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  <a:latin typeface="Gill Sans MT" panose="020B0502020104020203" pitchFamily="34" charset="0"/>
                        </a:rPr>
                        <a:t>           PROMEDIO                                                            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L" sz="1400" b="1" u="none" strike="noStrike" dirty="0">
                          <a:effectLst/>
                          <a:latin typeface="Gill Sans MT" panose="020B0502020104020203" pitchFamily="34" charset="0"/>
                        </a:rPr>
                        <a:t>4,80%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  <a:latin typeface="Gill Sans MT" panose="020B0502020104020203" pitchFamily="34" charset="0"/>
                        </a:rPr>
                        <a:t>           PROMEDIO                                                            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L" sz="1400" b="1" u="none" strike="noStrike" dirty="0">
                          <a:effectLst/>
                          <a:latin typeface="Gill Sans MT" panose="020B0502020104020203" pitchFamily="34" charset="0"/>
                        </a:rPr>
                        <a:t>5,00%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67241747"/>
                  </a:ext>
                </a:extLst>
              </a:tr>
              <a:tr h="292049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91330379"/>
                  </a:ext>
                </a:extLst>
              </a:tr>
              <a:tr h="292049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22617337"/>
                  </a:ext>
                </a:extLst>
              </a:tr>
              <a:tr h="292049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465274"/>
                  </a:ext>
                </a:extLst>
              </a:tr>
              <a:tr h="306651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84569126"/>
                  </a:ext>
                </a:extLst>
              </a:tr>
              <a:tr h="472088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Gill Sans MT" panose="020B0502020104020203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493359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0827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83A4E66-116A-46F6-9771-496190E789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504762" cy="552381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38F612AE-3C58-4004-9987-A6F7FFB348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8316560"/>
              </p:ext>
            </p:extLst>
          </p:nvPr>
        </p:nvGraphicFramePr>
        <p:xfrm>
          <a:off x="268358" y="943665"/>
          <a:ext cx="10306325" cy="44038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91792">
                  <a:extLst>
                    <a:ext uri="{9D8B030D-6E8A-4147-A177-3AD203B41FA5}">
                      <a16:colId xmlns:a16="http://schemas.microsoft.com/office/drawing/2014/main" val="3821564346"/>
                    </a:ext>
                  </a:extLst>
                </a:gridCol>
                <a:gridCol w="1781090">
                  <a:extLst>
                    <a:ext uri="{9D8B030D-6E8A-4147-A177-3AD203B41FA5}">
                      <a16:colId xmlns:a16="http://schemas.microsoft.com/office/drawing/2014/main" val="1246644933"/>
                    </a:ext>
                  </a:extLst>
                </a:gridCol>
                <a:gridCol w="1781090">
                  <a:extLst>
                    <a:ext uri="{9D8B030D-6E8A-4147-A177-3AD203B41FA5}">
                      <a16:colId xmlns:a16="http://schemas.microsoft.com/office/drawing/2014/main" val="253065894"/>
                    </a:ext>
                  </a:extLst>
                </a:gridCol>
                <a:gridCol w="2471263">
                  <a:extLst>
                    <a:ext uri="{9D8B030D-6E8A-4147-A177-3AD203B41FA5}">
                      <a16:colId xmlns:a16="http://schemas.microsoft.com/office/drawing/2014/main" val="797290060"/>
                    </a:ext>
                  </a:extLst>
                </a:gridCol>
                <a:gridCol w="1781090">
                  <a:extLst>
                    <a:ext uri="{9D8B030D-6E8A-4147-A177-3AD203B41FA5}">
                      <a16:colId xmlns:a16="http://schemas.microsoft.com/office/drawing/2014/main" val="2803547575"/>
                    </a:ext>
                  </a:extLst>
                </a:gridCol>
              </a:tblGrid>
              <a:tr h="28336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anejo de la información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  <a:r>
                        <a:rPr lang="es-CL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egúridad</a:t>
                      </a:r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del retiro de carga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181415"/>
                  </a:ext>
                </a:extLst>
              </a:tr>
              <a:tr h="283369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escala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respuestas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658589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muy bueno   5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muy bueno   5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41522933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bueno   4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bueno   4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95736272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regular   3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regular   3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08326718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malo   2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malo   2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26772921"/>
                  </a:ext>
                </a:extLst>
              </a:tr>
              <a:tr h="283369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>
                          <a:effectLst/>
                        </a:rPr>
                        <a:t>pésimo   1</a:t>
                      </a:r>
                      <a:endParaRPr lang="es-C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u="none" strike="noStrike" dirty="0">
                          <a:effectLst/>
                        </a:rPr>
                        <a:t>pésimo   1</a:t>
                      </a:r>
                      <a:endParaRPr lang="es-C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u="none" strike="noStrike">
                          <a:effectLst/>
                        </a:rPr>
                        <a:t>0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73602111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sng" strike="noStrike" dirty="0">
                          <a:effectLst/>
                        </a:rPr>
                        <a:t> 4X1+5X5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>
                          <a:effectLst/>
                        </a:rPr>
                        <a:t> 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sng" strike="noStrike" dirty="0">
                          <a:effectLst/>
                        </a:rPr>
                        <a:t>5X5+4X1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>
                          <a:effectLst/>
                        </a:rPr>
                        <a:t> 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61601138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 dirty="0">
                          <a:effectLst/>
                        </a:rPr>
                        <a:t> 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400" b="1" u="none" strike="noStrike">
                          <a:effectLst/>
                        </a:rPr>
                        <a:t> 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80532545"/>
                  </a:ext>
                </a:extLst>
              </a:tr>
              <a:tr h="283369"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>
                          <a:effectLst/>
                        </a:rPr>
                        <a:t>           PROMEDIO                                                            </a:t>
                      </a:r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L" sz="1400" b="1" u="none" strike="noStrike" dirty="0">
                          <a:effectLst/>
                        </a:rPr>
                        <a:t>5,00%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400" b="1" u="none" strike="noStrike" dirty="0">
                          <a:effectLst/>
                        </a:rPr>
                        <a:t>           PROMEDIO                                                            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CL" sz="1400" b="1" u="none" strike="noStrike" dirty="0">
                          <a:effectLst/>
                        </a:rPr>
                        <a:t>4,80%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74740799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06150101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94814112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s-CL" sz="1400" b="1" u="sng" strike="noStrike" dirty="0">
                          <a:effectLst/>
                        </a:rPr>
                        <a:t>4,80% + 5,00% + 4,80% + 5,00% + 4,80% + 4,80% + 5,00% + 4,80%</a:t>
                      </a:r>
                      <a:endParaRPr lang="es-CL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297431"/>
                  </a:ext>
                </a:extLst>
              </a:tr>
              <a:tr h="283369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72088744"/>
                  </a:ext>
                </a:extLst>
              </a:tr>
              <a:tr h="296862"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CL" sz="1800" b="1" u="none" strike="noStrike" dirty="0">
                          <a:effectLst/>
                        </a:rPr>
                        <a:t>Total =4,87% Cumple con lo establecido es mayor a 4</a:t>
                      </a:r>
                      <a:endParaRPr lang="es-CL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092209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0418294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Galerí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2130</TotalTime>
  <Words>679</Words>
  <Application>Microsoft Office PowerPoint</Application>
  <PresentationFormat>Panorámica</PresentationFormat>
  <Paragraphs>343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9" baseType="lpstr">
      <vt:lpstr>Arial</vt:lpstr>
      <vt:lpstr>Calibri</vt:lpstr>
      <vt:lpstr>Gill Sans MT</vt:lpstr>
      <vt:lpstr>Times New Roman</vt:lpstr>
      <vt:lpstr>Galería</vt:lpstr>
      <vt:lpstr>Presentación de PowerPoint</vt:lpstr>
      <vt:lpstr>CANTIDAD DE CLIENTES POR AÑO</vt:lpstr>
      <vt:lpstr>CRECIMIENTO AGENCIA DE ADUANA EN LOS ULTIMOS 4 AÑOS </vt:lpstr>
      <vt:lpstr>Honorarios netos totales de los años 2021, 2022, 2023, 2024 a la fecha</vt:lpstr>
      <vt:lpstr>El año 2025 se realizó una encuesta de satisfacción a un grupo de clientes.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PORCENTAJE ENCUESTA 2025 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Revisión gerencial</dc:title>
  <dc:creator>alvaro ivan fredes sepulveda</dc:creator>
  <cp:lastModifiedBy>Jaime Lopez</cp:lastModifiedBy>
  <cp:revision>79</cp:revision>
  <cp:lastPrinted>2019-06-24T19:41:47Z</cp:lastPrinted>
  <dcterms:created xsi:type="dcterms:W3CDTF">2018-05-07T00:12:18Z</dcterms:created>
  <dcterms:modified xsi:type="dcterms:W3CDTF">2025-07-11T17:04:35Z</dcterms:modified>
</cp:coreProperties>
</file>