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7" r:id="rId2"/>
    <p:sldId id="256" r:id="rId3"/>
    <p:sldId id="257" r:id="rId4"/>
    <p:sldId id="259" r:id="rId5"/>
    <p:sldId id="25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2" d="100"/>
          <a:sy n="72" d="100"/>
        </p:scale>
        <p:origin x="64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varo\Documents\PORCENTAJE%202015-2016.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a:t>% DE CRECIMIENTO</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s-419"/>
        </a:p>
      </c:txPr>
    </c:title>
    <c:autoTitleDeleted val="0"/>
    <c:plotArea>
      <c:layout/>
      <c:barChart>
        <c:barDir val="col"/>
        <c:grouping val="clustered"/>
        <c:varyColors val="0"/>
        <c:ser>
          <c:idx val="0"/>
          <c:order val="0"/>
          <c:tx>
            <c:strRef>
              <c:f>Hoja1!$C$18</c:f>
              <c:strCache>
                <c:ptCount val="1"/>
                <c:pt idx="0">
                  <c:v>AÑO</c:v>
                </c:pt>
              </c:strCache>
            </c:strRef>
          </c:tx>
          <c:spPr>
            <a:gradFill rotWithShape="1">
              <a:gsLst>
                <a:gs pos="0">
                  <a:schemeClr val="accent1">
                    <a:tint val="98000"/>
                    <a:satMod val="110000"/>
                    <a:lumMod val="104000"/>
                  </a:schemeClr>
                </a:gs>
                <a:gs pos="69000">
                  <a:schemeClr val="accent1">
                    <a:shade val="88000"/>
                    <a:satMod val="130000"/>
                    <a:lumMod val="92000"/>
                  </a:schemeClr>
                </a:gs>
                <a:gs pos="100000">
                  <a:schemeClr val="accent1">
                    <a:shade val="78000"/>
                    <a:satMod val="130000"/>
                    <a:lumMod val="92000"/>
                  </a:schemeClr>
                </a:gs>
              </a:gsLst>
              <a:lin ang="5400000" scaled="0"/>
            </a:gradFill>
            <a:ln>
              <a:noFill/>
            </a:ln>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c:spPr>
          <c:invertIfNegative val="0"/>
          <c:val>
            <c:numRef>
              <c:f>Hoja1!$C$19:$C$23</c:f>
              <c:numCache>
                <c:formatCode>General</c:formatCode>
                <c:ptCount val="5"/>
                <c:pt idx="0">
                  <c:v>2013</c:v>
                </c:pt>
                <c:pt idx="1">
                  <c:v>2014</c:v>
                </c:pt>
                <c:pt idx="2">
                  <c:v>2015</c:v>
                </c:pt>
                <c:pt idx="3">
                  <c:v>2016</c:v>
                </c:pt>
                <c:pt idx="4">
                  <c:v>2017</c:v>
                </c:pt>
              </c:numCache>
            </c:numRef>
          </c:val>
          <c:extLst>
            <c:ext xmlns:c16="http://schemas.microsoft.com/office/drawing/2014/chart" uri="{C3380CC4-5D6E-409C-BE32-E72D297353CC}">
              <c16:uniqueId val="{00000000-B04B-4D83-AC32-913D6A677B21}"/>
            </c:ext>
          </c:extLst>
        </c:ser>
        <c:dLbls>
          <c:showLegendKey val="0"/>
          <c:showVal val="0"/>
          <c:showCatName val="0"/>
          <c:showSerName val="0"/>
          <c:showPercent val="0"/>
          <c:showBubbleSize val="0"/>
        </c:dLbls>
        <c:gapWidth val="219"/>
        <c:overlap val="-27"/>
        <c:axId val="129547016"/>
        <c:axId val="129546624"/>
      </c:barChart>
      <c:lineChart>
        <c:grouping val="standard"/>
        <c:varyColors val="0"/>
        <c:ser>
          <c:idx val="1"/>
          <c:order val="1"/>
          <c:tx>
            <c:strRef>
              <c:f>Hoja1!$D$18</c:f>
              <c:strCache>
                <c:ptCount val="1"/>
                <c:pt idx="0">
                  <c:v>OPERACIONES</c:v>
                </c:pt>
              </c:strCache>
            </c:strRef>
          </c:tx>
          <c:spPr>
            <a:ln w="34925" cap="rnd">
              <a:solidFill>
                <a:schemeClr val="accent2"/>
              </a:solidFill>
              <a:round/>
            </a:ln>
            <a:effectLst>
              <a:outerShdw blurRad="50800" dist="50800" dir="5400000" sx="96000" sy="96000" rotWithShape="0">
                <a:srgbClr val="000000">
                  <a:alpha val="48000"/>
                </a:srgbClr>
              </a:outerShdw>
            </a:effectLst>
          </c:spPr>
          <c:marker>
            <c:symbol val="none"/>
          </c:marker>
          <c:val>
            <c:numRef>
              <c:f>Hoja1!$D$19:$D$23</c:f>
              <c:numCache>
                <c:formatCode>General</c:formatCode>
                <c:ptCount val="5"/>
                <c:pt idx="1">
                  <c:v>9855</c:v>
                </c:pt>
                <c:pt idx="2">
                  <c:v>11591</c:v>
                </c:pt>
                <c:pt idx="3">
                  <c:v>14591</c:v>
                </c:pt>
                <c:pt idx="4">
                  <c:v>17649</c:v>
                </c:pt>
              </c:numCache>
            </c:numRef>
          </c:val>
          <c:smooth val="0"/>
          <c:extLst>
            <c:ext xmlns:c16="http://schemas.microsoft.com/office/drawing/2014/chart" uri="{C3380CC4-5D6E-409C-BE32-E72D297353CC}">
              <c16:uniqueId val="{00000001-B04B-4D83-AC32-913D6A677B21}"/>
            </c:ext>
          </c:extLst>
        </c:ser>
        <c:ser>
          <c:idx val="2"/>
          <c:order val="2"/>
          <c:tx>
            <c:strRef>
              <c:f>Hoja1!$E$18</c:f>
              <c:strCache>
                <c:ptCount val="1"/>
                <c:pt idx="0">
                  <c:v>PORCENTAJE</c:v>
                </c:pt>
              </c:strCache>
            </c:strRef>
          </c:tx>
          <c:spPr>
            <a:ln w="34925" cap="rnd">
              <a:solidFill>
                <a:schemeClr val="accent3"/>
              </a:solidFill>
              <a:round/>
            </a:ln>
            <a:effectLst>
              <a:outerShdw blurRad="50800" dist="50800" dir="5400000" sx="96000" sy="96000" rotWithShape="0">
                <a:srgbClr val="000000">
                  <a:alpha val="48000"/>
                </a:srgbClr>
              </a:outerShdw>
            </a:effectLst>
          </c:spPr>
          <c:marker>
            <c:symbol val="none"/>
          </c:marker>
          <c:val>
            <c:numRef>
              <c:f>Hoja1!$E$19:$E$23</c:f>
              <c:numCache>
                <c:formatCode>0.00%</c:formatCode>
                <c:ptCount val="5"/>
                <c:pt idx="1">
                  <c:v>4.6800000000000001E-2</c:v>
                </c:pt>
                <c:pt idx="2">
                  <c:v>0.17610000000000001</c:v>
                </c:pt>
                <c:pt idx="3">
                  <c:v>0.28660000000000002</c:v>
                </c:pt>
                <c:pt idx="4">
                  <c:v>0.18340000000000001</c:v>
                </c:pt>
              </c:numCache>
            </c:numRef>
          </c:val>
          <c:smooth val="0"/>
          <c:extLst>
            <c:ext xmlns:c16="http://schemas.microsoft.com/office/drawing/2014/chart" uri="{C3380CC4-5D6E-409C-BE32-E72D297353CC}">
              <c16:uniqueId val="{00000002-B04B-4D83-AC32-913D6A677B21}"/>
            </c:ext>
          </c:extLst>
        </c:ser>
        <c:dLbls>
          <c:showLegendKey val="0"/>
          <c:showVal val="0"/>
          <c:showCatName val="0"/>
          <c:showSerName val="0"/>
          <c:showPercent val="0"/>
          <c:showBubbleSize val="0"/>
        </c:dLbls>
        <c:marker val="1"/>
        <c:smooth val="0"/>
        <c:axId val="319888608"/>
        <c:axId val="319887040"/>
      </c:lineChart>
      <c:catAx>
        <c:axId val="129547016"/>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s-419"/>
          </a:p>
        </c:txPr>
        <c:crossAx val="129546624"/>
        <c:crosses val="autoZero"/>
        <c:auto val="1"/>
        <c:lblAlgn val="ctr"/>
        <c:lblOffset val="100"/>
        <c:noMultiLvlLbl val="0"/>
      </c:catAx>
      <c:valAx>
        <c:axId val="12954662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s-419"/>
          </a:p>
        </c:txPr>
        <c:crossAx val="129547016"/>
        <c:crosses val="autoZero"/>
        <c:crossBetween val="between"/>
      </c:valAx>
      <c:valAx>
        <c:axId val="319887040"/>
        <c:scaling>
          <c:orientation val="minMax"/>
        </c:scaling>
        <c:delete val="0"/>
        <c:axPos val="r"/>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s-419"/>
          </a:p>
        </c:txPr>
        <c:crossAx val="319888608"/>
        <c:crosses val="max"/>
        <c:crossBetween val="between"/>
      </c:valAx>
      <c:catAx>
        <c:axId val="319888608"/>
        <c:scaling>
          <c:orientation val="minMax"/>
        </c:scaling>
        <c:delete val="1"/>
        <c:axPos val="b"/>
        <c:numFmt formatCode="General" sourceLinked="1"/>
        <c:majorTickMark val="none"/>
        <c:minorTickMark val="none"/>
        <c:tickLblPos val="nextTo"/>
        <c:crossAx val="31988704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s-419"/>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s-419"/>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8">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gradFill>
        <a:gsLst>
          <a:gs pos="100000">
            <a:schemeClr val="dk1">
              <a:lumMod val="95000"/>
              <a:lumOff val="5000"/>
            </a:schemeClr>
          </a:gs>
          <a:gs pos="0">
            <a:schemeClr val="dk1">
              <a:lumMod val="75000"/>
              <a:lumOff val="25000"/>
            </a:schemeClr>
          </a:gs>
        </a:gsLst>
        <a:path path="circle">
          <a:fillToRect l="50000" t="50000" r="50000" b="50000"/>
        </a:path>
      </a:gradFill>
      <a:ln w="9525">
        <a:solidFill>
          <a:schemeClr val="dk1">
            <a:lumMod val="75000"/>
            <a:lumOff val="25000"/>
          </a:schemeClr>
        </a:solidFill>
      </a:ln>
    </cs:spPr>
  </cs:downBar>
  <cs:dropLine>
    <cs:lnRef idx="0"/>
    <cs:fillRef idx="0"/>
    <cs:effectRef idx="0"/>
    <cs:fontRef idx="minor">
      <a:schemeClr val="tx1"/>
    </cs:fontRef>
    <cs:spPr>
      <a:ln w="9525" cap="flat" cmpd="sng" algn="ctr">
        <a:solidFill>
          <a:schemeClr val="lt1"/>
        </a:solidFill>
        <a:round/>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cap="flat" cmpd="sng" algn="ctr">
        <a:solidFill>
          <a:schemeClr val="lt1"/>
        </a:solidFill>
        <a:round/>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gradFill>
        <a:gsLst>
          <a:gs pos="100000">
            <a:schemeClr val="lt1">
              <a:lumMod val="85000"/>
            </a:schemeClr>
          </a:gs>
          <a:gs pos="0">
            <a:schemeClr val="lt1"/>
          </a:gs>
        </a:gsLst>
        <a:path path="circle">
          <a:fillToRect l="50000" t="50000" r="50000" b="50000"/>
        </a:path>
      </a:gradFill>
      <a:ln w="9525" cap="flat" cmpd="sng" algn="ctr">
        <a:solidFill>
          <a:schemeClr val="lt1"/>
        </a:solidFill>
        <a:round/>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5/6/2018</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‹Nº›</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5/6/2018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5/6/2018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447191" y="2824269"/>
            <a:ext cx="4645152" cy="2644457"/>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6412362" y="2821491"/>
            <a:ext cx="4645152" cy="2637371"/>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5/6/2018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5/6/2018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5/6/2018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5/6/2018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5/6/2018</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5/6/2018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5/6/2018</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‹Nº›</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emf"/><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C329F9B-BDD9-4DDB-937D-16162436A5D9}"/>
              </a:ext>
            </a:extLst>
          </p:cNvPr>
          <p:cNvPicPr>
            <a:picLocks noChangeAspect="1"/>
          </p:cNvPicPr>
          <p:nvPr/>
        </p:nvPicPr>
        <p:blipFill>
          <a:blip r:embed="rId2"/>
          <a:stretch>
            <a:fillRect/>
          </a:stretch>
        </p:blipFill>
        <p:spPr>
          <a:xfrm>
            <a:off x="2320255" y="0"/>
            <a:ext cx="7551489" cy="1195105"/>
          </a:xfrm>
          <a:prstGeom prst="rect">
            <a:avLst/>
          </a:prstGeom>
        </p:spPr>
      </p:pic>
      <p:sp>
        <p:nvSpPr>
          <p:cNvPr id="4" name="Rectángulo 3">
            <a:extLst>
              <a:ext uri="{FF2B5EF4-FFF2-40B4-BE49-F238E27FC236}">
                <a16:creationId xmlns:a16="http://schemas.microsoft.com/office/drawing/2014/main" id="{6D69FA25-8ACB-4C12-BD33-A8B0C1059535}"/>
              </a:ext>
            </a:extLst>
          </p:cNvPr>
          <p:cNvSpPr/>
          <p:nvPr/>
        </p:nvSpPr>
        <p:spPr>
          <a:xfrm>
            <a:off x="1232453" y="1979832"/>
            <a:ext cx="10668000" cy="3046988"/>
          </a:xfrm>
          <a:prstGeom prst="rect">
            <a:avLst/>
          </a:prstGeom>
        </p:spPr>
        <p:txBody>
          <a:bodyPr wrap="square">
            <a:spAutoFit/>
          </a:bodyPr>
          <a:lstStyle/>
          <a:p>
            <a:r>
              <a:rPr lang="es-419" sz="4800" dirty="0"/>
              <a:t>        Revisión Gerencial año 2018</a:t>
            </a:r>
          </a:p>
          <a:p>
            <a:endParaRPr lang="es-419" sz="4800" dirty="0"/>
          </a:p>
          <a:p>
            <a:r>
              <a:rPr lang="es-419" sz="4800" dirty="0"/>
              <a:t>                Alvaro Fredes S.</a:t>
            </a:r>
          </a:p>
          <a:p>
            <a:r>
              <a:rPr lang="es-419" sz="4800" dirty="0"/>
              <a:t>             Gerente Comercial</a:t>
            </a:r>
          </a:p>
        </p:txBody>
      </p:sp>
    </p:spTree>
    <p:extLst>
      <p:ext uri="{BB962C8B-B14F-4D97-AF65-F5344CB8AC3E}">
        <p14:creationId xmlns:p14="http://schemas.microsoft.com/office/powerpoint/2010/main" val="318492505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D1CC7FFE-98B0-4DE8-B333-306199FDDB53}"/>
              </a:ext>
            </a:extLst>
          </p:cNvPr>
          <p:cNvPicPr>
            <a:picLocks noChangeAspect="1"/>
          </p:cNvPicPr>
          <p:nvPr/>
        </p:nvPicPr>
        <p:blipFill>
          <a:blip r:embed="rId2"/>
          <a:stretch>
            <a:fillRect/>
          </a:stretch>
        </p:blipFill>
        <p:spPr>
          <a:xfrm>
            <a:off x="0" y="0"/>
            <a:ext cx="3504762" cy="552381"/>
          </a:xfrm>
          <a:prstGeom prst="rect">
            <a:avLst/>
          </a:prstGeom>
        </p:spPr>
      </p:pic>
      <p:sp>
        <p:nvSpPr>
          <p:cNvPr id="2" name="Título 1">
            <a:extLst>
              <a:ext uri="{FF2B5EF4-FFF2-40B4-BE49-F238E27FC236}">
                <a16:creationId xmlns:a16="http://schemas.microsoft.com/office/drawing/2014/main" id="{A7984459-68D2-46E1-8714-C886CD057006}"/>
              </a:ext>
            </a:extLst>
          </p:cNvPr>
          <p:cNvSpPr>
            <a:spLocks noGrp="1"/>
          </p:cNvSpPr>
          <p:nvPr>
            <p:ph type="title" idx="4294967295"/>
          </p:nvPr>
        </p:nvSpPr>
        <p:spPr>
          <a:xfrm>
            <a:off x="4439478" y="0"/>
            <a:ext cx="7924800" cy="1049337"/>
          </a:xfrm>
        </p:spPr>
        <p:txBody>
          <a:bodyPr/>
          <a:lstStyle/>
          <a:p>
            <a:endParaRPr lang="es-419" dirty="0"/>
          </a:p>
        </p:txBody>
      </p:sp>
      <p:sp>
        <p:nvSpPr>
          <p:cNvPr id="3" name="Subtítulo 2">
            <a:extLst>
              <a:ext uri="{FF2B5EF4-FFF2-40B4-BE49-F238E27FC236}">
                <a16:creationId xmlns:a16="http://schemas.microsoft.com/office/drawing/2014/main" id="{16FFDA21-9B26-4FE9-83DC-0D704DB5490D}"/>
              </a:ext>
            </a:extLst>
          </p:cNvPr>
          <p:cNvSpPr>
            <a:spLocks noGrp="1"/>
          </p:cNvSpPr>
          <p:nvPr>
            <p:ph idx="4294967295"/>
          </p:nvPr>
        </p:nvSpPr>
        <p:spPr>
          <a:xfrm>
            <a:off x="1" y="689112"/>
            <a:ext cx="12192000" cy="5406887"/>
          </a:xfrm>
        </p:spPr>
        <p:txBody>
          <a:bodyPr>
            <a:noAutofit/>
          </a:bodyPr>
          <a:lstStyle/>
          <a:p>
            <a:r>
              <a:rPr lang="es-CL" sz="1100" b="1" dirty="0"/>
              <a:t>Gerencia Comercial</a:t>
            </a:r>
          </a:p>
          <a:p>
            <a:r>
              <a:rPr lang="es-CL" sz="1050" dirty="0"/>
              <a:t>NUMEROS DE CLIENTE QUE LLEGARON ENTRE 2017 Y 2018. </a:t>
            </a:r>
          </a:p>
          <a:p>
            <a:r>
              <a:rPr lang="es-CL" sz="1050" dirty="0"/>
              <a:t>El total de clientes que paso por el departamento comercial fueron 130                                                                        </a:t>
            </a:r>
            <a:endParaRPr lang="es-419" sz="1050" dirty="0"/>
          </a:p>
          <a:p>
            <a:r>
              <a:rPr lang="es-CL" sz="1050" dirty="0"/>
              <a:t>De los cuales podemos destacar por orden alfabético:                                                                                                        </a:t>
            </a:r>
          </a:p>
          <a:p>
            <a:r>
              <a:rPr lang="es-CL" sz="1050" b="1" dirty="0"/>
              <a:t>-Baterías Tubular S.A.                                                                                                                                                 - Productos Farmacéuticos Medipharm</a:t>
            </a:r>
            <a:endParaRPr lang="es-419" sz="1050" b="1" dirty="0"/>
          </a:p>
          <a:p>
            <a:r>
              <a:rPr lang="es-CL" sz="1050" b="1" dirty="0"/>
              <a:t>-Beaulieu Chile S.A.                                                                                                                                                     -Valvulas Industriales</a:t>
            </a:r>
            <a:endParaRPr lang="es-419" sz="1050" b="1" dirty="0"/>
          </a:p>
          <a:p>
            <a:r>
              <a:rPr lang="es-CL" sz="1050" b="1" dirty="0"/>
              <a:t>-Camden Servicios SPA                                                                                                                                               -Central de Abastecimiento del S.N.S. (Cenabast)</a:t>
            </a:r>
            <a:endParaRPr lang="es-419" sz="1050" b="1" dirty="0"/>
          </a:p>
          <a:p>
            <a:r>
              <a:rPr lang="es-CL" sz="1050" b="1" dirty="0"/>
              <a:t>-Eaglebuergmann                                                                                                                                                         -Sociedad Poliplas Limitada</a:t>
            </a:r>
            <a:endParaRPr lang="es-419" sz="1050" b="1" dirty="0"/>
          </a:p>
          <a:p>
            <a:pPr lvl="0"/>
            <a:r>
              <a:rPr lang="es-CL" sz="1050" b="1" dirty="0"/>
              <a:t>-Envases impresos</a:t>
            </a:r>
            <a:endParaRPr lang="es-419" sz="1050" b="1" dirty="0"/>
          </a:p>
          <a:p>
            <a:pPr lvl="0"/>
            <a:r>
              <a:rPr lang="es-CL" sz="1050" b="1" dirty="0"/>
              <a:t>-Eternity Technologies</a:t>
            </a:r>
            <a:endParaRPr lang="es-419" sz="1050" b="1" dirty="0"/>
          </a:p>
          <a:p>
            <a:pPr lvl="0"/>
            <a:r>
              <a:rPr lang="es-CL" sz="1050" b="1" dirty="0"/>
              <a:t>-Freudenberg</a:t>
            </a:r>
            <a:endParaRPr lang="es-419" sz="1050" b="1" dirty="0"/>
          </a:p>
          <a:p>
            <a:pPr lvl="0"/>
            <a:r>
              <a:rPr lang="es-CL" sz="1050" b="1" dirty="0"/>
              <a:t>-Ingetrol</a:t>
            </a:r>
          </a:p>
          <a:p>
            <a:pPr lvl="0"/>
            <a:r>
              <a:rPr lang="es-CL" sz="1050" b="1" dirty="0"/>
              <a:t>-Inversiones K&amp;M</a:t>
            </a:r>
            <a:endParaRPr lang="es-419" sz="1050" b="1" dirty="0"/>
          </a:p>
          <a:p>
            <a:pPr lvl="0"/>
            <a:r>
              <a:rPr lang="es-CL" sz="1050" b="1" dirty="0"/>
              <a:t>-Kitchen Center</a:t>
            </a:r>
          </a:p>
          <a:p>
            <a:pPr marL="0" indent="0">
              <a:buNone/>
            </a:pPr>
            <a:r>
              <a:rPr lang="es-CL" sz="1050" dirty="0"/>
              <a:t>      </a:t>
            </a:r>
            <a:r>
              <a:rPr lang="es-CL" sz="1050" b="1" dirty="0"/>
              <a:t>- Motorola Solutions</a:t>
            </a:r>
            <a:endParaRPr lang="es-419" sz="1050" b="1" dirty="0"/>
          </a:p>
          <a:p>
            <a:pPr marL="0" lvl="0" indent="0">
              <a:buNone/>
            </a:pPr>
            <a:r>
              <a:rPr lang="es-419" sz="1050" b="1" dirty="0"/>
              <a:t>      </a:t>
            </a:r>
            <a:r>
              <a:rPr lang="es-CL" sz="1050" b="1" dirty="0"/>
              <a:t>-Multifibras S.A</a:t>
            </a:r>
            <a:endParaRPr lang="es-419" sz="1050" b="1" dirty="0"/>
          </a:p>
          <a:p>
            <a:r>
              <a:rPr lang="es-CL" sz="1050" b="1" dirty="0"/>
              <a:t>- Exp. E Import Empresas SB.</a:t>
            </a:r>
            <a:endParaRPr lang="es-419" sz="1050" b="1" dirty="0"/>
          </a:p>
          <a:p>
            <a:pPr lvl="0"/>
            <a:endParaRPr lang="es-419" sz="1050" b="1" dirty="0"/>
          </a:p>
          <a:p>
            <a:endParaRPr lang="es-419" sz="1050" dirty="0"/>
          </a:p>
        </p:txBody>
      </p:sp>
    </p:spTree>
    <p:extLst>
      <p:ext uri="{BB962C8B-B14F-4D97-AF65-F5344CB8AC3E}">
        <p14:creationId xmlns:p14="http://schemas.microsoft.com/office/powerpoint/2010/main" val="270112191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D79994-FEFE-426F-B514-7EBAD5035936}"/>
              </a:ext>
            </a:extLst>
          </p:cNvPr>
          <p:cNvSpPr>
            <a:spLocks noGrp="1"/>
          </p:cNvSpPr>
          <p:nvPr>
            <p:ph type="title"/>
          </p:nvPr>
        </p:nvSpPr>
        <p:spPr>
          <a:xfrm>
            <a:off x="1709530" y="804519"/>
            <a:ext cx="9345324" cy="1049235"/>
          </a:xfrm>
        </p:spPr>
        <p:txBody>
          <a:bodyPr>
            <a:normAutofit fontScale="90000"/>
          </a:bodyPr>
          <a:lstStyle/>
          <a:p>
            <a:r>
              <a:rPr lang="es-CL" b="1" u="sng" dirty="0"/>
              <a:t>CRECIMIENTO AGENCIA DE ADUANA EN LOS ULTIMOS AÑOS</a:t>
            </a:r>
            <a:br>
              <a:rPr lang="es-419" dirty="0"/>
            </a:br>
            <a:endParaRPr lang="es-419" dirty="0"/>
          </a:p>
        </p:txBody>
      </p:sp>
      <p:graphicFrame>
        <p:nvGraphicFramePr>
          <p:cNvPr id="4" name="Marcador de contenido 3">
            <a:extLst>
              <a:ext uri="{FF2B5EF4-FFF2-40B4-BE49-F238E27FC236}">
                <a16:creationId xmlns:a16="http://schemas.microsoft.com/office/drawing/2014/main" id="{14C9C6C9-6232-4FFA-8BDB-6BD7149F37E8}"/>
              </a:ext>
            </a:extLst>
          </p:cNvPr>
          <p:cNvGraphicFramePr>
            <a:graphicFrameLocks noGrp="1"/>
          </p:cNvGraphicFramePr>
          <p:nvPr>
            <p:ph idx="1"/>
            <p:extLst>
              <p:ext uri="{D42A27DB-BD31-4B8C-83A1-F6EECF244321}">
                <p14:modId xmlns:p14="http://schemas.microsoft.com/office/powerpoint/2010/main" val="2265724769"/>
              </p:ext>
            </p:extLst>
          </p:nvPr>
        </p:nvGraphicFramePr>
        <p:xfrm>
          <a:off x="1590261" y="1853756"/>
          <a:ext cx="9340947" cy="4199729"/>
        </p:xfrm>
        <a:graphic>
          <a:graphicData uri="http://schemas.openxmlformats.org/drawingml/2006/table">
            <a:tbl>
              <a:tblPr firstRow="1" firstCol="1" bandRow="1">
                <a:tableStyleId>{5C22544A-7EE6-4342-B048-85BDC9FD1C3A}</a:tableStyleId>
              </a:tblPr>
              <a:tblGrid>
                <a:gridCol w="1110271">
                  <a:extLst>
                    <a:ext uri="{9D8B030D-6E8A-4147-A177-3AD203B41FA5}">
                      <a16:colId xmlns:a16="http://schemas.microsoft.com/office/drawing/2014/main" val="3313384544"/>
                    </a:ext>
                  </a:extLst>
                </a:gridCol>
                <a:gridCol w="821062">
                  <a:extLst>
                    <a:ext uri="{9D8B030D-6E8A-4147-A177-3AD203B41FA5}">
                      <a16:colId xmlns:a16="http://schemas.microsoft.com/office/drawing/2014/main" val="3092637573"/>
                    </a:ext>
                  </a:extLst>
                </a:gridCol>
                <a:gridCol w="2340060">
                  <a:extLst>
                    <a:ext uri="{9D8B030D-6E8A-4147-A177-3AD203B41FA5}">
                      <a16:colId xmlns:a16="http://schemas.microsoft.com/office/drawing/2014/main" val="1992259758"/>
                    </a:ext>
                  </a:extLst>
                </a:gridCol>
                <a:gridCol w="2111104">
                  <a:extLst>
                    <a:ext uri="{9D8B030D-6E8A-4147-A177-3AD203B41FA5}">
                      <a16:colId xmlns:a16="http://schemas.microsoft.com/office/drawing/2014/main" val="1482764644"/>
                    </a:ext>
                  </a:extLst>
                </a:gridCol>
                <a:gridCol w="1346762">
                  <a:extLst>
                    <a:ext uri="{9D8B030D-6E8A-4147-A177-3AD203B41FA5}">
                      <a16:colId xmlns:a16="http://schemas.microsoft.com/office/drawing/2014/main" val="5149688"/>
                    </a:ext>
                  </a:extLst>
                </a:gridCol>
                <a:gridCol w="1611688">
                  <a:extLst>
                    <a:ext uri="{9D8B030D-6E8A-4147-A177-3AD203B41FA5}">
                      <a16:colId xmlns:a16="http://schemas.microsoft.com/office/drawing/2014/main" val="2791762402"/>
                    </a:ext>
                  </a:extLst>
                </a:gridCol>
              </a:tblGrid>
              <a:tr h="364854">
                <a:tc gridSpan="6">
                  <a:txBody>
                    <a:bodyPr/>
                    <a:lstStyle/>
                    <a:p>
                      <a:pPr>
                        <a:lnSpc>
                          <a:spcPct val="107000"/>
                        </a:lnSpc>
                        <a:spcAft>
                          <a:spcPts val="0"/>
                        </a:spcAft>
                      </a:pPr>
                      <a:r>
                        <a:rPr lang="es-CL" sz="1600" dirty="0">
                          <a:solidFill>
                            <a:schemeClr val="tx1"/>
                          </a:solidFill>
                          <a:effectLst/>
                        </a:rPr>
                        <a:t>POR      PORCENTAJE DE COMPARACION AÑO 2014-2015-2016-2017</a:t>
                      </a:r>
                      <a:endParaRPr lang="es-419"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hMerge="1">
                  <a:txBody>
                    <a:bodyPr/>
                    <a:lstStyle/>
                    <a:p>
                      <a:endParaRPr lang="es-419"/>
                    </a:p>
                  </a:txBody>
                  <a:tcPr/>
                </a:tc>
                <a:tc hMerge="1">
                  <a:txBody>
                    <a:bodyPr/>
                    <a:lstStyle/>
                    <a:p>
                      <a:endParaRPr lang="es-419"/>
                    </a:p>
                  </a:txBody>
                  <a:tcPr/>
                </a:tc>
                <a:tc hMerge="1">
                  <a:txBody>
                    <a:bodyPr/>
                    <a:lstStyle/>
                    <a:p>
                      <a:endParaRPr lang="es-419"/>
                    </a:p>
                  </a:txBody>
                  <a:tcPr/>
                </a:tc>
                <a:tc hMerge="1">
                  <a:txBody>
                    <a:bodyPr/>
                    <a:lstStyle/>
                    <a:p>
                      <a:endParaRPr lang="es-419"/>
                    </a:p>
                  </a:txBody>
                  <a:tcPr/>
                </a:tc>
                <a:tc hMerge="1">
                  <a:txBody>
                    <a:bodyPr/>
                    <a:lstStyle/>
                    <a:p>
                      <a:endParaRPr lang="es-419"/>
                    </a:p>
                  </a:txBody>
                  <a:tcPr/>
                </a:tc>
                <a:extLst>
                  <a:ext uri="{0D108BD9-81ED-4DB2-BD59-A6C34878D82A}">
                    <a16:rowId xmlns:a16="http://schemas.microsoft.com/office/drawing/2014/main" val="3637832768"/>
                  </a:ext>
                </a:extLst>
              </a:tr>
              <a:tr h="364854">
                <a:tc gridSpan="4">
                  <a:txBody>
                    <a:bodyPr/>
                    <a:lstStyle/>
                    <a:p>
                      <a:pPr>
                        <a:lnSpc>
                          <a:spcPct val="107000"/>
                        </a:lnSpc>
                        <a:spcAft>
                          <a:spcPts val="0"/>
                        </a:spcAft>
                      </a:pPr>
                      <a:r>
                        <a:rPr lang="es-CL" sz="1400" dirty="0">
                          <a:solidFill>
                            <a:schemeClr val="tx1"/>
                          </a:solidFill>
                          <a:effectLst/>
                        </a:rPr>
                        <a:t>AÑO 2014 9.855 OPERACIONES </a:t>
                      </a:r>
                      <a:endParaRPr lang="es-419"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hMerge="1">
                  <a:txBody>
                    <a:bodyPr/>
                    <a:lstStyle/>
                    <a:p>
                      <a:endParaRPr lang="es-419"/>
                    </a:p>
                  </a:txBody>
                  <a:tcPr/>
                </a:tc>
                <a:tc hMerge="1">
                  <a:txBody>
                    <a:bodyPr/>
                    <a:lstStyle/>
                    <a:p>
                      <a:endParaRPr lang="es-419"/>
                    </a:p>
                  </a:txBody>
                  <a:tcPr/>
                </a:tc>
                <a:tc hMerge="1">
                  <a:txBody>
                    <a:bodyPr/>
                    <a:lstStyle/>
                    <a:p>
                      <a:endParaRPr lang="es-419"/>
                    </a:p>
                  </a:txBody>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spcAft>
                          <a:spcPts val="0"/>
                        </a:spcAft>
                      </a:pPr>
                      <a:r>
                        <a:rPr lang="es-CL" sz="1100" dirty="0">
                          <a:effectLst/>
                        </a:rPr>
                        <a:t> </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extLst>
                  <a:ext uri="{0D108BD9-81ED-4DB2-BD59-A6C34878D82A}">
                    <a16:rowId xmlns:a16="http://schemas.microsoft.com/office/drawing/2014/main" val="1856279978"/>
                  </a:ext>
                </a:extLst>
              </a:tr>
              <a:tr h="364854">
                <a:tc>
                  <a:txBody>
                    <a:bodyPr/>
                    <a:lstStyle/>
                    <a:p>
                      <a:pPr>
                        <a:lnSpc>
                          <a:spcPct val="107000"/>
                        </a:lnSpc>
                        <a:spcAft>
                          <a:spcPts val="0"/>
                        </a:spcAft>
                      </a:pPr>
                      <a:r>
                        <a:rPr lang="es-CL" sz="1400" dirty="0">
                          <a:effectLst/>
                        </a:rPr>
                        <a:t> </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spcAft>
                          <a:spcPts val="0"/>
                        </a:spcAft>
                      </a:pPr>
                      <a:r>
                        <a:rPr lang="es-CL" sz="1100" dirty="0">
                          <a:effectLst/>
                        </a:rPr>
                        <a:t> </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extLst>
                  <a:ext uri="{0D108BD9-81ED-4DB2-BD59-A6C34878D82A}">
                    <a16:rowId xmlns:a16="http://schemas.microsoft.com/office/drawing/2014/main" val="3788067893"/>
                  </a:ext>
                </a:extLst>
              </a:tr>
              <a:tr h="260610">
                <a:tc>
                  <a:txBody>
                    <a:bodyPr/>
                    <a:lstStyle/>
                    <a:p>
                      <a:pPr>
                        <a:lnSpc>
                          <a:spcPct val="107000"/>
                        </a:lnSpc>
                        <a:spcAft>
                          <a:spcPts val="0"/>
                        </a:spcAft>
                      </a:pPr>
                      <a:r>
                        <a:rPr lang="es-CL" sz="1100" dirty="0">
                          <a:effectLst/>
                        </a:rPr>
                        <a:t> </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gridSpan="2">
                  <a:txBody>
                    <a:bodyPr/>
                    <a:lstStyle/>
                    <a:p>
                      <a:pPr>
                        <a:lnSpc>
                          <a:spcPct val="107000"/>
                        </a:lnSpc>
                        <a:spcAft>
                          <a:spcPts val="0"/>
                        </a:spcAft>
                      </a:pPr>
                      <a:r>
                        <a:rPr lang="es-CL" sz="1100" dirty="0">
                          <a:effectLst/>
                        </a:rPr>
                        <a:t>(AÑO 2015)</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hMerge="1">
                  <a:txBody>
                    <a:bodyPr/>
                    <a:lstStyle/>
                    <a:p>
                      <a:endParaRPr lang="es-419"/>
                    </a:p>
                  </a:txBody>
                  <a:tcPr/>
                </a:tc>
                <a:extLst>
                  <a:ext uri="{0D108BD9-81ED-4DB2-BD59-A6C34878D82A}">
                    <a16:rowId xmlns:a16="http://schemas.microsoft.com/office/drawing/2014/main" val="2979387030"/>
                  </a:ext>
                </a:extLst>
              </a:tr>
              <a:tr h="522523">
                <a:tc gridSpan="4">
                  <a:txBody>
                    <a:bodyPr/>
                    <a:lstStyle/>
                    <a:p>
                      <a:pPr>
                        <a:lnSpc>
                          <a:spcPct val="107000"/>
                        </a:lnSpc>
                        <a:spcAft>
                          <a:spcPts val="0"/>
                        </a:spcAft>
                      </a:pPr>
                      <a:r>
                        <a:rPr lang="es-CL" sz="1400" dirty="0">
                          <a:solidFill>
                            <a:schemeClr val="tx1"/>
                          </a:solidFill>
                          <a:effectLst/>
                        </a:rPr>
                        <a:t>AÑO 2015 11.591 OPERACIONES </a:t>
                      </a:r>
                      <a:endParaRPr lang="es-419"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hMerge="1">
                  <a:txBody>
                    <a:bodyPr/>
                    <a:lstStyle/>
                    <a:p>
                      <a:endParaRPr lang="es-419"/>
                    </a:p>
                  </a:txBody>
                  <a:tcPr/>
                </a:tc>
                <a:tc hMerge="1">
                  <a:txBody>
                    <a:bodyPr/>
                    <a:lstStyle/>
                    <a:p>
                      <a:endParaRPr lang="es-419"/>
                    </a:p>
                  </a:txBody>
                  <a:tcPr/>
                </a:tc>
                <a:tc hMerge="1">
                  <a:txBody>
                    <a:bodyPr/>
                    <a:lstStyle/>
                    <a:p>
                      <a:endParaRPr lang="es-419"/>
                    </a:p>
                  </a:txBody>
                  <a:tcPr/>
                </a:tc>
                <a:tc gridSpan="2">
                  <a:txBody>
                    <a:bodyPr/>
                    <a:lstStyle/>
                    <a:p>
                      <a:pPr>
                        <a:lnSpc>
                          <a:spcPct val="107000"/>
                        </a:lnSpc>
                        <a:spcAft>
                          <a:spcPts val="0"/>
                        </a:spcAft>
                      </a:pPr>
                      <a:r>
                        <a:rPr lang="es-CL" sz="1200" dirty="0">
                          <a:effectLst/>
                        </a:rPr>
                        <a:t>1.736 OPERACIONES 17,61% </a:t>
                      </a:r>
                      <a:endParaRPr lang="es-419" sz="1100" dirty="0">
                        <a:effectLst/>
                      </a:endParaRPr>
                    </a:p>
                    <a:p>
                      <a:pPr>
                        <a:lnSpc>
                          <a:spcPct val="107000"/>
                        </a:lnSpc>
                        <a:spcAft>
                          <a:spcPts val="0"/>
                        </a:spcAft>
                      </a:pPr>
                      <a:r>
                        <a:rPr lang="es-CL" sz="1200" dirty="0">
                          <a:effectLst/>
                        </a:rPr>
                        <a:t>CRECIMIENTO</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hMerge="1">
                  <a:txBody>
                    <a:bodyPr/>
                    <a:lstStyle/>
                    <a:p>
                      <a:endParaRPr lang="es-419"/>
                    </a:p>
                  </a:txBody>
                  <a:tcPr/>
                </a:tc>
                <a:extLst>
                  <a:ext uri="{0D108BD9-81ED-4DB2-BD59-A6C34878D82A}">
                    <a16:rowId xmlns:a16="http://schemas.microsoft.com/office/drawing/2014/main" val="1537608591"/>
                  </a:ext>
                </a:extLst>
              </a:tr>
              <a:tr h="364854">
                <a:tc>
                  <a:txBody>
                    <a:bodyPr/>
                    <a:lstStyle/>
                    <a:p>
                      <a:pPr>
                        <a:lnSpc>
                          <a:spcPct val="107000"/>
                        </a:lnSpc>
                        <a:spcAft>
                          <a:spcPts val="0"/>
                        </a:spcAft>
                      </a:pPr>
                      <a:r>
                        <a:rPr lang="es-CL" sz="1400" dirty="0">
                          <a:effectLst/>
                        </a:rPr>
                        <a:t> </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spcAft>
                          <a:spcPts val="0"/>
                        </a:spcAft>
                      </a:pPr>
                      <a:r>
                        <a:rPr lang="es-CL" sz="1100" dirty="0">
                          <a:effectLst/>
                        </a:rPr>
                        <a:t> </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extLst>
                  <a:ext uri="{0D108BD9-81ED-4DB2-BD59-A6C34878D82A}">
                    <a16:rowId xmlns:a16="http://schemas.microsoft.com/office/drawing/2014/main" val="3671479563"/>
                  </a:ext>
                </a:extLst>
              </a:tr>
              <a:tr h="260610">
                <a:tc>
                  <a:txBody>
                    <a:bodyPr/>
                    <a:lstStyle/>
                    <a:p>
                      <a:pPr>
                        <a:lnSpc>
                          <a:spcPct val="107000"/>
                        </a:lnSpc>
                        <a:spcAft>
                          <a:spcPts val="0"/>
                        </a:spcAft>
                      </a:pPr>
                      <a:r>
                        <a:rPr lang="es-CL" sz="1100" dirty="0">
                          <a:effectLst/>
                        </a:rPr>
                        <a:t> </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gridSpan="2">
                  <a:txBody>
                    <a:bodyPr/>
                    <a:lstStyle/>
                    <a:p>
                      <a:pPr>
                        <a:lnSpc>
                          <a:spcPct val="107000"/>
                        </a:lnSpc>
                        <a:spcAft>
                          <a:spcPts val="0"/>
                        </a:spcAft>
                      </a:pPr>
                      <a:r>
                        <a:rPr lang="es-CL" sz="1100" dirty="0">
                          <a:effectLst/>
                        </a:rPr>
                        <a:t>(AÑO 2016)</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hMerge="1">
                  <a:txBody>
                    <a:bodyPr/>
                    <a:lstStyle/>
                    <a:p>
                      <a:endParaRPr lang="es-419"/>
                    </a:p>
                  </a:txBody>
                  <a:tcPr/>
                </a:tc>
                <a:extLst>
                  <a:ext uri="{0D108BD9-81ED-4DB2-BD59-A6C34878D82A}">
                    <a16:rowId xmlns:a16="http://schemas.microsoft.com/office/drawing/2014/main" val="188901691"/>
                  </a:ext>
                </a:extLst>
              </a:tr>
              <a:tr h="522523">
                <a:tc gridSpan="4">
                  <a:txBody>
                    <a:bodyPr/>
                    <a:lstStyle/>
                    <a:p>
                      <a:pPr>
                        <a:lnSpc>
                          <a:spcPct val="107000"/>
                        </a:lnSpc>
                        <a:spcAft>
                          <a:spcPts val="0"/>
                        </a:spcAft>
                      </a:pPr>
                      <a:r>
                        <a:rPr lang="es-CL" sz="1400" dirty="0">
                          <a:solidFill>
                            <a:schemeClr val="tx1"/>
                          </a:solidFill>
                          <a:effectLst/>
                        </a:rPr>
                        <a:t>AÑO 2016 14.913 OPERACIONES</a:t>
                      </a:r>
                      <a:endParaRPr lang="es-419"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hMerge="1">
                  <a:txBody>
                    <a:bodyPr/>
                    <a:lstStyle/>
                    <a:p>
                      <a:endParaRPr lang="es-419"/>
                    </a:p>
                  </a:txBody>
                  <a:tcPr/>
                </a:tc>
                <a:tc hMerge="1">
                  <a:txBody>
                    <a:bodyPr/>
                    <a:lstStyle/>
                    <a:p>
                      <a:endParaRPr lang="es-419"/>
                    </a:p>
                  </a:txBody>
                  <a:tcPr/>
                </a:tc>
                <a:tc hMerge="1">
                  <a:txBody>
                    <a:bodyPr/>
                    <a:lstStyle/>
                    <a:p>
                      <a:endParaRPr lang="es-419"/>
                    </a:p>
                  </a:txBody>
                  <a:tcPr/>
                </a:tc>
                <a:tc gridSpan="2">
                  <a:txBody>
                    <a:bodyPr/>
                    <a:lstStyle/>
                    <a:p>
                      <a:pPr>
                        <a:lnSpc>
                          <a:spcPct val="107000"/>
                        </a:lnSpc>
                        <a:spcAft>
                          <a:spcPts val="0"/>
                        </a:spcAft>
                      </a:pPr>
                      <a:r>
                        <a:rPr lang="es-CL" sz="1200" dirty="0">
                          <a:effectLst/>
                        </a:rPr>
                        <a:t>3.322 OPERACIONES 28,66% CRECIMIENTO</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hMerge="1">
                  <a:txBody>
                    <a:bodyPr/>
                    <a:lstStyle/>
                    <a:p>
                      <a:endParaRPr lang="es-419"/>
                    </a:p>
                  </a:txBody>
                  <a:tcPr/>
                </a:tc>
                <a:extLst>
                  <a:ext uri="{0D108BD9-81ED-4DB2-BD59-A6C34878D82A}">
                    <a16:rowId xmlns:a16="http://schemas.microsoft.com/office/drawing/2014/main" val="194920995"/>
                  </a:ext>
                </a:extLst>
              </a:tr>
              <a:tr h="325762">
                <a:tc>
                  <a:txBody>
                    <a:bodyPr/>
                    <a:lstStyle/>
                    <a:p>
                      <a:pPr>
                        <a:lnSpc>
                          <a:spcPct val="107000"/>
                        </a:lnSpc>
                        <a:spcAft>
                          <a:spcPts val="0"/>
                        </a:spcAft>
                      </a:pPr>
                      <a:r>
                        <a:rPr lang="es-CL" sz="1400" dirty="0">
                          <a:effectLst/>
                        </a:rPr>
                        <a:t> </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spcAft>
                          <a:spcPts val="0"/>
                        </a:spcAft>
                      </a:pPr>
                      <a:r>
                        <a:rPr lang="es-CL" sz="1100" dirty="0">
                          <a:effectLst/>
                        </a:rPr>
                        <a:t> </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extLst>
                  <a:ext uri="{0D108BD9-81ED-4DB2-BD59-A6C34878D82A}">
                    <a16:rowId xmlns:a16="http://schemas.microsoft.com/office/drawing/2014/main" val="2703724530"/>
                  </a:ext>
                </a:extLst>
              </a:tr>
              <a:tr h="325762">
                <a:tc>
                  <a:txBody>
                    <a:bodyPr/>
                    <a:lstStyle/>
                    <a:p>
                      <a:pPr>
                        <a:lnSpc>
                          <a:spcPct val="107000"/>
                        </a:lnSpc>
                        <a:spcAft>
                          <a:spcPts val="0"/>
                        </a:spcAft>
                      </a:pPr>
                      <a:r>
                        <a:rPr lang="es-CL" sz="1400" dirty="0">
                          <a:effectLst/>
                        </a:rPr>
                        <a:t> </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gridSpan="2">
                  <a:txBody>
                    <a:bodyPr/>
                    <a:lstStyle/>
                    <a:p>
                      <a:pPr>
                        <a:lnSpc>
                          <a:spcPct val="107000"/>
                        </a:lnSpc>
                        <a:spcAft>
                          <a:spcPts val="0"/>
                        </a:spcAft>
                      </a:pPr>
                      <a:r>
                        <a:rPr lang="es-CL" sz="1100" dirty="0">
                          <a:effectLst/>
                        </a:rPr>
                        <a:t>(AÑO 2017)</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hMerge="1">
                  <a:txBody>
                    <a:bodyPr/>
                    <a:lstStyle/>
                    <a:p>
                      <a:endParaRPr lang="es-419"/>
                    </a:p>
                  </a:txBody>
                  <a:tcPr/>
                </a:tc>
                <a:extLst>
                  <a:ext uri="{0D108BD9-81ED-4DB2-BD59-A6C34878D82A}">
                    <a16:rowId xmlns:a16="http://schemas.microsoft.com/office/drawing/2014/main" val="1101061074"/>
                  </a:ext>
                </a:extLst>
              </a:tr>
              <a:tr h="522523">
                <a:tc gridSpan="4">
                  <a:txBody>
                    <a:bodyPr/>
                    <a:lstStyle/>
                    <a:p>
                      <a:pPr>
                        <a:lnSpc>
                          <a:spcPct val="107000"/>
                        </a:lnSpc>
                        <a:spcAft>
                          <a:spcPts val="0"/>
                        </a:spcAft>
                      </a:pPr>
                      <a:r>
                        <a:rPr lang="es-CL" sz="1400" dirty="0">
                          <a:solidFill>
                            <a:schemeClr val="tx1"/>
                          </a:solidFill>
                          <a:effectLst/>
                        </a:rPr>
                        <a:t>AÑO 2017 17.583 OPERACIONES</a:t>
                      </a:r>
                      <a:endParaRPr lang="es-419"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hMerge="1">
                  <a:txBody>
                    <a:bodyPr/>
                    <a:lstStyle/>
                    <a:p>
                      <a:endParaRPr lang="es-419"/>
                    </a:p>
                  </a:txBody>
                  <a:tcPr/>
                </a:tc>
                <a:tc hMerge="1">
                  <a:txBody>
                    <a:bodyPr/>
                    <a:lstStyle/>
                    <a:p>
                      <a:endParaRPr lang="es-419"/>
                    </a:p>
                  </a:txBody>
                  <a:tcPr/>
                </a:tc>
                <a:tc hMerge="1">
                  <a:txBody>
                    <a:bodyPr/>
                    <a:lstStyle/>
                    <a:p>
                      <a:endParaRPr lang="es-419"/>
                    </a:p>
                  </a:txBody>
                  <a:tcPr/>
                </a:tc>
                <a:tc gridSpan="2">
                  <a:txBody>
                    <a:bodyPr/>
                    <a:lstStyle/>
                    <a:p>
                      <a:pPr>
                        <a:lnSpc>
                          <a:spcPct val="107000"/>
                        </a:lnSpc>
                        <a:spcAft>
                          <a:spcPts val="0"/>
                        </a:spcAft>
                      </a:pPr>
                      <a:r>
                        <a:rPr lang="es-CL" sz="1200" dirty="0">
                          <a:effectLst/>
                        </a:rPr>
                        <a:t>2.670 OPERACIONES 17,90% CRECIMIENTO</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hMerge="1">
                  <a:txBody>
                    <a:bodyPr/>
                    <a:lstStyle/>
                    <a:p>
                      <a:endParaRPr lang="es-419"/>
                    </a:p>
                  </a:txBody>
                  <a:tcPr/>
                </a:tc>
                <a:extLst>
                  <a:ext uri="{0D108BD9-81ED-4DB2-BD59-A6C34878D82A}">
                    <a16:rowId xmlns:a16="http://schemas.microsoft.com/office/drawing/2014/main" val="322937281"/>
                  </a:ext>
                </a:extLst>
              </a:tr>
            </a:tbl>
          </a:graphicData>
        </a:graphic>
      </p:graphicFrame>
      <p:pic>
        <p:nvPicPr>
          <p:cNvPr id="5" name="Imagen 4">
            <a:extLst>
              <a:ext uri="{FF2B5EF4-FFF2-40B4-BE49-F238E27FC236}">
                <a16:creationId xmlns:a16="http://schemas.microsoft.com/office/drawing/2014/main" id="{D652BDBA-0035-49CC-BD55-6E107A87ABC8}"/>
              </a:ext>
            </a:extLst>
          </p:cNvPr>
          <p:cNvPicPr>
            <a:picLocks noChangeAspect="1"/>
          </p:cNvPicPr>
          <p:nvPr/>
        </p:nvPicPr>
        <p:blipFill>
          <a:blip r:embed="rId2"/>
          <a:stretch>
            <a:fillRect/>
          </a:stretch>
        </p:blipFill>
        <p:spPr>
          <a:xfrm>
            <a:off x="0" y="0"/>
            <a:ext cx="3504762" cy="552381"/>
          </a:xfrm>
          <a:prstGeom prst="rect">
            <a:avLst/>
          </a:prstGeom>
        </p:spPr>
      </p:pic>
    </p:spTree>
    <p:extLst>
      <p:ext uri="{BB962C8B-B14F-4D97-AF65-F5344CB8AC3E}">
        <p14:creationId xmlns:p14="http://schemas.microsoft.com/office/powerpoint/2010/main" val="210795486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56FB24-2A47-406D-89CD-CD702619BCAD}"/>
              </a:ext>
            </a:extLst>
          </p:cNvPr>
          <p:cNvSpPr>
            <a:spLocks noGrp="1"/>
          </p:cNvSpPr>
          <p:nvPr>
            <p:ph type="title"/>
          </p:nvPr>
        </p:nvSpPr>
        <p:spPr/>
        <p:txBody>
          <a:bodyPr/>
          <a:lstStyle/>
          <a:p>
            <a:r>
              <a:rPr lang="es-CL" b="1" u="sng" dirty="0"/>
              <a:t>CRECIMIENTO AGENCIA DE ADUANA EN LOS ULTIMOS AÑOS</a:t>
            </a:r>
            <a:endParaRPr lang="es-419" dirty="0"/>
          </a:p>
        </p:txBody>
      </p:sp>
      <p:graphicFrame>
        <p:nvGraphicFramePr>
          <p:cNvPr id="4" name="Marcador de contenido 3">
            <a:extLst>
              <a:ext uri="{FF2B5EF4-FFF2-40B4-BE49-F238E27FC236}">
                <a16:creationId xmlns:a16="http://schemas.microsoft.com/office/drawing/2014/main" id="{3B594988-2E21-44FB-BF1E-DBAA72C03C5D}"/>
              </a:ext>
            </a:extLst>
          </p:cNvPr>
          <p:cNvGraphicFramePr>
            <a:graphicFrameLocks noGrp="1"/>
          </p:cNvGraphicFramePr>
          <p:nvPr>
            <p:ph idx="1"/>
            <p:extLst>
              <p:ext uri="{D42A27DB-BD31-4B8C-83A1-F6EECF244321}">
                <p14:modId xmlns:p14="http://schemas.microsoft.com/office/powerpoint/2010/main" val="4094857954"/>
              </p:ext>
            </p:extLst>
          </p:nvPr>
        </p:nvGraphicFramePr>
        <p:xfrm>
          <a:off x="1575117" y="1853753"/>
          <a:ext cx="9356090" cy="4199727"/>
        </p:xfrm>
        <a:graphic>
          <a:graphicData uri="http://schemas.openxmlformats.org/drawingml/2006/table">
            <a:tbl>
              <a:tblPr firstRow="1" firstCol="1" bandRow="1">
                <a:tableStyleId>{5C22544A-7EE6-4342-B048-85BDC9FD1C3A}</a:tableStyleId>
              </a:tblPr>
              <a:tblGrid>
                <a:gridCol w="1645838">
                  <a:extLst>
                    <a:ext uri="{9D8B030D-6E8A-4147-A177-3AD203B41FA5}">
                      <a16:colId xmlns:a16="http://schemas.microsoft.com/office/drawing/2014/main" val="1155403182"/>
                    </a:ext>
                  </a:extLst>
                </a:gridCol>
                <a:gridCol w="1200744">
                  <a:extLst>
                    <a:ext uri="{9D8B030D-6E8A-4147-A177-3AD203B41FA5}">
                      <a16:colId xmlns:a16="http://schemas.microsoft.com/office/drawing/2014/main" val="3821144661"/>
                    </a:ext>
                  </a:extLst>
                </a:gridCol>
                <a:gridCol w="3422170">
                  <a:extLst>
                    <a:ext uri="{9D8B030D-6E8A-4147-A177-3AD203B41FA5}">
                      <a16:colId xmlns:a16="http://schemas.microsoft.com/office/drawing/2014/main" val="3122898979"/>
                    </a:ext>
                  </a:extLst>
                </a:gridCol>
                <a:gridCol w="3087338">
                  <a:extLst>
                    <a:ext uri="{9D8B030D-6E8A-4147-A177-3AD203B41FA5}">
                      <a16:colId xmlns:a16="http://schemas.microsoft.com/office/drawing/2014/main" val="3099345668"/>
                    </a:ext>
                  </a:extLst>
                </a:gridCol>
              </a:tblGrid>
              <a:tr h="717027">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gn="ctr">
                        <a:lnSpc>
                          <a:spcPct val="107000"/>
                        </a:lnSpc>
                        <a:spcAft>
                          <a:spcPts val="0"/>
                        </a:spcAft>
                      </a:pPr>
                      <a:r>
                        <a:rPr lang="es-CL" sz="1100" dirty="0">
                          <a:solidFill>
                            <a:schemeClr val="tx1"/>
                          </a:solidFill>
                          <a:effectLst/>
                        </a:rPr>
                        <a:t>AÑO</a:t>
                      </a:r>
                      <a:endParaRPr lang="es-419"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gn="ctr">
                        <a:lnSpc>
                          <a:spcPct val="107000"/>
                        </a:lnSpc>
                        <a:spcAft>
                          <a:spcPts val="0"/>
                        </a:spcAft>
                      </a:pPr>
                      <a:r>
                        <a:rPr lang="es-CL" sz="1100" dirty="0">
                          <a:solidFill>
                            <a:schemeClr val="tx1"/>
                          </a:solidFill>
                          <a:effectLst/>
                        </a:rPr>
                        <a:t>OPERACIONES</a:t>
                      </a:r>
                      <a:endParaRPr lang="es-419"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gn="ctr">
                        <a:lnSpc>
                          <a:spcPct val="107000"/>
                        </a:lnSpc>
                        <a:spcAft>
                          <a:spcPts val="0"/>
                        </a:spcAft>
                      </a:pPr>
                      <a:r>
                        <a:rPr lang="es-CL" sz="1100" dirty="0">
                          <a:solidFill>
                            <a:schemeClr val="tx1"/>
                          </a:solidFill>
                          <a:effectLst/>
                        </a:rPr>
                        <a:t>PORCENTAJE</a:t>
                      </a:r>
                      <a:endParaRPr lang="es-419"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extLst>
                  <a:ext uri="{0D108BD9-81ED-4DB2-BD59-A6C34878D82A}">
                    <a16:rowId xmlns:a16="http://schemas.microsoft.com/office/drawing/2014/main" val="3266154903"/>
                  </a:ext>
                </a:extLst>
              </a:tr>
              <a:tr h="682882">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spcAft>
                          <a:spcPts val="0"/>
                        </a:spcAft>
                      </a:pPr>
                      <a:r>
                        <a:rPr lang="es-CL" sz="1100" dirty="0">
                          <a:effectLst/>
                        </a:rPr>
                        <a:t>           2013</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nSpc>
                          <a:spcPct val="107000"/>
                        </a:lnSpc>
                        <a:spcAft>
                          <a:spcPts val="0"/>
                        </a:spcAft>
                      </a:pPr>
                      <a:r>
                        <a:rPr lang="es-CL" sz="1100" dirty="0">
                          <a:effectLst/>
                        </a:rPr>
                        <a:t>                                       9.414</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gn="ctr">
                        <a:lnSpc>
                          <a:spcPct val="107000"/>
                        </a:lnSpc>
                        <a:spcAft>
                          <a:spcPts val="0"/>
                        </a:spcAft>
                      </a:pPr>
                      <a:r>
                        <a:rPr lang="es-CL" sz="1100" dirty="0">
                          <a:effectLst/>
                        </a:rPr>
                        <a:t> </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extLst>
                  <a:ext uri="{0D108BD9-81ED-4DB2-BD59-A6C34878D82A}">
                    <a16:rowId xmlns:a16="http://schemas.microsoft.com/office/drawing/2014/main" val="2458291628"/>
                  </a:ext>
                </a:extLst>
              </a:tr>
              <a:tr h="682882">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nSpc>
                          <a:spcPct val="107000"/>
                        </a:lnSpc>
                        <a:spcAft>
                          <a:spcPts val="0"/>
                        </a:spcAft>
                      </a:pPr>
                      <a:r>
                        <a:rPr lang="es-CL" sz="1100" dirty="0">
                          <a:effectLst/>
                        </a:rPr>
                        <a:t>           2014</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gn="ctr">
                        <a:lnSpc>
                          <a:spcPct val="107000"/>
                        </a:lnSpc>
                        <a:spcAft>
                          <a:spcPts val="0"/>
                        </a:spcAft>
                      </a:pPr>
                      <a:r>
                        <a:rPr lang="es-CL" sz="1100">
                          <a:effectLst/>
                        </a:rPr>
                        <a:t>9.855</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gn="ctr">
                        <a:lnSpc>
                          <a:spcPct val="107000"/>
                        </a:lnSpc>
                        <a:spcAft>
                          <a:spcPts val="0"/>
                        </a:spcAft>
                      </a:pPr>
                      <a:r>
                        <a:rPr lang="es-CL" sz="1100" dirty="0">
                          <a:effectLst/>
                        </a:rPr>
                        <a:t>4,68%</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extLst>
                  <a:ext uri="{0D108BD9-81ED-4DB2-BD59-A6C34878D82A}">
                    <a16:rowId xmlns:a16="http://schemas.microsoft.com/office/drawing/2014/main" val="4228295048"/>
                  </a:ext>
                </a:extLst>
              </a:tr>
              <a:tr h="682882">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gn="ctr">
                        <a:lnSpc>
                          <a:spcPct val="107000"/>
                        </a:lnSpc>
                        <a:spcAft>
                          <a:spcPts val="0"/>
                        </a:spcAft>
                      </a:pPr>
                      <a:r>
                        <a:rPr lang="es-CL" sz="1100" dirty="0">
                          <a:effectLst/>
                        </a:rPr>
                        <a:t>2015</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gn="ctr">
                        <a:lnSpc>
                          <a:spcPct val="107000"/>
                        </a:lnSpc>
                        <a:spcAft>
                          <a:spcPts val="0"/>
                        </a:spcAft>
                      </a:pPr>
                      <a:r>
                        <a:rPr lang="es-CL" sz="1100">
                          <a:effectLst/>
                        </a:rPr>
                        <a:t>11.591</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gn="ctr">
                        <a:lnSpc>
                          <a:spcPct val="107000"/>
                        </a:lnSpc>
                        <a:spcAft>
                          <a:spcPts val="0"/>
                        </a:spcAft>
                      </a:pPr>
                      <a:r>
                        <a:rPr lang="es-CL" sz="1100" dirty="0">
                          <a:effectLst/>
                        </a:rPr>
                        <a:t>17,61%</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extLst>
                  <a:ext uri="{0D108BD9-81ED-4DB2-BD59-A6C34878D82A}">
                    <a16:rowId xmlns:a16="http://schemas.microsoft.com/office/drawing/2014/main" val="3732630490"/>
                  </a:ext>
                </a:extLst>
              </a:tr>
              <a:tr h="717027">
                <a:tc>
                  <a:txBody>
                    <a:bodyPr/>
                    <a:lstStyle/>
                    <a:p>
                      <a:pPr>
                        <a:lnSpc>
                          <a:spcPct val="107000"/>
                        </a:lnSpc>
                      </a:pPr>
                      <a:endParaRPr lang="es-419" sz="1100" dirty="0">
                        <a:effectLst/>
                        <a:latin typeface="Calibri" panose="020F0502020204030204" pitchFamily="34" charset="0"/>
                      </a:endParaRPr>
                    </a:p>
                  </a:txBody>
                  <a:tcPr marL="44450" marR="44450" marT="0" marB="0" anchor="b">
                    <a:solidFill>
                      <a:schemeClr val="bg1"/>
                    </a:solidFill>
                  </a:tcPr>
                </a:tc>
                <a:tc>
                  <a:txBody>
                    <a:bodyPr/>
                    <a:lstStyle/>
                    <a:p>
                      <a:pPr algn="ctr">
                        <a:lnSpc>
                          <a:spcPct val="107000"/>
                        </a:lnSpc>
                        <a:spcAft>
                          <a:spcPts val="0"/>
                        </a:spcAft>
                      </a:pPr>
                      <a:r>
                        <a:rPr lang="es-CL" sz="1100">
                          <a:effectLst/>
                        </a:rPr>
                        <a:t>2016</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gn="ctr">
                        <a:lnSpc>
                          <a:spcPct val="107000"/>
                        </a:lnSpc>
                        <a:spcAft>
                          <a:spcPts val="0"/>
                        </a:spcAft>
                      </a:pPr>
                      <a:r>
                        <a:rPr lang="es-CL" sz="1100">
                          <a:effectLst/>
                        </a:rPr>
                        <a:t>14.913</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gn="ctr">
                        <a:lnSpc>
                          <a:spcPct val="107000"/>
                        </a:lnSpc>
                        <a:spcAft>
                          <a:spcPts val="0"/>
                        </a:spcAft>
                      </a:pPr>
                      <a:r>
                        <a:rPr lang="es-CL" sz="1100" dirty="0">
                          <a:effectLst/>
                        </a:rPr>
                        <a:t>28,66%</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extLst>
                  <a:ext uri="{0D108BD9-81ED-4DB2-BD59-A6C34878D82A}">
                    <a16:rowId xmlns:a16="http://schemas.microsoft.com/office/drawing/2014/main" val="255133763"/>
                  </a:ext>
                </a:extLst>
              </a:tr>
              <a:tr h="717027">
                <a:tc>
                  <a:txBody>
                    <a:bodyPr/>
                    <a:lstStyle/>
                    <a:p>
                      <a:pPr>
                        <a:lnSpc>
                          <a:spcPct val="107000"/>
                        </a:lnSpc>
                        <a:spcAft>
                          <a:spcPts val="0"/>
                        </a:spcAft>
                      </a:pPr>
                      <a:r>
                        <a:rPr lang="es-CL" sz="1000" dirty="0">
                          <a:effectLst/>
                        </a:rPr>
                        <a:t> </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gn="ctr">
                        <a:lnSpc>
                          <a:spcPct val="107000"/>
                        </a:lnSpc>
                        <a:spcAft>
                          <a:spcPts val="0"/>
                        </a:spcAft>
                      </a:pPr>
                      <a:r>
                        <a:rPr lang="es-CL" sz="1100" dirty="0">
                          <a:effectLst/>
                        </a:rPr>
                        <a:t>2017</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gn="ctr">
                        <a:lnSpc>
                          <a:spcPct val="107000"/>
                        </a:lnSpc>
                        <a:spcAft>
                          <a:spcPts val="0"/>
                        </a:spcAft>
                      </a:pPr>
                      <a:r>
                        <a:rPr lang="es-CL" sz="1100">
                          <a:effectLst/>
                        </a:rPr>
                        <a:t>17.583</a:t>
                      </a:r>
                      <a:endParaRPr lang="es-419"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tc>
                  <a:txBody>
                    <a:bodyPr/>
                    <a:lstStyle/>
                    <a:p>
                      <a:pPr algn="ctr">
                        <a:lnSpc>
                          <a:spcPct val="107000"/>
                        </a:lnSpc>
                        <a:spcAft>
                          <a:spcPts val="0"/>
                        </a:spcAft>
                      </a:pPr>
                      <a:r>
                        <a:rPr lang="es-CL" sz="1100" dirty="0">
                          <a:effectLst/>
                        </a:rPr>
                        <a:t>17,90%</a:t>
                      </a:r>
                      <a:endParaRPr lang="es-419"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solidFill>
                      <a:schemeClr val="bg1"/>
                    </a:solidFill>
                  </a:tcPr>
                </a:tc>
                <a:extLst>
                  <a:ext uri="{0D108BD9-81ED-4DB2-BD59-A6C34878D82A}">
                    <a16:rowId xmlns:a16="http://schemas.microsoft.com/office/drawing/2014/main" val="1510600942"/>
                  </a:ext>
                </a:extLst>
              </a:tr>
            </a:tbl>
          </a:graphicData>
        </a:graphic>
      </p:graphicFrame>
      <p:pic>
        <p:nvPicPr>
          <p:cNvPr id="5" name="Imagen 4">
            <a:extLst>
              <a:ext uri="{FF2B5EF4-FFF2-40B4-BE49-F238E27FC236}">
                <a16:creationId xmlns:a16="http://schemas.microsoft.com/office/drawing/2014/main" id="{7B8BB426-C663-40AE-BD25-F14A41A11E94}"/>
              </a:ext>
            </a:extLst>
          </p:cNvPr>
          <p:cNvPicPr>
            <a:picLocks noChangeAspect="1"/>
          </p:cNvPicPr>
          <p:nvPr/>
        </p:nvPicPr>
        <p:blipFill>
          <a:blip r:embed="rId2"/>
          <a:stretch>
            <a:fillRect/>
          </a:stretch>
        </p:blipFill>
        <p:spPr>
          <a:xfrm>
            <a:off x="0" y="0"/>
            <a:ext cx="3504762" cy="552381"/>
          </a:xfrm>
          <a:prstGeom prst="rect">
            <a:avLst/>
          </a:prstGeom>
        </p:spPr>
      </p:pic>
    </p:spTree>
    <p:extLst>
      <p:ext uri="{BB962C8B-B14F-4D97-AF65-F5344CB8AC3E}">
        <p14:creationId xmlns:p14="http://schemas.microsoft.com/office/powerpoint/2010/main" val="3393737893"/>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555794-8FF6-4851-A697-C90119EBF47F}"/>
              </a:ext>
            </a:extLst>
          </p:cNvPr>
          <p:cNvSpPr>
            <a:spLocks noGrp="1"/>
          </p:cNvSpPr>
          <p:nvPr>
            <p:ph type="title"/>
          </p:nvPr>
        </p:nvSpPr>
        <p:spPr/>
        <p:txBody>
          <a:bodyPr>
            <a:normAutofit fontScale="90000"/>
          </a:bodyPr>
          <a:lstStyle/>
          <a:p>
            <a:r>
              <a:rPr lang="es-CL" b="1" u="sng" dirty="0"/>
              <a:t>CRECIMIENTO AGENCIA DE ADUANA EN LOS ULTIMOS AÑOS</a:t>
            </a:r>
            <a:br>
              <a:rPr lang="es-419" dirty="0"/>
            </a:br>
            <a:endParaRPr lang="es-419" dirty="0"/>
          </a:p>
        </p:txBody>
      </p:sp>
      <p:graphicFrame>
        <p:nvGraphicFramePr>
          <p:cNvPr id="4" name="Marcador de contenido 3">
            <a:extLst>
              <a:ext uri="{FF2B5EF4-FFF2-40B4-BE49-F238E27FC236}">
                <a16:creationId xmlns:a16="http://schemas.microsoft.com/office/drawing/2014/main" id="{00000000-0008-0000-0000-000004000000}"/>
              </a:ext>
            </a:extLst>
          </p:cNvPr>
          <p:cNvGraphicFramePr>
            <a:graphicFrameLocks noGrp="1"/>
          </p:cNvGraphicFramePr>
          <p:nvPr>
            <p:ph idx="1"/>
            <p:extLst>
              <p:ext uri="{D42A27DB-BD31-4B8C-83A1-F6EECF244321}">
                <p14:modId xmlns:p14="http://schemas.microsoft.com/office/powerpoint/2010/main" val="3559429829"/>
              </p:ext>
            </p:extLst>
          </p:nvPr>
        </p:nvGraphicFramePr>
        <p:xfrm>
          <a:off x="1450975" y="1853754"/>
          <a:ext cx="9604375" cy="4295255"/>
        </p:xfrm>
        <a:graphic>
          <a:graphicData uri="http://schemas.openxmlformats.org/drawingml/2006/chart">
            <c:chart xmlns:c="http://schemas.openxmlformats.org/drawingml/2006/chart" xmlns:r="http://schemas.openxmlformats.org/officeDocument/2006/relationships" r:id="rId2"/>
          </a:graphicData>
        </a:graphic>
      </p:graphicFrame>
      <p:pic>
        <p:nvPicPr>
          <p:cNvPr id="5" name="Imagen 4">
            <a:extLst>
              <a:ext uri="{FF2B5EF4-FFF2-40B4-BE49-F238E27FC236}">
                <a16:creationId xmlns:a16="http://schemas.microsoft.com/office/drawing/2014/main" id="{1717332B-F6D0-4226-BB31-A08BF2E00586}"/>
              </a:ext>
            </a:extLst>
          </p:cNvPr>
          <p:cNvPicPr>
            <a:picLocks noChangeAspect="1"/>
          </p:cNvPicPr>
          <p:nvPr/>
        </p:nvPicPr>
        <p:blipFill>
          <a:blip r:embed="rId3"/>
          <a:stretch>
            <a:fillRect/>
          </a:stretch>
        </p:blipFill>
        <p:spPr>
          <a:xfrm>
            <a:off x="0" y="0"/>
            <a:ext cx="3504762" cy="552381"/>
          </a:xfrm>
          <a:prstGeom prst="rect">
            <a:avLst/>
          </a:prstGeom>
        </p:spPr>
      </p:pic>
    </p:spTree>
    <p:extLst>
      <p:ext uri="{BB962C8B-B14F-4D97-AF65-F5344CB8AC3E}">
        <p14:creationId xmlns:p14="http://schemas.microsoft.com/office/powerpoint/2010/main" val="1722423438"/>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4027AB-FB92-488C-BF53-9362FE3DBA34}"/>
              </a:ext>
            </a:extLst>
          </p:cNvPr>
          <p:cNvSpPr>
            <a:spLocks noGrp="1"/>
          </p:cNvSpPr>
          <p:nvPr>
            <p:ph type="title"/>
          </p:nvPr>
        </p:nvSpPr>
        <p:spPr/>
        <p:txBody>
          <a:bodyPr>
            <a:normAutofit fontScale="90000"/>
          </a:bodyPr>
          <a:lstStyle/>
          <a:p>
            <a:r>
              <a:rPr lang="es-CL" b="1" u="sng" dirty="0"/>
              <a:t>CAMBIOS Y MODIFICACIONES REALIZADAS EN EL AÑO 2017-2018</a:t>
            </a:r>
            <a:br>
              <a:rPr lang="es-419" dirty="0"/>
            </a:br>
            <a:endParaRPr lang="es-419" dirty="0"/>
          </a:p>
        </p:txBody>
      </p:sp>
      <p:sp>
        <p:nvSpPr>
          <p:cNvPr id="3" name="Marcador de contenido 2">
            <a:extLst>
              <a:ext uri="{FF2B5EF4-FFF2-40B4-BE49-F238E27FC236}">
                <a16:creationId xmlns:a16="http://schemas.microsoft.com/office/drawing/2014/main" id="{38CC5F5B-7A4F-4259-8710-BE033B34EA2D}"/>
              </a:ext>
            </a:extLst>
          </p:cNvPr>
          <p:cNvSpPr>
            <a:spLocks noGrp="1"/>
          </p:cNvSpPr>
          <p:nvPr>
            <p:ph idx="1"/>
          </p:nvPr>
        </p:nvSpPr>
        <p:spPr>
          <a:xfrm>
            <a:off x="1451579" y="2015732"/>
            <a:ext cx="9603275" cy="2328203"/>
          </a:xfrm>
        </p:spPr>
        <p:txBody>
          <a:bodyPr>
            <a:normAutofit lnSpcReduction="10000"/>
          </a:bodyPr>
          <a:lstStyle/>
          <a:p>
            <a:r>
              <a:rPr lang="es-CL" dirty="0"/>
              <a:t>El año 2016 comenzamos el cambio de oficina en la sucursal de Aeropuerto, pasamos de una oficina de 10 metros cuadrados aprox. En el Edificio Centro Aéreo, a una oficina de 23 metros cuadrados en el moderno edificio </a:t>
            </a:r>
            <a:r>
              <a:rPr lang="es-CL" dirty="0" err="1"/>
              <a:t>Eos</a:t>
            </a:r>
            <a:r>
              <a:rPr lang="es-CL" dirty="0"/>
              <a:t>, el cual cuenta con todas las comodidades (aire acondicionado, internet amplios escritorios etc.), actualmente se está gestionando la telefonía IP para la oficina.</a:t>
            </a:r>
            <a:endParaRPr lang="es-419" dirty="0"/>
          </a:p>
          <a:p>
            <a:r>
              <a:rPr lang="es-CL" dirty="0"/>
              <a:t>Fotos</a:t>
            </a:r>
            <a:endParaRPr lang="es-419" dirty="0"/>
          </a:p>
          <a:p>
            <a:endParaRPr lang="es-419" dirty="0"/>
          </a:p>
        </p:txBody>
      </p:sp>
      <p:pic>
        <p:nvPicPr>
          <p:cNvPr id="4" name="Imagen 3" descr="C:\Users\Alvaro\AppData\Local\Microsoft\Windows\INetCache\Content.Word\oficina aeropuerto2.jpg">
            <a:extLst>
              <a:ext uri="{FF2B5EF4-FFF2-40B4-BE49-F238E27FC236}">
                <a16:creationId xmlns:a16="http://schemas.microsoft.com/office/drawing/2014/main" id="{FAED4D5B-ED34-4641-977E-CD3969497479}"/>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1579" y="4343935"/>
            <a:ext cx="4557932" cy="2514065"/>
          </a:xfrm>
          <a:prstGeom prst="rect">
            <a:avLst/>
          </a:prstGeom>
          <a:noFill/>
          <a:ln>
            <a:noFill/>
          </a:ln>
        </p:spPr>
      </p:pic>
      <p:pic>
        <p:nvPicPr>
          <p:cNvPr id="5" name="Imagen 4">
            <a:extLst>
              <a:ext uri="{FF2B5EF4-FFF2-40B4-BE49-F238E27FC236}">
                <a16:creationId xmlns:a16="http://schemas.microsoft.com/office/drawing/2014/main" id="{7547214D-C0A3-4D17-BC90-4AA0291889E2}"/>
              </a:ext>
            </a:extLst>
          </p:cNvPr>
          <p:cNvPicPr>
            <a:picLocks noChangeAspect="1"/>
          </p:cNvPicPr>
          <p:nvPr/>
        </p:nvPicPr>
        <p:blipFill>
          <a:blip r:embed="rId3"/>
          <a:stretch>
            <a:fillRect/>
          </a:stretch>
        </p:blipFill>
        <p:spPr>
          <a:xfrm>
            <a:off x="7160455" y="4343934"/>
            <a:ext cx="3894399" cy="2514064"/>
          </a:xfrm>
          <a:prstGeom prst="rect">
            <a:avLst/>
          </a:prstGeom>
        </p:spPr>
      </p:pic>
      <p:pic>
        <p:nvPicPr>
          <p:cNvPr id="6" name="Imagen 5">
            <a:extLst>
              <a:ext uri="{FF2B5EF4-FFF2-40B4-BE49-F238E27FC236}">
                <a16:creationId xmlns:a16="http://schemas.microsoft.com/office/drawing/2014/main" id="{9759F918-B884-4018-AF0B-9170BAFF5C2E}"/>
              </a:ext>
            </a:extLst>
          </p:cNvPr>
          <p:cNvPicPr>
            <a:picLocks noChangeAspect="1"/>
          </p:cNvPicPr>
          <p:nvPr/>
        </p:nvPicPr>
        <p:blipFill>
          <a:blip r:embed="rId4"/>
          <a:stretch>
            <a:fillRect/>
          </a:stretch>
        </p:blipFill>
        <p:spPr>
          <a:xfrm>
            <a:off x="0" y="0"/>
            <a:ext cx="3504762" cy="552381"/>
          </a:xfrm>
          <a:prstGeom prst="rect">
            <a:avLst/>
          </a:prstGeom>
        </p:spPr>
      </p:pic>
    </p:spTree>
    <p:extLst>
      <p:ext uri="{BB962C8B-B14F-4D97-AF65-F5344CB8AC3E}">
        <p14:creationId xmlns:p14="http://schemas.microsoft.com/office/powerpoint/2010/main" val="695355035"/>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DE6215CC-3D68-444A-B551-A8D7960831ED}"/>
              </a:ext>
            </a:extLst>
          </p:cNvPr>
          <p:cNvSpPr/>
          <p:nvPr/>
        </p:nvSpPr>
        <p:spPr>
          <a:xfrm>
            <a:off x="1398102" y="552381"/>
            <a:ext cx="9395791" cy="2050690"/>
          </a:xfrm>
          <a:prstGeom prst="rect">
            <a:avLst/>
          </a:prstGeom>
        </p:spPr>
        <p:txBody>
          <a:bodyPr wrap="square">
            <a:spAutoFit/>
          </a:bodyPr>
          <a:lstStyle/>
          <a:p>
            <a:pPr marL="228600" algn="just">
              <a:lnSpc>
                <a:spcPct val="107000"/>
              </a:lnSpc>
              <a:spcAft>
                <a:spcPts val="800"/>
              </a:spcAft>
            </a:pPr>
            <a:r>
              <a:rPr lang="es-CL" sz="2400" dirty="0">
                <a:latin typeface="Calibri" panose="020F0502020204030204" pitchFamily="34" charset="0"/>
                <a:ea typeface="Calibri" panose="020F0502020204030204" pitchFamily="34" charset="0"/>
                <a:cs typeface="Times New Roman" panose="02020603050405020304" pitchFamily="18" charset="0"/>
              </a:rPr>
              <a:t>El año 2017 se comenzó con la remodelación de la oficina de Valparaíso, se cambiaron todos los muebles para reestructurar mejor los espacios en 35 metros cuadrados aprox. gestionamos incorporar mayor internet y telefonía IP, también se cambió camioneta, actualmente la sucursal Cuenta con una camioneta marca Mercedes año 2017.</a:t>
            </a:r>
            <a:endParaRPr lang="es-419"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n 4">
            <a:extLst>
              <a:ext uri="{FF2B5EF4-FFF2-40B4-BE49-F238E27FC236}">
                <a16:creationId xmlns:a16="http://schemas.microsoft.com/office/drawing/2014/main" id="{8C4A1114-3377-4D0B-939B-61E311251429}"/>
              </a:ext>
            </a:extLst>
          </p:cNvPr>
          <p:cNvPicPr>
            <a:picLocks noChangeAspect="1"/>
          </p:cNvPicPr>
          <p:nvPr/>
        </p:nvPicPr>
        <p:blipFill>
          <a:blip r:embed="rId2"/>
          <a:stretch>
            <a:fillRect/>
          </a:stretch>
        </p:blipFill>
        <p:spPr>
          <a:xfrm>
            <a:off x="3227582" y="2645299"/>
            <a:ext cx="5736833" cy="4212701"/>
          </a:xfrm>
          <a:prstGeom prst="rect">
            <a:avLst/>
          </a:prstGeom>
        </p:spPr>
      </p:pic>
      <p:pic>
        <p:nvPicPr>
          <p:cNvPr id="6" name="Imagen 5">
            <a:extLst>
              <a:ext uri="{FF2B5EF4-FFF2-40B4-BE49-F238E27FC236}">
                <a16:creationId xmlns:a16="http://schemas.microsoft.com/office/drawing/2014/main" id="{69F93B4E-B96F-44BA-A0BC-8A2D8979DB54}"/>
              </a:ext>
            </a:extLst>
          </p:cNvPr>
          <p:cNvPicPr>
            <a:picLocks noChangeAspect="1"/>
          </p:cNvPicPr>
          <p:nvPr/>
        </p:nvPicPr>
        <p:blipFill>
          <a:blip r:embed="rId3"/>
          <a:stretch>
            <a:fillRect/>
          </a:stretch>
        </p:blipFill>
        <p:spPr>
          <a:xfrm>
            <a:off x="0" y="0"/>
            <a:ext cx="3504762" cy="552381"/>
          </a:xfrm>
          <a:prstGeom prst="rect">
            <a:avLst/>
          </a:prstGeom>
        </p:spPr>
      </p:pic>
    </p:spTree>
    <p:extLst>
      <p:ext uri="{BB962C8B-B14F-4D97-AF65-F5344CB8AC3E}">
        <p14:creationId xmlns:p14="http://schemas.microsoft.com/office/powerpoint/2010/main" val="3289272464"/>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5CFCE205-DA09-4D54-8CC3-4CF4F6BACBA2}"/>
              </a:ext>
            </a:extLst>
          </p:cNvPr>
          <p:cNvSpPr/>
          <p:nvPr/>
        </p:nvSpPr>
        <p:spPr>
          <a:xfrm>
            <a:off x="1524000" y="666569"/>
            <a:ext cx="9144000" cy="1361014"/>
          </a:xfrm>
          <a:prstGeom prst="rect">
            <a:avLst/>
          </a:prstGeom>
        </p:spPr>
        <p:txBody>
          <a:bodyPr wrap="square">
            <a:spAutoFit/>
          </a:bodyPr>
          <a:lstStyle/>
          <a:p>
            <a:pPr marL="228600" algn="just">
              <a:lnSpc>
                <a:spcPct val="107000"/>
              </a:lnSpc>
              <a:spcAft>
                <a:spcPts val="800"/>
              </a:spcAft>
            </a:pPr>
            <a:r>
              <a:rPr lang="es-CL" dirty="0">
                <a:latin typeface="Calibri" panose="020F0502020204030204" pitchFamily="34" charset="0"/>
                <a:ea typeface="Calibri" panose="020F0502020204030204" pitchFamily="34" charset="0"/>
                <a:cs typeface="Times New Roman" panose="02020603050405020304" pitchFamily="18" charset="0"/>
              </a:rPr>
              <a:t>Entre el año 2017 y 2018, se puedo concretar la compra y remodelación de una oficina de 95 mt2 en el puerto de Valparaíso, entregando un mejor estándar de trabajo para el personal de esta sucursal, actualmente se mejoro el internet, y se ésta instalando la esperada telefonía IP.</a:t>
            </a:r>
            <a:endParaRPr lang="es-419" sz="1400" dirty="0">
              <a:latin typeface="Calibri" panose="020F0502020204030204" pitchFamily="34" charset="0"/>
              <a:ea typeface="Calibri" panose="020F0502020204030204" pitchFamily="34" charset="0"/>
              <a:cs typeface="Times New Roman" panose="02020603050405020304" pitchFamily="18" charset="0"/>
            </a:endParaRPr>
          </a:p>
          <a:p>
            <a:r>
              <a:rPr lang="es-CL" dirty="0">
                <a:latin typeface="Calibri" panose="020F0502020204030204" pitchFamily="34" charset="0"/>
                <a:ea typeface="Calibri" panose="020F0502020204030204" pitchFamily="34" charset="0"/>
                <a:cs typeface="Times New Roman" panose="02020603050405020304" pitchFamily="18" charset="0"/>
              </a:rPr>
              <a:t>    Adjunto fotos de la actual oficina.</a:t>
            </a:r>
            <a:endParaRPr lang="es-419" dirty="0"/>
          </a:p>
        </p:txBody>
      </p:sp>
      <p:pic>
        <p:nvPicPr>
          <p:cNvPr id="3" name="Imagen 2">
            <a:extLst>
              <a:ext uri="{FF2B5EF4-FFF2-40B4-BE49-F238E27FC236}">
                <a16:creationId xmlns:a16="http://schemas.microsoft.com/office/drawing/2014/main" id="{70CBC3F7-BEDB-40A4-A1D1-700ECC97DC06}"/>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2027583"/>
            <a:ext cx="5208104" cy="4088295"/>
          </a:xfrm>
          <a:prstGeom prst="rect">
            <a:avLst/>
          </a:prstGeom>
          <a:noFill/>
          <a:ln>
            <a:noFill/>
          </a:ln>
        </p:spPr>
      </p:pic>
      <p:pic>
        <p:nvPicPr>
          <p:cNvPr id="4" name="Imagen 3">
            <a:extLst>
              <a:ext uri="{FF2B5EF4-FFF2-40B4-BE49-F238E27FC236}">
                <a16:creationId xmlns:a16="http://schemas.microsoft.com/office/drawing/2014/main" id="{85278FE1-2795-4412-949A-B1EC258C4710}"/>
              </a:ext>
            </a:extLst>
          </p:cNvPr>
          <p:cNvPicPr>
            <a:picLocks noChangeAspect="1"/>
          </p:cNvPicPr>
          <p:nvPr/>
        </p:nvPicPr>
        <p:blipFill>
          <a:blip r:embed="rId3"/>
          <a:stretch>
            <a:fillRect/>
          </a:stretch>
        </p:blipFill>
        <p:spPr>
          <a:xfrm>
            <a:off x="6427304" y="2027583"/>
            <a:ext cx="5764696" cy="4088295"/>
          </a:xfrm>
          <a:prstGeom prst="rect">
            <a:avLst/>
          </a:prstGeom>
        </p:spPr>
      </p:pic>
      <p:pic>
        <p:nvPicPr>
          <p:cNvPr id="5" name="Imagen 4">
            <a:extLst>
              <a:ext uri="{FF2B5EF4-FFF2-40B4-BE49-F238E27FC236}">
                <a16:creationId xmlns:a16="http://schemas.microsoft.com/office/drawing/2014/main" id="{8625E022-1892-4493-B7B5-646706C8971F}"/>
              </a:ext>
            </a:extLst>
          </p:cNvPr>
          <p:cNvPicPr>
            <a:picLocks noChangeAspect="1"/>
          </p:cNvPicPr>
          <p:nvPr/>
        </p:nvPicPr>
        <p:blipFill>
          <a:blip r:embed="rId4"/>
          <a:stretch>
            <a:fillRect/>
          </a:stretch>
        </p:blipFill>
        <p:spPr>
          <a:xfrm>
            <a:off x="0" y="0"/>
            <a:ext cx="3504762" cy="552381"/>
          </a:xfrm>
          <a:prstGeom prst="rect">
            <a:avLst/>
          </a:prstGeom>
        </p:spPr>
      </p:pic>
    </p:spTree>
    <p:extLst>
      <p:ext uri="{BB962C8B-B14F-4D97-AF65-F5344CB8AC3E}">
        <p14:creationId xmlns:p14="http://schemas.microsoft.com/office/powerpoint/2010/main" val="1545167804"/>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DE291A8-E63B-496C-A1AD-4DF490460309}"/>
              </a:ext>
            </a:extLst>
          </p:cNvPr>
          <p:cNvPicPr>
            <a:picLocks noChangeAspect="1"/>
          </p:cNvPicPr>
          <p:nvPr/>
        </p:nvPicPr>
        <p:blipFill>
          <a:blip r:embed="rId2"/>
          <a:stretch>
            <a:fillRect/>
          </a:stretch>
        </p:blipFill>
        <p:spPr>
          <a:xfrm>
            <a:off x="2667158" y="1472324"/>
            <a:ext cx="6857684" cy="3913352"/>
          </a:xfrm>
          <a:prstGeom prst="rect">
            <a:avLst/>
          </a:prstGeom>
        </p:spPr>
      </p:pic>
      <p:pic>
        <p:nvPicPr>
          <p:cNvPr id="4" name="Imagen 3">
            <a:extLst>
              <a:ext uri="{FF2B5EF4-FFF2-40B4-BE49-F238E27FC236}">
                <a16:creationId xmlns:a16="http://schemas.microsoft.com/office/drawing/2014/main" id="{06E0D753-155B-4C47-ABB1-679F0605AFFD}"/>
              </a:ext>
            </a:extLst>
          </p:cNvPr>
          <p:cNvPicPr>
            <a:picLocks noChangeAspect="1"/>
          </p:cNvPicPr>
          <p:nvPr/>
        </p:nvPicPr>
        <p:blipFill>
          <a:blip r:embed="rId3"/>
          <a:stretch>
            <a:fillRect/>
          </a:stretch>
        </p:blipFill>
        <p:spPr>
          <a:xfrm>
            <a:off x="0" y="-25061"/>
            <a:ext cx="3504762" cy="552381"/>
          </a:xfrm>
          <a:prstGeom prst="rect">
            <a:avLst/>
          </a:prstGeom>
        </p:spPr>
      </p:pic>
    </p:spTree>
    <p:extLst>
      <p:ext uri="{BB962C8B-B14F-4D97-AF65-F5344CB8AC3E}">
        <p14:creationId xmlns:p14="http://schemas.microsoft.com/office/powerpoint/2010/main" val="3201720287"/>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6630D9-6BC4-4FC7-BF74-D8F9E753E7B8}"/>
              </a:ext>
            </a:extLst>
          </p:cNvPr>
          <p:cNvSpPr>
            <a:spLocks noGrp="1"/>
          </p:cNvSpPr>
          <p:nvPr>
            <p:ph type="title"/>
          </p:nvPr>
        </p:nvSpPr>
        <p:spPr>
          <a:xfrm>
            <a:off x="1650362" y="1130517"/>
            <a:ext cx="9603275" cy="552381"/>
          </a:xfrm>
        </p:spPr>
        <p:txBody>
          <a:bodyPr>
            <a:normAutofit fontScale="90000"/>
          </a:bodyPr>
          <a:lstStyle/>
          <a:p>
            <a:r>
              <a:rPr lang="es-CL" sz="2800" b="1" dirty="0">
                <a:latin typeface="Calibri" panose="020F0502020204030204" pitchFamily="34" charset="0"/>
                <a:ea typeface="Calibri" panose="020F0502020204030204" pitchFamily="34" charset="0"/>
                <a:cs typeface="Times New Roman" panose="02020603050405020304" pitchFamily="18" charset="0"/>
              </a:rPr>
              <a:t>El año 2016 se realizó una encuesta de satisfacción a un grupo de clientes.</a:t>
            </a:r>
            <a:br>
              <a:rPr lang="es-419" sz="2800" dirty="0">
                <a:latin typeface="Calibri" panose="020F0502020204030204" pitchFamily="34" charset="0"/>
                <a:ea typeface="Calibri" panose="020F0502020204030204" pitchFamily="34" charset="0"/>
                <a:cs typeface="Times New Roman" panose="02020603050405020304" pitchFamily="18" charset="0"/>
              </a:rPr>
            </a:br>
            <a:endParaRPr lang="es-419" sz="2800" dirty="0"/>
          </a:p>
        </p:txBody>
      </p:sp>
      <p:pic>
        <p:nvPicPr>
          <p:cNvPr id="4" name="Marcador de contenido 3">
            <a:extLst>
              <a:ext uri="{FF2B5EF4-FFF2-40B4-BE49-F238E27FC236}">
                <a16:creationId xmlns:a16="http://schemas.microsoft.com/office/drawing/2014/main" id="{3B319797-DB2C-480F-94A5-39E822BCEE20}"/>
              </a:ext>
            </a:extLst>
          </p:cNvPr>
          <p:cNvPicPr>
            <a:picLocks noGrp="1" noChangeAspect="1"/>
          </p:cNvPicPr>
          <p:nvPr>
            <p:ph idx="1"/>
          </p:nvPr>
        </p:nvPicPr>
        <p:blipFill>
          <a:blip r:embed="rId2"/>
          <a:stretch>
            <a:fillRect/>
          </a:stretch>
        </p:blipFill>
        <p:spPr>
          <a:xfrm>
            <a:off x="6582380" y="2830089"/>
            <a:ext cx="5357829" cy="2915826"/>
          </a:xfrm>
          <a:prstGeom prst="rect">
            <a:avLst/>
          </a:prstGeom>
        </p:spPr>
      </p:pic>
      <p:pic>
        <p:nvPicPr>
          <p:cNvPr id="5" name="Imagen 4">
            <a:extLst>
              <a:ext uri="{FF2B5EF4-FFF2-40B4-BE49-F238E27FC236}">
                <a16:creationId xmlns:a16="http://schemas.microsoft.com/office/drawing/2014/main" id="{73A55F16-59F2-4A56-8C7E-20C690BCE82E}"/>
              </a:ext>
            </a:extLst>
          </p:cNvPr>
          <p:cNvPicPr>
            <a:picLocks noChangeAspect="1"/>
          </p:cNvPicPr>
          <p:nvPr/>
        </p:nvPicPr>
        <p:blipFill>
          <a:blip r:embed="rId3"/>
          <a:stretch>
            <a:fillRect/>
          </a:stretch>
        </p:blipFill>
        <p:spPr>
          <a:xfrm>
            <a:off x="459875" y="2740086"/>
            <a:ext cx="6122505" cy="2915828"/>
          </a:xfrm>
          <a:prstGeom prst="rect">
            <a:avLst/>
          </a:prstGeom>
        </p:spPr>
      </p:pic>
      <p:pic>
        <p:nvPicPr>
          <p:cNvPr id="6" name="Imagen 5">
            <a:extLst>
              <a:ext uri="{FF2B5EF4-FFF2-40B4-BE49-F238E27FC236}">
                <a16:creationId xmlns:a16="http://schemas.microsoft.com/office/drawing/2014/main" id="{B9BA9CBD-E5FF-4CA1-9D59-DE9B62D24820}"/>
              </a:ext>
            </a:extLst>
          </p:cNvPr>
          <p:cNvPicPr>
            <a:picLocks noChangeAspect="1"/>
          </p:cNvPicPr>
          <p:nvPr/>
        </p:nvPicPr>
        <p:blipFill>
          <a:blip r:embed="rId4"/>
          <a:stretch>
            <a:fillRect/>
          </a:stretch>
        </p:blipFill>
        <p:spPr>
          <a:xfrm>
            <a:off x="0" y="0"/>
            <a:ext cx="3504762" cy="552381"/>
          </a:xfrm>
          <a:prstGeom prst="rect">
            <a:avLst/>
          </a:prstGeom>
        </p:spPr>
      </p:pic>
      <p:sp>
        <p:nvSpPr>
          <p:cNvPr id="7" name="Rectángulo 6">
            <a:extLst>
              <a:ext uri="{FF2B5EF4-FFF2-40B4-BE49-F238E27FC236}">
                <a16:creationId xmlns:a16="http://schemas.microsoft.com/office/drawing/2014/main" id="{57B1627A-0484-4C89-A285-8FA2CB3E87D4}"/>
              </a:ext>
            </a:extLst>
          </p:cNvPr>
          <p:cNvSpPr/>
          <p:nvPr/>
        </p:nvSpPr>
        <p:spPr>
          <a:xfrm>
            <a:off x="-83463" y="2124989"/>
            <a:ext cx="4204549" cy="369332"/>
          </a:xfrm>
          <a:prstGeom prst="rect">
            <a:avLst/>
          </a:prstGeom>
        </p:spPr>
        <p:txBody>
          <a:bodyPr wrap="none">
            <a:spAutoFit/>
          </a:bodyPr>
          <a:lstStyle/>
          <a:p>
            <a:r>
              <a:rPr lang="es-CL" b="1" dirty="0"/>
              <a:t>Adjunto resultados encuesta externa:</a:t>
            </a:r>
            <a:endParaRPr lang="es-419" dirty="0"/>
          </a:p>
        </p:txBody>
      </p:sp>
    </p:spTree>
    <p:extLst>
      <p:ext uri="{BB962C8B-B14F-4D97-AF65-F5344CB8AC3E}">
        <p14:creationId xmlns:p14="http://schemas.microsoft.com/office/powerpoint/2010/main" val="94114022"/>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DADD326-4EBA-4CF8-85B0-9A0DB1053782}"/>
              </a:ext>
            </a:extLst>
          </p:cNvPr>
          <p:cNvPicPr>
            <a:picLocks noChangeAspect="1"/>
          </p:cNvPicPr>
          <p:nvPr/>
        </p:nvPicPr>
        <p:blipFill>
          <a:blip r:embed="rId2"/>
          <a:stretch>
            <a:fillRect/>
          </a:stretch>
        </p:blipFill>
        <p:spPr>
          <a:xfrm>
            <a:off x="503583" y="503583"/>
            <a:ext cx="5592417" cy="2314712"/>
          </a:xfrm>
          <a:prstGeom prst="rect">
            <a:avLst/>
          </a:prstGeom>
        </p:spPr>
      </p:pic>
      <p:pic>
        <p:nvPicPr>
          <p:cNvPr id="5" name="Imagen 4">
            <a:extLst>
              <a:ext uri="{FF2B5EF4-FFF2-40B4-BE49-F238E27FC236}">
                <a16:creationId xmlns:a16="http://schemas.microsoft.com/office/drawing/2014/main" id="{C2D039A8-04AC-4557-B139-3DDF0ADE2210}"/>
              </a:ext>
            </a:extLst>
          </p:cNvPr>
          <p:cNvPicPr>
            <a:picLocks noChangeAspect="1"/>
          </p:cNvPicPr>
          <p:nvPr/>
        </p:nvPicPr>
        <p:blipFill>
          <a:blip r:embed="rId3"/>
          <a:stretch>
            <a:fillRect/>
          </a:stretch>
        </p:blipFill>
        <p:spPr>
          <a:xfrm>
            <a:off x="6869429" y="503583"/>
            <a:ext cx="3851580" cy="2314712"/>
          </a:xfrm>
          <a:prstGeom prst="rect">
            <a:avLst/>
          </a:prstGeom>
        </p:spPr>
      </p:pic>
      <p:pic>
        <p:nvPicPr>
          <p:cNvPr id="6" name="Imagen 5">
            <a:extLst>
              <a:ext uri="{FF2B5EF4-FFF2-40B4-BE49-F238E27FC236}">
                <a16:creationId xmlns:a16="http://schemas.microsoft.com/office/drawing/2014/main" id="{BB985692-6E8B-4BC6-AED4-AB0532689919}"/>
              </a:ext>
            </a:extLst>
          </p:cNvPr>
          <p:cNvPicPr>
            <a:picLocks noChangeAspect="1"/>
          </p:cNvPicPr>
          <p:nvPr/>
        </p:nvPicPr>
        <p:blipFill>
          <a:blip r:embed="rId4"/>
          <a:stretch>
            <a:fillRect/>
          </a:stretch>
        </p:blipFill>
        <p:spPr>
          <a:xfrm>
            <a:off x="503583" y="3532528"/>
            <a:ext cx="5234608" cy="2493615"/>
          </a:xfrm>
          <a:prstGeom prst="rect">
            <a:avLst/>
          </a:prstGeom>
        </p:spPr>
      </p:pic>
      <p:pic>
        <p:nvPicPr>
          <p:cNvPr id="7" name="Imagen 6">
            <a:extLst>
              <a:ext uri="{FF2B5EF4-FFF2-40B4-BE49-F238E27FC236}">
                <a16:creationId xmlns:a16="http://schemas.microsoft.com/office/drawing/2014/main" id="{D4D47397-9484-4E9B-953E-255316454914}"/>
              </a:ext>
            </a:extLst>
          </p:cNvPr>
          <p:cNvPicPr>
            <a:picLocks noChangeAspect="1"/>
          </p:cNvPicPr>
          <p:nvPr/>
        </p:nvPicPr>
        <p:blipFill>
          <a:blip r:embed="rId5"/>
          <a:stretch>
            <a:fillRect/>
          </a:stretch>
        </p:blipFill>
        <p:spPr>
          <a:xfrm>
            <a:off x="6869429" y="3532528"/>
            <a:ext cx="3851580" cy="2315535"/>
          </a:xfrm>
          <a:prstGeom prst="rect">
            <a:avLst/>
          </a:prstGeom>
        </p:spPr>
      </p:pic>
      <p:pic>
        <p:nvPicPr>
          <p:cNvPr id="8" name="Imagen 7">
            <a:extLst>
              <a:ext uri="{FF2B5EF4-FFF2-40B4-BE49-F238E27FC236}">
                <a16:creationId xmlns:a16="http://schemas.microsoft.com/office/drawing/2014/main" id="{EF39598D-BA49-4281-80F5-89E1B8BA14BD}"/>
              </a:ext>
            </a:extLst>
          </p:cNvPr>
          <p:cNvPicPr>
            <a:picLocks noChangeAspect="1"/>
          </p:cNvPicPr>
          <p:nvPr/>
        </p:nvPicPr>
        <p:blipFill>
          <a:blip r:embed="rId6"/>
          <a:stretch>
            <a:fillRect/>
          </a:stretch>
        </p:blipFill>
        <p:spPr>
          <a:xfrm>
            <a:off x="0" y="0"/>
            <a:ext cx="3504762" cy="552381"/>
          </a:xfrm>
          <a:prstGeom prst="rect">
            <a:avLst/>
          </a:prstGeom>
        </p:spPr>
      </p:pic>
    </p:spTree>
    <p:extLst>
      <p:ext uri="{BB962C8B-B14F-4D97-AF65-F5344CB8AC3E}">
        <p14:creationId xmlns:p14="http://schemas.microsoft.com/office/powerpoint/2010/main" val="1128268794"/>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3CCCB35-7696-49B4-B3F6-F930313CF49A}"/>
              </a:ext>
            </a:extLst>
          </p:cNvPr>
          <p:cNvPicPr>
            <a:picLocks noChangeAspect="1"/>
          </p:cNvPicPr>
          <p:nvPr/>
        </p:nvPicPr>
        <p:blipFill>
          <a:blip r:embed="rId2"/>
          <a:stretch>
            <a:fillRect/>
          </a:stretch>
        </p:blipFill>
        <p:spPr>
          <a:xfrm>
            <a:off x="0" y="0"/>
            <a:ext cx="10926904" cy="3767163"/>
          </a:xfrm>
          <a:prstGeom prst="rect">
            <a:avLst/>
          </a:prstGeom>
        </p:spPr>
      </p:pic>
      <p:pic>
        <p:nvPicPr>
          <p:cNvPr id="3" name="Imagen 2">
            <a:extLst>
              <a:ext uri="{FF2B5EF4-FFF2-40B4-BE49-F238E27FC236}">
                <a16:creationId xmlns:a16="http://schemas.microsoft.com/office/drawing/2014/main" id="{A7A8FA50-A283-4141-B372-3310F99616FA}"/>
              </a:ext>
            </a:extLst>
          </p:cNvPr>
          <p:cNvPicPr>
            <a:picLocks noChangeAspect="1"/>
          </p:cNvPicPr>
          <p:nvPr/>
        </p:nvPicPr>
        <p:blipFill>
          <a:blip r:embed="rId3"/>
          <a:stretch>
            <a:fillRect/>
          </a:stretch>
        </p:blipFill>
        <p:spPr>
          <a:xfrm>
            <a:off x="4916557" y="610501"/>
            <a:ext cx="5592417" cy="2517011"/>
          </a:xfrm>
          <a:prstGeom prst="rect">
            <a:avLst/>
          </a:prstGeom>
        </p:spPr>
      </p:pic>
      <p:pic>
        <p:nvPicPr>
          <p:cNvPr id="8" name="Imagen 7">
            <a:extLst>
              <a:ext uri="{FF2B5EF4-FFF2-40B4-BE49-F238E27FC236}">
                <a16:creationId xmlns:a16="http://schemas.microsoft.com/office/drawing/2014/main" id="{CC0F0590-FF73-4950-AFFE-05D162B24C76}"/>
              </a:ext>
            </a:extLst>
          </p:cNvPr>
          <p:cNvPicPr>
            <a:picLocks noChangeAspect="1"/>
          </p:cNvPicPr>
          <p:nvPr/>
        </p:nvPicPr>
        <p:blipFill>
          <a:blip r:embed="rId4"/>
          <a:stretch>
            <a:fillRect/>
          </a:stretch>
        </p:blipFill>
        <p:spPr>
          <a:xfrm>
            <a:off x="0" y="3429000"/>
            <a:ext cx="13040139" cy="3128646"/>
          </a:xfrm>
          <a:prstGeom prst="rect">
            <a:avLst/>
          </a:prstGeom>
        </p:spPr>
      </p:pic>
      <p:pic>
        <p:nvPicPr>
          <p:cNvPr id="9" name="Imagen 8">
            <a:extLst>
              <a:ext uri="{FF2B5EF4-FFF2-40B4-BE49-F238E27FC236}">
                <a16:creationId xmlns:a16="http://schemas.microsoft.com/office/drawing/2014/main" id="{D8C2F011-7DFD-4C44-9C0D-4624EE50B07D}"/>
              </a:ext>
            </a:extLst>
          </p:cNvPr>
          <p:cNvPicPr>
            <a:picLocks noChangeAspect="1"/>
          </p:cNvPicPr>
          <p:nvPr/>
        </p:nvPicPr>
        <p:blipFill>
          <a:blip r:embed="rId5"/>
          <a:stretch>
            <a:fillRect/>
          </a:stretch>
        </p:blipFill>
        <p:spPr>
          <a:xfrm>
            <a:off x="0" y="0"/>
            <a:ext cx="3504762" cy="552381"/>
          </a:xfrm>
          <a:prstGeom prst="rect">
            <a:avLst/>
          </a:prstGeom>
        </p:spPr>
      </p:pic>
    </p:spTree>
    <p:extLst>
      <p:ext uri="{BB962C8B-B14F-4D97-AF65-F5344CB8AC3E}">
        <p14:creationId xmlns:p14="http://schemas.microsoft.com/office/powerpoint/2010/main" val="1542522396"/>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DB2D554-18F1-42F0-97F5-9B567B3FE04F}"/>
              </a:ext>
            </a:extLst>
          </p:cNvPr>
          <p:cNvPicPr>
            <a:picLocks noChangeAspect="1"/>
          </p:cNvPicPr>
          <p:nvPr/>
        </p:nvPicPr>
        <p:blipFill>
          <a:blip r:embed="rId2"/>
          <a:stretch>
            <a:fillRect/>
          </a:stretch>
        </p:blipFill>
        <p:spPr>
          <a:xfrm>
            <a:off x="0" y="851452"/>
            <a:ext cx="13822017" cy="5155095"/>
          </a:xfrm>
          <a:prstGeom prst="rect">
            <a:avLst/>
          </a:prstGeom>
        </p:spPr>
      </p:pic>
      <p:pic>
        <p:nvPicPr>
          <p:cNvPr id="4" name="Imagen 3">
            <a:extLst>
              <a:ext uri="{FF2B5EF4-FFF2-40B4-BE49-F238E27FC236}">
                <a16:creationId xmlns:a16="http://schemas.microsoft.com/office/drawing/2014/main" id="{F88D80BD-F4C8-4845-BCFD-33296F00151A}"/>
              </a:ext>
            </a:extLst>
          </p:cNvPr>
          <p:cNvPicPr>
            <a:picLocks noChangeAspect="1"/>
          </p:cNvPicPr>
          <p:nvPr/>
        </p:nvPicPr>
        <p:blipFill>
          <a:blip r:embed="rId3"/>
          <a:stretch>
            <a:fillRect/>
          </a:stretch>
        </p:blipFill>
        <p:spPr>
          <a:xfrm>
            <a:off x="0" y="0"/>
            <a:ext cx="3504762" cy="552381"/>
          </a:xfrm>
          <a:prstGeom prst="rect">
            <a:avLst/>
          </a:prstGeom>
        </p:spPr>
      </p:pic>
    </p:spTree>
    <p:extLst>
      <p:ext uri="{BB962C8B-B14F-4D97-AF65-F5344CB8AC3E}">
        <p14:creationId xmlns:p14="http://schemas.microsoft.com/office/powerpoint/2010/main" val="4285084095"/>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05A2A22-2FC5-4068-B9D9-7857C1ADAC76}"/>
              </a:ext>
            </a:extLst>
          </p:cNvPr>
          <p:cNvSpPr>
            <a:spLocks noGrp="1"/>
          </p:cNvSpPr>
          <p:nvPr>
            <p:ph type="title"/>
          </p:nvPr>
        </p:nvSpPr>
        <p:spPr/>
        <p:txBody>
          <a:bodyPr>
            <a:normAutofit fontScale="90000"/>
          </a:bodyPr>
          <a:lstStyle/>
          <a:p>
            <a:r>
              <a:rPr lang="es-CL" b="1" dirty="0"/>
              <a:t>El año 2017 se realizó una encuesta de satisfacción a un grupo de clientes.</a:t>
            </a:r>
            <a:br>
              <a:rPr lang="es-419" dirty="0"/>
            </a:br>
            <a:endParaRPr lang="es-419" dirty="0"/>
          </a:p>
        </p:txBody>
      </p:sp>
      <p:sp>
        <p:nvSpPr>
          <p:cNvPr id="3" name="Marcador de contenido 2">
            <a:extLst>
              <a:ext uri="{FF2B5EF4-FFF2-40B4-BE49-F238E27FC236}">
                <a16:creationId xmlns:a16="http://schemas.microsoft.com/office/drawing/2014/main" id="{B7DB7853-A9F2-4BD1-93A1-10825E8882A6}"/>
              </a:ext>
            </a:extLst>
          </p:cNvPr>
          <p:cNvSpPr>
            <a:spLocks noGrp="1"/>
          </p:cNvSpPr>
          <p:nvPr>
            <p:ph idx="1"/>
          </p:nvPr>
        </p:nvSpPr>
        <p:spPr/>
        <p:txBody>
          <a:bodyPr/>
          <a:lstStyle/>
          <a:p>
            <a:r>
              <a:rPr lang="es-CL" b="1" dirty="0"/>
              <a:t>Adjunto resultados:</a:t>
            </a:r>
            <a:endParaRPr lang="es-419" dirty="0"/>
          </a:p>
          <a:p>
            <a:endParaRPr lang="es-419" dirty="0"/>
          </a:p>
        </p:txBody>
      </p:sp>
      <p:pic>
        <p:nvPicPr>
          <p:cNvPr id="5" name="Imagen 4">
            <a:extLst>
              <a:ext uri="{FF2B5EF4-FFF2-40B4-BE49-F238E27FC236}">
                <a16:creationId xmlns:a16="http://schemas.microsoft.com/office/drawing/2014/main" id="{56FDE586-E130-40C2-A220-D9D0CFD8E876}"/>
              </a:ext>
            </a:extLst>
          </p:cNvPr>
          <p:cNvPicPr>
            <a:picLocks noChangeAspect="1"/>
          </p:cNvPicPr>
          <p:nvPr/>
        </p:nvPicPr>
        <p:blipFill>
          <a:blip r:embed="rId2"/>
          <a:stretch>
            <a:fillRect/>
          </a:stretch>
        </p:blipFill>
        <p:spPr>
          <a:xfrm>
            <a:off x="0" y="2567243"/>
            <a:ext cx="12192000" cy="4290757"/>
          </a:xfrm>
          <a:prstGeom prst="rect">
            <a:avLst/>
          </a:prstGeom>
        </p:spPr>
      </p:pic>
      <p:pic>
        <p:nvPicPr>
          <p:cNvPr id="6" name="Imagen 5">
            <a:extLst>
              <a:ext uri="{FF2B5EF4-FFF2-40B4-BE49-F238E27FC236}">
                <a16:creationId xmlns:a16="http://schemas.microsoft.com/office/drawing/2014/main" id="{7731E78F-AB14-4BD6-83EC-64279019EFA4}"/>
              </a:ext>
            </a:extLst>
          </p:cNvPr>
          <p:cNvPicPr>
            <a:picLocks noChangeAspect="1"/>
          </p:cNvPicPr>
          <p:nvPr/>
        </p:nvPicPr>
        <p:blipFill>
          <a:blip r:embed="rId3"/>
          <a:stretch>
            <a:fillRect/>
          </a:stretch>
        </p:blipFill>
        <p:spPr>
          <a:xfrm>
            <a:off x="0" y="0"/>
            <a:ext cx="3504762" cy="552381"/>
          </a:xfrm>
          <a:prstGeom prst="rect">
            <a:avLst/>
          </a:prstGeom>
        </p:spPr>
      </p:pic>
    </p:spTree>
    <p:extLst>
      <p:ext uri="{BB962C8B-B14F-4D97-AF65-F5344CB8AC3E}">
        <p14:creationId xmlns:p14="http://schemas.microsoft.com/office/powerpoint/2010/main" val="4038534489"/>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96B24E2-B6D7-41AE-B8A2-DA834043CF59}"/>
              </a:ext>
            </a:extLst>
          </p:cNvPr>
          <p:cNvPicPr>
            <a:picLocks noChangeAspect="1"/>
          </p:cNvPicPr>
          <p:nvPr/>
        </p:nvPicPr>
        <p:blipFill>
          <a:blip r:embed="rId2"/>
          <a:stretch>
            <a:fillRect/>
          </a:stretch>
        </p:blipFill>
        <p:spPr>
          <a:xfrm>
            <a:off x="0" y="397565"/>
            <a:ext cx="12192000" cy="5897218"/>
          </a:xfrm>
          <a:prstGeom prst="rect">
            <a:avLst/>
          </a:prstGeom>
        </p:spPr>
      </p:pic>
      <p:pic>
        <p:nvPicPr>
          <p:cNvPr id="5" name="Imagen 4">
            <a:extLst>
              <a:ext uri="{FF2B5EF4-FFF2-40B4-BE49-F238E27FC236}">
                <a16:creationId xmlns:a16="http://schemas.microsoft.com/office/drawing/2014/main" id="{5BB28C43-2F2F-4A40-99DF-99C34BBBEF25}"/>
              </a:ext>
            </a:extLst>
          </p:cNvPr>
          <p:cNvPicPr>
            <a:picLocks noChangeAspect="1"/>
          </p:cNvPicPr>
          <p:nvPr/>
        </p:nvPicPr>
        <p:blipFill>
          <a:blip r:embed="rId3"/>
          <a:stretch>
            <a:fillRect/>
          </a:stretch>
        </p:blipFill>
        <p:spPr>
          <a:xfrm>
            <a:off x="0" y="0"/>
            <a:ext cx="3504762" cy="552381"/>
          </a:xfrm>
          <a:prstGeom prst="rect">
            <a:avLst/>
          </a:prstGeom>
        </p:spPr>
      </p:pic>
    </p:spTree>
    <p:extLst>
      <p:ext uri="{BB962C8B-B14F-4D97-AF65-F5344CB8AC3E}">
        <p14:creationId xmlns:p14="http://schemas.microsoft.com/office/powerpoint/2010/main" val="822558263"/>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FACE17F-CB19-4E65-8BE3-A2A16C0CBE3B}"/>
              </a:ext>
            </a:extLst>
          </p:cNvPr>
          <p:cNvPicPr>
            <a:picLocks noChangeAspect="1"/>
          </p:cNvPicPr>
          <p:nvPr/>
        </p:nvPicPr>
        <p:blipFill>
          <a:blip r:embed="rId2"/>
          <a:stretch>
            <a:fillRect/>
          </a:stretch>
        </p:blipFill>
        <p:spPr>
          <a:xfrm>
            <a:off x="0" y="530086"/>
            <a:ext cx="12192000" cy="5953539"/>
          </a:xfrm>
          <a:prstGeom prst="rect">
            <a:avLst/>
          </a:prstGeom>
        </p:spPr>
      </p:pic>
      <p:pic>
        <p:nvPicPr>
          <p:cNvPr id="3" name="Imagen 2">
            <a:extLst>
              <a:ext uri="{FF2B5EF4-FFF2-40B4-BE49-F238E27FC236}">
                <a16:creationId xmlns:a16="http://schemas.microsoft.com/office/drawing/2014/main" id="{A129FDEA-3E5E-4FC1-A857-0B459308A19A}"/>
              </a:ext>
            </a:extLst>
          </p:cNvPr>
          <p:cNvPicPr>
            <a:picLocks noChangeAspect="1"/>
          </p:cNvPicPr>
          <p:nvPr/>
        </p:nvPicPr>
        <p:blipFill>
          <a:blip r:embed="rId3"/>
          <a:stretch>
            <a:fillRect/>
          </a:stretch>
        </p:blipFill>
        <p:spPr>
          <a:xfrm>
            <a:off x="0" y="0"/>
            <a:ext cx="3504762" cy="552381"/>
          </a:xfrm>
          <a:prstGeom prst="rect">
            <a:avLst/>
          </a:prstGeom>
        </p:spPr>
      </p:pic>
    </p:spTree>
    <p:extLst>
      <p:ext uri="{BB962C8B-B14F-4D97-AF65-F5344CB8AC3E}">
        <p14:creationId xmlns:p14="http://schemas.microsoft.com/office/powerpoint/2010/main" val="1194080183"/>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440E012-82E8-4E27-8076-A0C181566E57}"/>
              </a:ext>
            </a:extLst>
          </p:cNvPr>
          <p:cNvPicPr>
            <a:picLocks noChangeAspect="1"/>
          </p:cNvPicPr>
          <p:nvPr/>
        </p:nvPicPr>
        <p:blipFill>
          <a:blip r:embed="rId2"/>
          <a:stretch>
            <a:fillRect/>
          </a:stretch>
        </p:blipFill>
        <p:spPr>
          <a:xfrm>
            <a:off x="742122" y="828740"/>
            <a:ext cx="12655826" cy="4935475"/>
          </a:xfrm>
          <a:prstGeom prst="rect">
            <a:avLst/>
          </a:prstGeom>
        </p:spPr>
      </p:pic>
      <p:pic>
        <p:nvPicPr>
          <p:cNvPr id="3" name="Imagen 2">
            <a:extLst>
              <a:ext uri="{FF2B5EF4-FFF2-40B4-BE49-F238E27FC236}">
                <a16:creationId xmlns:a16="http://schemas.microsoft.com/office/drawing/2014/main" id="{ACCDBE93-FAA7-4C75-BB5E-8AD4577145C2}"/>
              </a:ext>
            </a:extLst>
          </p:cNvPr>
          <p:cNvPicPr>
            <a:picLocks noChangeAspect="1"/>
          </p:cNvPicPr>
          <p:nvPr/>
        </p:nvPicPr>
        <p:blipFill>
          <a:blip r:embed="rId3"/>
          <a:stretch>
            <a:fillRect/>
          </a:stretch>
        </p:blipFill>
        <p:spPr>
          <a:xfrm>
            <a:off x="0" y="0"/>
            <a:ext cx="3504762" cy="552381"/>
          </a:xfrm>
          <a:prstGeom prst="rect">
            <a:avLst/>
          </a:prstGeom>
        </p:spPr>
      </p:pic>
    </p:spTree>
    <p:extLst>
      <p:ext uri="{BB962C8B-B14F-4D97-AF65-F5344CB8AC3E}">
        <p14:creationId xmlns:p14="http://schemas.microsoft.com/office/powerpoint/2010/main" val="1090111524"/>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1A2AE0-3E51-4B9B-A22B-AD158DC603BB}"/>
              </a:ext>
            </a:extLst>
          </p:cNvPr>
          <p:cNvSpPr>
            <a:spLocks noGrp="1"/>
          </p:cNvSpPr>
          <p:nvPr>
            <p:ph type="title"/>
          </p:nvPr>
        </p:nvSpPr>
        <p:spPr/>
        <p:txBody>
          <a:bodyPr>
            <a:normAutofit fontScale="90000"/>
          </a:bodyPr>
          <a:lstStyle/>
          <a:p>
            <a:r>
              <a:rPr lang="es-CL" b="1" u="sng" dirty="0"/>
              <a:t>Comparación de encuestas a clientes, realizadas entre el año 2016 y 2017</a:t>
            </a:r>
            <a:br>
              <a:rPr lang="es-419" dirty="0"/>
            </a:br>
            <a:endParaRPr lang="es-419" dirty="0"/>
          </a:p>
        </p:txBody>
      </p:sp>
      <p:sp>
        <p:nvSpPr>
          <p:cNvPr id="3" name="Marcador de contenido 2">
            <a:extLst>
              <a:ext uri="{FF2B5EF4-FFF2-40B4-BE49-F238E27FC236}">
                <a16:creationId xmlns:a16="http://schemas.microsoft.com/office/drawing/2014/main" id="{DA9E0893-BE5C-459F-91F3-FF19BFDED2C0}"/>
              </a:ext>
            </a:extLst>
          </p:cNvPr>
          <p:cNvSpPr>
            <a:spLocks noGrp="1"/>
          </p:cNvSpPr>
          <p:nvPr>
            <p:ph idx="1"/>
          </p:nvPr>
        </p:nvSpPr>
        <p:spPr>
          <a:xfrm>
            <a:off x="1451579" y="2015732"/>
            <a:ext cx="9603275" cy="4146529"/>
          </a:xfrm>
        </p:spPr>
        <p:txBody>
          <a:bodyPr>
            <a:normAutofit fontScale="70000" lnSpcReduction="20000"/>
          </a:bodyPr>
          <a:lstStyle/>
          <a:p>
            <a:pPr marL="0" indent="0">
              <a:buNone/>
            </a:pPr>
            <a:r>
              <a:rPr lang="es-CL" dirty="0"/>
              <a:t>                                                                     </a:t>
            </a:r>
            <a:r>
              <a:rPr lang="es-CL" b="1" dirty="0"/>
              <a:t>2016                   2017</a:t>
            </a:r>
            <a:endParaRPr lang="es-419" dirty="0"/>
          </a:p>
          <a:p>
            <a:r>
              <a:rPr lang="es-CL" dirty="0"/>
              <a:t>Atención Ejecutiva                                      4,75%                 4,76%</a:t>
            </a:r>
            <a:endParaRPr lang="es-419" dirty="0"/>
          </a:p>
          <a:p>
            <a:r>
              <a:rPr lang="es-CL" dirty="0"/>
              <a:t>Tramitación                                                4,19%                 4,29%</a:t>
            </a:r>
            <a:endParaRPr lang="es-419" dirty="0"/>
          </a:p>
          <a:p>
            <a:r>
              <a:rPr lang="es-CL" dirty="0"/>
              <a:t>Facturación                                                 3,81%                 </a:t>
            </a:r>
            <a:r>
              <a:rPr lang="es-CL" dirty="0">
                <a:solidFill>
                  <a:schemeClr val="accent1"/>
                </a:solidFill>
              </a:rPr>
              <a:t>3,47%</a:t>
            </a:r>
            <a:endParaRPr lang="es-419" dirty="0">
              <a:solidFill>
                <a:schemeClr val="accent1"/>
              </a:solidFill>
            </a:endParaRPr>
          </a:p>
          <a:p>
            <a:r>
              <a:rPr lang="es-CL" dirty="0"/>
              <a:t>Mensajería                                                  4,44%                 4,47%</a:t>
            </a:r>
            <a:endParaRPr lang="es-419" dirty="0"/>
          </a:p>
          <a:p>
            <a:r>
              <a:rPr lang="es-CL" dirty="0"/>
              <a:t>Transporte                                                  4,56%                 </a:t>
            </a:r>
            <a:r>
              <a:rPr lang="es-CL" dirty="0">
                <a:solidFill>
                  <a:schemeClr val="accent1"/>
                </a:solidFill>
              </a:rPr>
              <a:t>4,11%</a:t>
            </a:r>
            <a:endParaRPr lang="es-419" dirty="0">
              <a:solidFill>
                <a:schemeClr val="accent1"/>
              </a:solidFill>
            </a:endParaRPr>
          </a:p>
          <a:p>
            <a:r>
              <a:rPr lang="es-CL" dirty="0"/>
              <a:t>Asesoría técnica                                          4,44%                 </a:t>
            </a:r>
            <a:r>
              <a:rPr lang="es-CL" dirty="0">
                <a:solidFill>
                  <a:schemeClr val="accent1"/>
                </a:solidFill>
              </a:rPr>
              <a:t>4,29%</a:t>
            </a:r>
            <a:r>
              <a:rPr lang="es-CL" dirty="0"/>
              <a:t>  </a:t>
            </a:r>
            <a:endParaRPr lang="es-419" dirty="0"/>
          </a:p>
          <a:p>
            <a:pPr marL="0" indent="0">
              <a:buNone/>
            </a:pPr>
            <a:r>
              <a:rPr lang="es-CL" dirty="0"/>
              <a:t> </a:t>
            </a:r>
            <a:endParaRPr lang="es-419" dirty="0"/>
          </a:p>
          <a:p>
            <a:r>
              <a:rPr lang="es-CL" dirty="0"/>
              <a:t>Tenemos 3 areas que se deben revisar, bajaron el porcentaje de satisfacción en el año 2017.</a:t>
            </a:r>
            <a:endParaRPr lang="es-419" dirty="0"/>
          </a:p>
          <a:p>
            <a:r>
              <a:rPr lang="es-CL" dirty="0"/>
              <a:t>Facturación</a:t>
            </a:r>
            <a:endParaRPr lang="es-419" dirty="0"/>
          </a:p>
          <a:p>
            <a:r>
              <a:rPr lang="es-CL" dirty="0"/>
              <a:t>Transporte</a:t>
            </a:r>
            <a:endParaRPr lang="es-419" dirty="0"/>
          </a:p>
          <a:p>
            <a:r>
              <a:rPr lang="es-CL" dirty="0"/>
              <a:t>Asesoría técnica.</a:t>
            </a:r>
            <a:endParaRPr lang="es-419" dirty="0"/>
          </a:p>
        </p:txBody>
      </p:sp>
      <p:pic>
        <p:nvPicPr>
          <p:cNvPr id="4" name="Imagen 3">
            <a:extLst>
              <a:ext uri="{FF2B5EF4-FFF2-40B4-BE49-F238E27FC236}">
                <a16:creationId xmlns:a16="http://schemas.microsoft.com/office/drawing/2014/main" id="{C8B06992-FE26-43E6-9E09-E95C68019F48}"/>
              </a:ext>
            </a:extLst>
          </p:cNvPr>
          <p:cNvPicPr>
            <a:picLocks noChangeAspect="1"/>
          </p:cNvPicPr>
          <p:nvPr/>
        </p:nvPicPr>
        <p:blipFill>
          <a:blip r:embed="rId2"/>
          <a:stretch>
            <a:fillRect/>
          </a:stretch>
        </p:blipFill>
        <p:spPr>
          <a:xfrm>
            <a:off x="0" y="0"/>
            <a:ext cx="3504762" cy="552381"/>
          </a:xfrm>
          <a:prstGeom prst="rect">
            <a:avLst/>
          </a:prstGeom>
        </p:spPr>
      </p:pic>
    </p:spTree>
    <p:extLst>
      <p:ext uri="{BB962C8B-B14F-4D97-AF65-F5344CB8AC3E}">
        <p14:creationId xmlns:p14="http://schemas.microsoft.com/office/powerpoint/2010/main" val="1761637025"/>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7055C53A-D0EF-4C9A-AA67-0EC81ACB4F34}"/>
              </a:ext>
            </a:extLst>
          </p:cNvPr>
          <p:cNvPicPr>
            <a:picLocks noChangeAspect="1"/>
          </p:cNvPicPr>
          <p:nvPr/>
        </p:nvPicPr>
        <p:blipFill>
          <a:blip r:embed="rId2"/>
          <a:stretch>
            <a:fillRect/>
          </a:stretch>
        </p:blipFill>
        <p:spPr>
          <a:xfrm>
            <a:off x="907774" y="552381"/>
            <a:ext cx="10376452" cy="5583376"/>
          </a:xfrm>
          <a:prstGeom prst="rect">
            <a:avLst/>
          </a:prstGeom>
        </p:spPr>
      </p:pic>
      <p:pic>
        <p:nvPicPr>
          <p:cNvPr id="10" name="Imagen 9">
            <a:extLst>
              <a:ext uri="{FF2B5EF4-FFF2-40B4-BE49-F238E27FC236}">
                <a16:creationId xmlns:a16="http://schemas.microsoft.com/office/drawing/2014/main" id="{E9430A12-2A6D-43E8-A679-290092BA444E}"/>
              </a:ext>
            </a:extLst>
          </p:cNvPr>
          <p:cNvPicPr>
            <a:picLocks noChangeAspect="1"/>
          </p:cNvPicPr>
          <p:nvPr/>
        </p:nvPicPr>
        <p:blipFill>
          <a:blip r:embed="rId3"/>
          <a:stretch>
            <a:fillRect/>
          </a:stretch>
        </p:blipFill>
        <p:spPr>
          <a:xfrm>
            <a:off x="0" y="0"/>
            <a:ext cx="3504762" cy="552381"/>
          </a:xfrm>
          <a:prstGeom prst="rect">
            <a:avLst/>
          </a:prstGeom>
        </p:spPr>
      </p:pic>
    </p:spTree>
    <p:extLst>
      <p:ext uri="{BB962C8B-B14F-4D97-AF65-F5344CB8AC3E}">
        <p14:creationId xmlns:p14="http://schemas.microsoft.com/office/powerpoint/2010/main" val="3086396275"/>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2F4210D-4B5F-4799-9CB8-95D4E3E72629}"/>
              </a:ext>
            </a:extLst>
          </p:cNvPr>
          <p:cNvPicPr>
            <a:picLocks noChangeAspect="1"/>
          </p:cNvPicPr>
          <p:nvPr/>
        </p:nvPicPr>
        <p:blipFill>
          <a:blip r:embed="rId2"/>
          <a:stretch>
            <a:fillRect/>
          </a:stretch>
        </p:blipFill>
        <p:spPr>
          <a:xfrm>
            <a:off x="0" y="980662"/>
            <a:ext cx="12192000" cy="3721640"/>
          </a:xfrm>
          <a:prstGeom prst="rect">
            <a:avLst/>
          </a:prstGeom>
        </p:spPr>
      </p:pic>
      <p:pic>
        <p:nvPicPr>
          <p:cNvPr id="3" name="Imagen 2">
            <a:extLst>
              <a:ext uri="{FF2B5EF4-FFF2-40B4-BE49-F238E27FC236}">
                <a16:creationId xmlns:a16="http://schemas.microsoft.com/office/drawing/2014/main" id="{3F759D61-D05B-4792-B357-76953CEC8C6F}"/>
              </a:ext>
            </a:extLst>
          </p:cNvPr>
          <p:cNvPicPr>
            <a:picLocks noChangeAspect="1"/>
          </p:cNvPicPr>
          <p:nvPr/>
        </p:nvPicPr>
        <p:blipFill>
          <a:blip r:embed="rId3"/>
          <a:stretch>
            <a:fillRect/>
          </a:stretch>
        </p:blipFill>
        <p:spPr>
          <a:xfrm>
            <a:off x="2825086" y="4511207"/>
            <a:ext cx="11661518" cy="2215134"/>
          </a:xfrm>
          <a:prstGeom prst="rect">
            <a:avLst/>
          </a:prstGeom>
        </p:spPr>
      </p:pic>
      <p:pic>
        <p:nvPicPr>
          <p:cNvPr id="4" name="Imagen 3">
            <a:extLst>
              <a:ext uri="{FF2B5EF4-FFF2-40B4-BE49-F238E27FC236}">
                <a16:creationId xmlns:a16="http://schemas.microsoft.com/office/drawing/2014/main" id="{1394B97F-31E1-40C2-86E1-B42304795342}"/>
              </a:ext>
            </a:extLst>
          </p:cNvPr>
          <p:cNvPicPr>
            <a:picLocks noChangeAspect="1"/>
          </p:cNvPicPr>
          <p:nvPr/>
        </p:nvPicPr>
        <p:blipFill>
          <a:blip r:embed="rId4"/>
          <a:stretch>
            <a:fillRect/>
          </a:stretch>
        </p:blipFill>
        <p:spPr>
          <a:xfrm>
            <a:off x="0" y="0"/>
            <a:ext cx="3504762" cy="552381"/>
          </a:xfrm>
          <a:prstGeom prst="rect">
            <a:avLst/>
          </a:prstGeom>
        </p:spPr>
      </p:pic>
    </p:spTree>
    <p:extLst>
      <p:ext uri="{BB962C8B-B14F-4D97-AF65-F5344CB8AC3E}">
        <p14:creationId xmlns:p14="http://schemas.microsoft.com/office/powerpoint/2010/main" val="719215938"/>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253D9E8-6041-449D-9229-2DBCD534470B}"/>
              </a:ext>
            </a:extLst>
          </p:cNvPr>
          <p:cNvPicPr>
            <a:picLocks noChangeAspect="1"/>
          </p:cNvPicPr>
          <p:nvPr/>
        </p:nvPicPr>
        <p:blipFill>
          <a:blip r:embed="rId2"/>
          <a:stretch>
            <a:fillRect/>
          </a:stretch>
        </p:blipFill>
        <p:spPr>
          <a:xfrm>
            <a:off x="0" y="768626"/>
            <a:ext cx="12192000" cy="5857461"/>
          </a:xfrm>
          <a:prstGeom prst="rect">
            <a:avLst/>
          </a:prstGeom>
        </p:spPr>
      </p:pic>
      <p:pic>
        <p:nvPicPr>
          <p:cNvPr id="3" name="Imagen 2">
            <a:extLst>
              <a:ext uri="{FF2B5EF4-FFF2-40B4-BE49-F238E27FC236}">
                <a16:creationId xmlns:a16="http://schemas.microsoft.com/office/drawing/2014/main" id="{7784FDC2-F6C0-4BA2-AD63-C88496C9D863}"/>
              </a:ext>
            </a:extLst>
          </p:cNvPr>
          <p:cNvPicPr>
            <a:picLocks noChangeAspect="1"/>
          </p:cNvPicPr>
          <p:nvPr/>
        </p:nvPicPr>
        <p:blipFill>
          <a:blip r:embed="rId3"/>
          <a:stretch>
            <a:fillRect/>
          </a:stretch>
        </p:blipFill>
        <p:spPr>
          <a:xfrm>
            <a:off x="0" y="0"/>
            <a:ext cx="3504762" cy="552381"/>
          </a:xfrm>
          <a:prstGeom prst="rect">
            <a:avLst/>
          </a:prstGeom>
        </p:spPr>
      </p:pic>
    </p:spTree>
    <p:extLst>
      <p:ext uri="{BB962C8B-B14F-4D97-AF65-F5344CB8AC3E}">
        <p14:creationId xmlns:p14="http://schemas.microsoft.com/office/powerpoint/2010/main" val="1996195277"/>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FC3380CD-E337-44FA-A084-43766C44D6A9}"/>
              </a:ext>
            </a:extLst>
          </p:cNvPr>
          <p:cNvPicPr>
            <a:picLocks noChangeAspect="1"/>
          </p:cNvPicPr>
          <p:nvPr/>
        </p:nvPicPr>
        <p:blipFill>
          <a:blip r:embed="rId2"/>
          <a:stretch>
            <a:fillRect/>
          </a:stretch>
        </p:blipFill>
        <p:spPr>
          <a:xfrm>
            <a:off x="662609" y="764275"/>
            <a:ext cx="12192000" cy="4217806"/>
          </a:xfrm>
          <a:prstGeom prst="rect">
            <a:avLst/>
          </a:prstGeom>
        </p:spPr>
      </p:pic>
      <p:pic>
        <p:nvPicPr>
          <p:cNvPr id="4" name="Imagen 3">
            <a:extLst>
              <a:ext uri="{FF2B5EF4-FFF2-40B4-BE49-F238E27FC236}">
                <a16:creationId xmlns:a16="http://schemas.microsoft.com/office/drawing/2014/main" id="{D0920562-C514-4865-B86B-ED19B1B72008}"/>
              </a:ext>
            </a:extLst>
          </p:cNvPr>
          <p:cNvPicPr>
            <a:picLocks noChangeAspect="1"/>
          </p:cNvPicPr>
          <p:nvPr/>
        </p:nvPicPr>
        <p:blipFill>
          <a:blip r:embed="rId3"/>
          <a:stretch>
            <a:fillRect/>
          </a:stretch>
        </p:blipFill>
        <p:spPr>
          <a:xfrm>
            <a:off x="4214192" y="4531057"/>
            <a:ext cx="12192000" cy="2047164"/>
          </a:xfrm>
          <a:prstGeom prst="rect">
            <a:avLst/>
          </a:prstGeom>
        </p:spPr>
      </p:pic>
      <p:pic>
        <p:nvPicPr>
          <p:cNvPr id="5" name="Imagen 4">
            <a:extLst>
              <a:ext uri="{FF2B5EF4-FFF2-40B4-BE49-F238E27FC236}">
                <a16:creationId xmlns:a16="http://schemas.microsoft.com/office/drawing/2014/main" id="{883A4E66-116A-46F6-9771-496190E78986}"/>
              </a:ext>
            </a:extLst>
          </p:cNvPr>
          <p:cNvPicPr>
            <a:picLocks noChangeAspect="1"/>
          </p:cNvPicPr>
          <p:nvPr/>
        </p:nvPicPr>
        <p:blipFill>
          <a:blip r:embed="rId4"/>
          <a:stretch>
            <a:fillRect/>
          </a:stretch>
        </p:blipFill>
        <p:spPr>
          <a:xfrm>
            <a:off x="0" y="0"/>
            <a:ext cx="3504762" cy="552381"/>
          </a:xfrm>
          <a:prstGeom prst="rect">
            <a:avLst/>
          </a:prstGeom>
        </p:spPr>
      </p:pic>
    </p:spTree>
    <p:extLst>
      <p:ext uri="{BB962C8B-B14F-4D97-AF65-F5344CB8AC3E}">
        <p14:creationId xmlns:p14="http://schemas.microsoft.com/office/powerpoint/2010/main" val="3510418294"/>
      </p:ext>
    </p:extLst>
  </p:cSld>
  <p:clrMapOvr>
    <a:masterClrMapping/>
  </p:clrMapOvr>
  <p:transition spd="slow">
    <p:wipe/>
  </p:transition>
</p:sld>
</file>

<file path=ppt/theme/theme1.xml><?xml version="1.0" encoding="utf-8"?>
<a:theme xmlns:a="http://schemas.openxmlformats.org/drawingml/2006/main" name="Galería">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101</TotalTime>
  <Words>509</Words>
  <Application>Microsoft Office PowerPoint</Application>
  <PresentationFormat>Panorámica</PresentationFormat>
  <Paragraphs>89</Paragraphs>
  <Slides>22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22</vt:i4>
      </vt:variant>
    </vt:vector>
  </HeadingPairs>
  <TitlesOfParts>
    <vt:vector size="27" baseType="lpstr">
      <vt:lpstr>Arial</vt:lpstr>
      <vt:lpstr>Calibri</vt:lpstr>
      <vt:lpstr>Gill Sans MT</vt:lpstr>
      <vt:lpstr>Times New Roman</vt:lpstr>
      <vt:lpstr>Galería</vt:lpstr>
      <vt:lpstr>Presentación de PowerPoint</vt:lpstr>
      <vt:lpstr>Presentación de PowerPoint</vt:lpstr>
      <vt:lpstr>CRECIMIENTO AGENCIA DE ADUANA EN LOS ULTIMOS AÑOS </vt:lpstr>
      <vt:lpstr>CRECIMIENTO AGENCIA DE ADUANA EN LOS ULTIMOS AÑOS</vt:lpstr>
      <vt:lpstr>CRECIMIENTO AGENCIA DE ADUANA EN LOS ULTIMOS AÑOS </vt:lpstr>
      <vt:lpstr>CAMBIOS Y MODIFICACIONES REALIZADAS EN EL AÑO 2017-2018 </vt:lpstr>
      <vt:lpstr>Presentación de PowerPoint</vt:lpstr>
      <vt:lpstr>Presentación de PowerPoint</vt:lpstr>
      <vt:lpstr>Presentación de PowerPoint</vt:lpstr>
      <vt:lpstr>El año 2016 se realizó una encuesta de satisfacción a un grupo de clientes. </vt:lpstr>
      <vt:lpstr>Presentación de PowerPoint</vt:lpstr>
      <vt:lpstr>Presentación de PowerPoint</vt:lpstr>
      <vt:lpstr>Presentación de PowerPoint</vt:lpstr>
      <vt:lpstr>El año 2017 se realizó una encuesta de satisfacción a un grupo de clientes. </vt:lpstr>
      <vt:lpstr>Presentación de PowerPoint</vt:lpstr>
      <vt:lpstr>Presentación de PowerPoint</vt:lpstr>
      <vt:lpstr>Presentación de PowerPoint</vt:lpstr>
      <vt:lpstr>Comparación de encuestas a clientes, realizadas entre el año 2016 y 2017 </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Revisión gerencial</dc:title>
  <dc:creator>alvaro ivan fredes sepulveda</dc:creator>
  <cp:lastModifiedBy>alvaro ivan fredes sepulveda</cp:lastModifiedBy>
  <cp:revision>13</cp:revision>
  <dcterms:created xsi:type="dcterms:W3CDTF">2018-05-07T00:12:18Z</dcterms:created>
  <dcterms:modified xsi:type="dcterms:W3CDTF">2018-05-07T01:55:18Z</dcterms:modified>
</cp:coreProperties>
</file>