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notesSlides/notesSlide10.xml" ContentType="application/vnd.openxmlformats-officedocument.presentationml.notesSlide+xml"/>
  <Override PartName="/ppt/tags/tag15.xml" ContentType="application/vnd.openxmlformats-officedocument.presentationml.tags+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874" r:id="rId1"/>
  </p:sldMasterIdLst>
  <p:notesMasterIdLst>
    <p:notesMasterId r:id="rId14"/>
  </p:notesMasterIdLst>
  <p:handoutMasterIdLst>
    <p:handoutMasterId r:id="rId15"/>
  </p:handoutMasterIdLst>
  <p:sldIdLst>
    <p:sldId id="259" r:id="rId2"/>
    <p:sldId id="261" r:id="rId3"/>
    <p:sldId id="281" r:id="rId4"/>
    <p:sldId id="282" r:id="rId5"/>
    <p:sldId id="283" r:id="rId6"/>
    <p:sldId id="286" r:id="rId7"/>
    <p:sldId id="272" r:id="rId8"/>
    <p:sldId id="287" r:id="rId9"/>
    <p:sldId id="267" r:id="rId10"/>
    <p:sldId id="270" r:id="rId11"/>
    <p:sldId id="274" r:id="rId12"/>
    <p:sldId id="275"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CCFF"/>
    <a:srgbClr val="009ED6"/>
    <a:srgbClr val="003300"/>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74" autoAdjust="0"/>
    <p:restoredTop sz="83977" autoAdjust="0"/>
  </p:normalViewPr>
  <p:slideViewPr>
    <p:cSldViewPr>
      <p:cViewPr varScale="1">
        <p:scale>
          <a:sx n="96" d="100"/>
          <a:sy n="96" d="100"/>
        </p:scale>
        <p:origin x="2178" y="84"/>
      </p:cViewPr>
      <p:guideLst>
        <p:guide orient="horz" pos="2160"/>
        <p:guide pos="2880"/>
      </p:guideLst>
    </p:cSldViewPr>
  </p:slideViewPr>
  <p:notesTextViewPr>
    <p:cViewPr>
      <p:scale>
        <a:sx n="100" d="100"/>
        <a:sy n="100" d="100"/>
      </p:scale>
      <p:origin x="0" y="0"/>
    </p:cViewPr>
  </p:notesTextViewPr>
  <p:sorterViewPr>
    <p:cViewPr>
      <p:scale>
        <a:sx n="154" d="100"/>
        <a:sy n="154" d="100"/>
      </p:scale>
      <p:origin x="0" y="0"/>
    </p:cViewPr>
  </p:sorterViewPr>
  <p:notesViewPr>
    <p:cSldViewPr>
      <p:cViewPr varScale="1">
        <p:scale>
          <a:sx n="83" d="100"/>
          <a:sy n="83" d="100"/>
        </p:scale>
        <p:origin x="-3144"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C:\Users\Jaime%20Lopez\Desktop\NORMA%20ISO\Revision%20Gerencial\Estadisticas%20COMEX1%2020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Jaime%20Lopez\Desktop\NORMA%20ISO\Revision%20Gerencial\Estadisticas%20COMEX1%202018.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L" b="1" u="sng"/>
              <a:t>Importaciones</a:t>
            </a:r>
            <a:r>
              <a:rPr lang="es-CL" b="1" u="sng" baseline="0"/>
              <a:t> 2017-2018</a:t>
            </a:r>
            <a:endParaRPr lang="es-CL" b="1" u="sng"/>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L"/>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Hoja1!$B$4</c:f>
              <c:strCache>
                <c:ptCount val="1"/>
                <c:pt idx="0">
                  <c:v>Importaciones  2017</c:v>
                </c:pt>
              </c:strCache>
            </c:strRef>
          </c:tx>
          <c:spPr>
            <a:solidFill>
              <a:schemeClr val="accent1"/>
            </a:solidFill>
            <a:ln>
              <a:noFill/>
            </a:ln>
            <a:effectLst/>
            <a:sp3d/>
          </c:spPr>
          <c:invertIfNegative val="0"/>
          <c:cat>
            <c:strRef>
              <c:f>Hoja1!$A$5:$A$23</c:f>
              <c:strCache>
                <c:ptCount val="19"/>
                <c:pt idx="0">
                  <c:v>Alex Tapia </c:v>
                </c:pt>
                <c:pt idx="1">
                  <c:v>Claudia Morales</c:v>
                </c:pt>
                <c:pt idx="2">
                  <c:v>Daniela Silva</c:v>
                </c:pt>
                <c:pt idx="3">
                  <c:v>Rodrigo Domingo</c:v>
                </c:pt>
                <c:pt idx="4">
                  <c:v>Hector Hernandez</c:v>
                </c:pt>
                <c:pt idx="5">
                  <c:v>Jaime López</c:v>
                </c:pt>
                <c:pt idx="6">
                  <c:v>Jocelyn Silva</c:v>
                </c:pt>
                <c:pt idx="7">
                  <c:v>Jorge Alvarado</c:v>
                </c:pt>
                <c:pt idx="8">
                  <c:v>Maria Correa</c:v>
                </c:pt>
                <c:pt idx="9">
                  <c:v>Maria Jesus Herrera</c:v>
                </c:pt>
                <c:pt idx="10">
                  <c:v>Mauricio Baez</c:v>
                </c:pt>
                <c:pt idx="11">
                  <c:v>Moises Diaz</c:v>
                </c:pt>
                <c:pt idx="12">
                  <c:v>Patricio Romero</c:v>
                </c:pt>
                <c:pt idx="13">
                  <c:v>Paola Cruz</c:v>
                </c:pt>
                <c:pt idx="14">
                  <c:v>Robinson Rios</c:v>
                </c:pt>
                <c:pt idx="15">
                  <c:v>Silvia Carreño</c:v>
                </c:pt>
                <c:pt idx="16">
                  <c:v>Cristian Tubi</c:v>
                </c:pt>
                <c:pt idx="17">
                  <c:v>Veronica Perez</c:v>
                </c:pt>
                <c:pt idx="18">
                  <c:v>Moises Diaz</c:v>
                </c:pt>
              </c:strCache>
            </c:strRef>
          </c:cat>
          <c:val>
            <c:numRef>
              <c:f>Hoja1!$B$5:$B$23</c:f>
              <c:numCache>
                <c:formatCode>General</c:formatCode>
                <c:ptCount val="19"/>
                <c:pt idx="0">
                  <c:v>770</c:v>
                </c:pt>
                <c:pt idx="1">
                  <c:v>706</c:v>
                </c:pt>
                <c:pt idx="2">
                  <c:v>0</c:v>
                </c:pt>
                <c:pt idx="3">
                  <c:v>1716</c:v>
                </c:pt>
                <c:pt idx="4">
                  <c:v>886</c:v>
                </c:pt>
                <c:pt idx="5">
                  <c:v>1404</c:v>
                </c:pt>
                <c:pt idx="6">
                  <c:v>1462</c:v>
                </c:pt>
                <c:pt idx="7">
                  <c:v>0</c:v>
                </c:pt>
                <c:pt idx="8">
                  <c:v>1428</c:v>
                </c:pt>
                <c:pt idx="9">
                  <c:v>0</c:v>
                </c:pt>
                <c:pt idx="10">
                  <c:v>178</c:v>
                </c:pt>
                <c:pt idx="11">
                  <c:v>412</c:v>
                </c:pt>
                <c:pt idx="12">
                  <c:v>1066</c:v>
                </c:pt>
                <c:pt idx="13">
                  <c:v>0</c:v>
                </c:pt>
                <c:pt idx="14">
                  <c:v>1136</c:v>
                </c:pt>
                <c:pt idx="15">
                  <c:v>1152</c:v>
                </c:pt>
                <c:pt idx="16">
                  <c:v>1167</c:v>
                </c:pt>
                <c:pt idx="17">
                  <c:v>0</c:v>
                </c:pt>
                <c:pt idx="18">
                  <c:v>0</c:v>
                </c:pt>
              </c:numCache>
            </c:numRef>
          </c:val>
          <c:extLst>
            <c:ext xmlns:c16="http://schemas.microsoft.com/office/drawing/2014/chart" uri="{C3380CC4-5D6E-409C-BE32-E72D297353CC}">
              <c16:uniqueId val="{00000000-25BA-4475-B3E9-78002C5BEA12}"/>
            </c:ext>
          </c:extLst>
        </c:ser>
        <c:ser>
          <c:idx val="1"/>
          <c:order val="1"/>
          <c:tx>
            <c:strRef>
              <c:f>Hoja1!$C$4</c:f>
              <c:strCache>
                <c:ptCount val="1"/>
                <c:pt idx="0">
                  <c:v>Importaciones 2018</c:v>
                </c:pt>
              </c:strCache>
            </c:strRef>
          </c:tx>
          <c:spPr>
            <a:solidFill>
              <a:schemeClr val="accent2"/>
            </a:solidFill>
            <a:ln>
              <a:noFill/>
            </a:ln>
            <a:effectLst/>
            <a:sp3d/>
          </c:spPr>
          <c:invertIfNegative val="0"/>
          <c:cat>
            <c:strRef>
              <c:f>Hoja1!$A$5:$A$23</c:f>
              <c:strCache>
                <c:ptCount val="19"/>
                <c:pt idx="0">
                  <c:v>Alex Tapia </c:v>
                </c:pt>
                <c:pt idx="1">
                  <c:v>Claudia Morales</c:v>
                </c:pt>
                <c:pt idx="2">
                  <c:v>Daniela Silva</c:v>
                </c:pt>
                <c:pt idx="3">
                  <c:v>Rodrigo Domingo</c:v>
                </c:pt>
                <c:pt idx="4">
                  <c:v>Hector Hernandez</c:v>
                </c:pt>
                <c:pt idx="5">
                  <c:v>Jaime López</c:v>
                </c:pt>
                <c:pt idx="6">
                  <c:v>Jocelyn Silva</c:v>
                </c:pt>
                <c:pt idx="7">
                  <c:v>Jorge Alvarado</c:v>
                </c:pt>
                <c:pt idx="8">
                  <c:v>Maria Correa</c:v>
                </c:pt>
                <c:pt idx="9">
                  <c:v>Maria Jesus Herrera</c:v>
                </c:pt>
                <c:pt idx="10">
                  <c:v>Mauricio Baez</c:v>
                </c:pt>
                <c:pt idx="11">
                  <c:v>Moises Diaz</c:v>
                </c:pt>
                <c:pt idx="12">
                  <c:v>Patricio Romero</c:v>
                </c:pt>
                <c:pt idx="13">
                  <c:v>Paola Cruz</c:v>
                </c:pt>
                <c:pt idx="14">
                  <c:v>Robinson Rios</c:v>
                </c:pt>
                <c:pt idx="15">
                  <c:v>Silvia Carreño</c:v>
                </c:pt>
                <c:pt idx="16">
                  <c:v>Cristian Tubi</c:v>
                </c:pt>
                <c:pt idx="17">
                  <c:v>Veronica Perez</c:v>
                </c:pt>
                <c:pt idx="18">
                  <c:v>Moises Diaz</c:v>
                </c:pt>
              </c:strCache>
            </c:strRef>
          </c:cat>
          <c:val>
            <c:numRef>
              <c:f>Hoja1!$C$5:$C$23</c:f>
              <c:numCache>
                <c:formatCode>General</c:formatCode>
                <c:ptCount val="19"/>
                <c:pt idx="0">
                  <c:v>443</c:v>
                </c:pt>
                <c:pt idx="1">
                  <c:v>898</c:v>
                </c:pt>
                <c:pt idx="2">
                  <c:v>350</c:v>
                </c:pt>
                <c:pt idx="3">
                  <c:v>1205</c:v>
                </c:pt>
                <c:pt idx="4">
                  <c:v>962</c:v>
                </c:pt>
                <c:pt idx="5">
                  <c:v>1558</c:v>
                </c:pt>
                <c:pt idx="6">
                  <c:v>1425</c:v>
                </c:pt>
                <c:pt idx="7">
                  <c:v>25</c:v>
                </c:pt>
                <c:pt idx="8">
                  <c:v>1754</c:v>
                </c:pt>
                <c:pt idx="9">
                  <c:v>461</c:v>
                </c:pt>
                <c:pt idx="10">
                  <c:v>183</c:v>
                </c:pt>
                <c:pt idx="11">
                  <c:v>1182</c:v>
                </c:pt>
                <c:pt idx="12">
                  <c:v>1533</c:v>
                </c:pt>
                <c:pt idx="13">
                  <c:v>517</c:v>
                </c:pt>
                <c:pt idx="14">
                  <c:v>1386</c:v>
                </c:pt>
                <c:pt idx="15">
                  <c:v>1566</c:v>
                </c:pt>
                <c:pt idx="16">
                  <c:v>1591</c:v>
                </c:pt>
                <c:pt idx="17">
                  <c:v>129</c:v>
                </c:pt>
                <c:pt idx="18">
                  <c:v>619</c:v>
                </c:pt>
              </c:numCache>
            </c:numRef>
          </c:val>
          <c:extLst>
            <c:ext xmlns:c16="http://schemas.microsoft.com/office/drawing/2014/chart" uri="{C3380CC4-5D6E-409C-BE32-E72D297353CC}">
              <c16:uniqueId val="{00000001-25BA-4475-B3E9-78002C5BEA12}"/>
            </c:ext>
          </c:extLst>
        </c:ser>
        <c:dLbls>
          <c:showLegendKey val="0"/>
          <c:showVal val="0"/>
          <c:showCatName val="0"/>
          <c:showSerName val="0"/>
          <c:showPercent val="0"/>
          <c:showBubbleSize val="0"/>
        </c:dLbls>
        <c:gapWidth val="150"/>
        <c:shape val="box"/>
        <c:axId val="415385184"/>
        <c:axId val="498816360"/>
        <c:axId val="0"/>
      </c:bar3DChart>
      <c:catAx>
        <c:axId val="415385184"/>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L"/>
          </a:p>
        </c:txPr>
        <c:crossAx val="498816360"/>
        <c:crosses val="autoZero"/>
        <c:auto val="1"/>
        <c:lblAlgn val="ctr"/>
        <c:lblOffset val="100"/>
        <c:noMultiLvlLbl val="0"/>
      </c:catAx>
      <c:valAx>
        <c:axId val="4988163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L"/>
          </a:p>
        </c:txPr>
        <c:crossAx val="41538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L"/>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s-CL" b="1" u="sng"/>
              <a:t>EXPORTACIONES</a:t>
            </a:r>
            <a:r>
              <a:rPr lang="es-CL" b="1" u="sng" baseline="0"/>
              <a:t> 2017-2018</a:t>
            </a:r>
            <a:endParaRPr lang="es-CL" b="1" u="sng"/>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CL"/>
        </a:p>
      </c:txPr>
    </c:title>
    <c:autoTitleDeleted val="0"/>
    <c:plotArea>
      <c:layout/>
      <c:barChart>
        <c:barDir val="bar"/>
        <c:grouping val="clustered"/>
        <c:varyColors val="0"/>
        <c:ser>
          <c:idx val="0"/>
          <c:order val="0"/>
          <c:tx>
            <c:strRef>
              <c:f>Hoja1!$B$28</c:f>
              <c:strCache>
                <c:ptCount val="1"/>
                <c:pt idx="0">
                  <c:v>Exportaciones 2017</c:v>
                </c:pt>
              </c:strCache>
            </c:strRef>
          </c:tx>
          <c:spPr>
            <a:solidFill>
              <a:schemeClr val="accent1"/>
            </a:solidFill>
            <a:ln>
              <a:noFill/>
            </a:ln>
            <a:effectLst/>
          </c:spPr>
          <c:invertIfNegative val="0"/>
          <c:cat>
            <c:strRef>
              <c:f>Hoja1!$A$29:$A$46</c:f>
              <c:strCache>
                <c:ptCount val="18"/>
                <c:pt idx="0">
                  <c:v>Alex Tapia </c:v>
                </c:pt>
                <c:pt idx="1">
                  <c:v>Claudia Morales</c:v>
                </c:pt>
                <c:pt idx="2">
                  <c:v>Rodrigo Domingo</c:v>
                </c:pt>
                <c:pt idx="3">
                  <c:v>Daniela Silva</c:v>
                </c:pt>
                <c:pt idx="4">
                  <c:v>Hector Hernandez</c:v>
                </c:pt>
                <c:pt idx="5">
                  <c:v>Jaime López</c:v>
                </c:pt>
                <c:pt idx="6">
                  <c:v>Jorge Alvarado</c:v>
                </c:pt>
                <c:pt idx="7">
                  <c:v>Jocelyn Silva</c:v>
                </c:pt>
                <c:pt idx="8">
                  <c:v>Maria Correa</c:v>
                </c:pt>
                <c:pt idx="9">
                  <c:v>Maria Jesus Herrera</c:v>
                </c:pt>
                <c:pt idx="10">
                  <c:v>Mauricio Baez</c:v>
                </c:pt>
                <c:pt idx="11">
                  <c:v>Moises Diaz</c:v>
                </c:pt>
                <c:pt idx="12">
                  <c:v>Patricio Romero</c:v>
                </c:pt>
                <c:pt idx="13">
                  <c:v>Paola Cruz</c:v>
                </c:pt>
                <c:pt idx="14">
                  <c:v>Robinson Rios</c:v>
                </c:pt>
                <c:pt idx="15">
                  <c:v>Silvia Carreño</c:v>
                </c:pt>
                <c:pt idx="16">
                  <c:v>Veronica Perez</c:v>
                </c:pt>
                <c:pt idx="17">
                  <c:v>Cristian Tubi</c:v>
                </c:pt>
              </c:strCache>
            </c:strRef>
          </c:cat>
          <c:val>
            <c:numRef>
              <c:f>Hoja1!$B$29:$B$46</c:f>
              <c:numCache>
                <c:formatCode>General</c:formatCode>
                <c:ptCount val="18"/>
                <c:pt idx="0">
                  <c:v>4</c:v>
                </c:pt>
                <c:pt idx="1">
                  <c:v>5</c:v>
                </c:pt>
                <c:pt idx="2">
                  <c:v>58</c:v>
                </c:pt>
                <c:pt idx="3">
                  <c:v>0</c:v>
                </c:pt>
                <c:pt idx="4">
                  <c:v>23</c:v>
                </c:pt>
                <c:pt idx="5">
                  <c:v>159</c:v>
                </c:pt>
                <c:pt idx="6">
                  <c:v>0</c:v>
                </c:pt>
                <c:pt idx="7">
                  <c:v>23</c:v>
                </c:pt>
                <c:pt idx="8">
                  <c:v>120</c:v>
                </c:pt>
                <c:pt idx="9">
                  <c:v>0</c:v>
                </c:pt>
                <c:pt idx="10">
                  <c:v>203</c:v>
                </c:pt>
                <c:pt idx="11">
                  <c:v>45</c:v>
                </c:pt>
                <c:pt idx="12">
                  <c:v>78</c:v>
                </c:pt>
                <c:pt idx="13">
                  <c:v>0</c:v>
                </c:pt>
                <c:pt idx="14">
                  <c:v>97</c:v>
                </c:pt>
                <c:pt idx="15">
                  <c:v>56</c:v>
                </c:pt>
                <c:pt idx="16">
                  <c:v>0</c:v>
                </c:pt>
                <c:pt idx="17">
                  <c:v>37</c:v>
                </c:pt>
              </c:numCache>
            </c:numRef>
          </c:val>
          <c:extLst>
            <c:ext xmlns:c16="http://schemas.microsoft.com/office/drawing/2014/chart" uri="{C3380CC4-5D6E-409C-BE32-E72D297353CC}">
              <c16:uniqueId val="{00000000-6BF9-4A79-AD8C-350595267EE4}"/>
            </c:ext>
          </c:extLst>
        </c:ser>
        <c:ser>
          <c:idx val="1"/>
          <c:order val="1"/>
          <c:tx>
            <c:strRef>
              <c:f>Hoja1!$C$28</c:f>
              <c:strCache>
                <c:ptCount val="1"/>
                <c:pt idx="0">
                  <c:v>Exportaciones 2018</c:v>
                </c:pt>
              </c:strCache>
            </c:strRef>
          </c:tx>
          <c:spPr>
            <a:solidFill>
              <a:schemeClr val="accent2"/>
            </a:solidFill>
            <a:ln>
              <a:noFill/>
            </a:ln>
            <a:effectLst/>
          </c:spPr>
          <c:invertIfNegative val="0"/>
          <c:cat>
            <c:strRef>
              <c:f>Hoja1!$A$29:$A$46</c:f>
              <c:strCache>
                <c:ptCount val="18"/>
                <c:pt idx="0">
                  <c:v>Alex Tapia </c:v>
                </c:pt>
                <c:pt idx="1">
                  <c:v>Claudia Morales</c:v>
                </c:pt>
                <c:pt idx="2">
                  <c:v>Rodrigo Domingo</c:v>
                </c:pt>
                <c:pt idx="3">
                  <c:v>Daniela Silva</c:v>
                </c:pt>
                <c:pt idx="4">
                  <c:v>Hector Hernandez</c:v>
                </c:pt>
                <c:pt idx="5">
                  <c:v>Jaime López</c:v>
                </c:pt>
                <c:pt idx="6">
                  <c:v>Jorge Alvarado</c:v>
                </c:pt>
                <c:pt idx="7">
                  <c:v>Jocelyn Silva</c:v>
                </c:pt>
                <c:pt idx="8">
                  <c:v>Maria Correa</c:v>
                </c:pt>
                <c:pt idx="9">
                  <c:v>Maria Jesus Herrera</c:v>
                </c:pt>
                <c:pt idx="10">
                  <c:v>Mauricio Baez</c:v>
                </c:pt>
                <c:pt idx="11">
                  <c:v>Moises Diaz</c:v>
                </c:pt>
                <c:pt idx="12">
                  <c:v>Patricio Romero</c:v>
                </c:pt>
                <c:pt idx="13">
                  <c:v>Paola Cruz</c:v>
                </c:pt>
                <c:pt idx="14">
                  <c:v>Robinson Rios</c:v>
                </c:pt>
                <c:pt idx="15">
                  <c:v>Silvia Carreño</c:v>
                </c:pt>
                <c:pt idx="16">
                  <c:v>Veronica Perez</c:v>
                </c:pt>
                <c:pt idx="17">
                  <c:v>Cristian Tubi</c:v>
                </c:pt>
              </c:strCache>
            </c:strRef>
          </c:cat>
          <c:val>
            <c:numRef>
              <c:f>Hoja1!$C$29:$C$46</c:f>
              <c:numCache>
                <c:formatCode>General</c:formatCode>
                <c:ptCount val="18"/>
                <c:pt idx="0">
                  <c:v>8</c:v>
                </c:pt>
                <c:pt idx="1">
                  <c:v>7</c:v>
                </c:pt>
                <c:pt idx="2">
                  <c:v>19</c:v>
                </c:pt>
                <c:pt idx="3">
                  <c:v>13</c:v>
                </c:pt>
                <c:pt idx="4">
                  <c:v>15</c:v>
                </c:pt>
                <c:pt idx="5">
                  <c:v>149</c:v>
                </c:pt>
                <c:pt idx="6">
                  <c:v>7</c:v>
                </c:pt>
                <c:pt idx="7">
                  <c:v>14</c:v>
                </c:pt>
                <c:pt idx="8">
                  <c:v>100</c:v>
                </c:pt>
                <c:pt idx="9">
                  <c:v>7</c:v>
                </c:pt>
                <c:pt idx="10">
                  <c:v>321</c:v>
                </c:pt>
                <c:pt idx="11">
                  <c:v>165</c:v>
                </c:pt>
                <c:pt idx="12">
                  <c:v>77</c:v>
                </c:pt>
                <c:pt idx="13">
                  <c:v>10</c:v>
                </c:pt>
                <c:pt idx="14">
                  <c:v>114</c:v>
                </c:pt>
                <c:pt idx="15">
                  <c:v>73</c:v>
                </c:pt>
                <c:pt idx="16">
                  <c:v>8</c:v>
                </c:pt>
                <c:pt idx="17">
                  <c:v>32</c:v>
                </c:pt>
              </c:numCache>
            </c:numRef>
          </c:val>
          <c:extLst>
            <c:ext xmlns:c16="http://schemas.microsoft.com/office/drawing/2014/chart" uri="{C3380CC4-5D6E-409C-BE32-E72D297353CC}">
              <c16:uniqueId val="{00000001-6BF9-4A79-AD8C-350595267EE4}"/>
            </c:ext>
          </c:extLst>
        </c:ser>
        <c:dLbls>
          <c:showLegendKey val="0"/>
          <c:showVal val="0"/>
          <c:showCatName val="0"/>
          <c:showSerName val="0"/>
          <c:showPercent val="0"/>
          <c:showBubbleSize val="0"/>
        </c:dLbls>
        <c:gapWidth val="182"/>
        <c:axId val="500574224"/>
        <c:axId val="500575536"/>
      </c:barChart>
      <c:catAx>
        <c:axId val="500574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L"/>
          </a:p>
        </c:txPr>
        <c:crossAx val="500575536"/>
        <c:crosses val="autoZero"/>
        <c:auto val="1"/>
        <c:lblAlgn val="ctr"/>
        <c:lblOffset val="100"/>
        <c:noMultiLvlLbl val="0"/>
      </c:catAx>
      <c:valAx>
        <c:axId val="5005755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L"/>
          </a:p>
        </c:txPr>
        <c:crossAx val="500574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CL"/>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s-CL"/>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es-ES" sz="1200"/>
            </a:lvl1pPr>
          </a:lstStyle>
          <a:p>
            <a:endParaRPr lang="es-E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latinLnBrk="0">
              <a:defRPr lang="es-ES" sz="1200"/>
            </a:lvl1pPr>
          </a:lstStyle>
          <a:p>
            <a:fld id="{D83FDC75-7F73-4A4A-A77C-09AADF00E0EA}" type="datetimeFigureOut">
              <a:rPr lang="es-ES" smtClean="0"/>
              <a:pPr/>
              <a:t>07/05/2018</a:t>
            </a:fld>
            <a:endParaRPr lang="es-E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latinLnBrk="0">
              <a:defRPr lang="es-ES" sz="1200"/>
            </a:lvl1pPr>
          </a:lstStyle>
          <a:p>
            <a:endParaRPr lang="es-E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latinLnBrk="0">
              <a:defRPr lang="es-ES" sz="1200"/>
            </a:lvl1pPr>
          </a:lstStyle>
          <a:p>
            <a:fld id="{459226BF-1F13-42D3-80DC-373E7ADD1EBC}" type="slidenum">
              <a:rPr lang="es-ES" smtClean="0"/>
              <a:pPr/>
              <a:t>‹Nº›</a:t>
            </a:fld>
            <a:endParaRPr lang="es-ES" dirty="0"/>
          </a:p>
        </p:txBody>
      </p:sp>
    </p:spTree>
    <p:extLst>
      <p:ext uri="{BB962C8B-B14F-4D97-AF65-F5344CB8AC3E}">
        <p14:creationId xmlns:p14="http://schemas.microsoft.com/office/powerpoint/2010/main" val="34492622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latinLnBrk="0">
              <a:defRPr lang="es-ES" sz="1200"/>
            </a:lvl1pPr>
          </a:lstStyle>
          <a:p>
            <a:endParaRPr lang="es-E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latinLnBrk="0">
              <a:defRPr lang="es-ES" sz="1200"/>
            </a:lvl1pPr>
          </a:lstStyle>
          <a:p>
            <a:fld id="{48AEF76B-3757-4A0B-AF93-28494465C1DD}" type="datetimeFigureOut">
              <a:pPr/>
              <a:t>07-05-2018</a:t>
            </a:fld>
            <a:endParaRPr lang="es-E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latinLnBrk="0">
              <a:defRPr lang="es-ES" sz="1200"/>
            </a:lvl1pPr>
          </a:lstStyle>
          <a:p>
            <a:endParaRPr lang="es-E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latinLnBrk="0">
              <a:defRPr lang="es-ES" sz="1200"/>
            </a:lvl1pPr>
          </a:lstStyle>
          <a:p>
            <a:fld id="{75693FD4-8F83-4EF7-AC3F-0DC0388986B0}" type="slidenum">
              <a:pPr/>
              <a:t>‹Nº›</a:t>
            </a:fld>
            <a:endParaRPr lang="es-ES"/>
          </a:p>
        </p:txBody>
      </p:sp>
    </p:spTree>
    <p:extLst>
      <p:ext uri="{BB962C8B-B14F-4D97-AF65-F5344CB8AC3E}">
        <p14:creationId xmlns:p14="http://schemas.microsoft.com/office/powerpoint/2010/main" val="1632375880"/>
      </p:ext>
    </p:extLst>
  </p:cSld>
  <p:clrMap bg1="lt1" tx1="dk1" bg2="lt2" tx2="dk2" accent1="accent1" accent2="accent2" accent3="accent3" accent4="accent4" accent5="accent5" accent6="accent6" hlink="hlink" folHlink="folHlink"/>
  <p:notesStyle>
    <a:lvl1pPr marL="0" algn="l" defTabSz="914400" rtl="0" eaLnBrk="1" latinLnBrk="0" hangingPunct="1">
      <a:defRPr lang="es-ES" sz="1200" kern="1200">
        <a:solidFill>
          <a:schemeClr val="tx1"/>
        </a:solidFill>
        <a:latin typeface="+mn-lt"/>
        <a:ea typeface="+mn-ea"/>
        <a:cs typeface="+mn-cs"/>
      </a:defRPr>
    </a:lvl1pPr>
    <a:lvl2pPr marL="457200" algn="l" defTabSz="914400" rtl="0" eaLnBrk="1" latinLnBrk="0" hangingPunct="1">
      <a:defRPr lang="es-ES" sz="1200" kern="1200">
        <a:solidFill>
          <a:schemeClr val="tx1"/>
        </a:solidFill>
        <a:latin typeface="+mn-lt"/>
        <a:ea typeface="+mn-ea"/>
        <a:cs typeface="+mn-cs"/>
      </a:defRPr>
    </a:lvl2pPr>
    <a:lvl3pPr marL="914400" algn="l" defTabSz="914400" rtl="0" eaLnBrk="1" latinLnBrk="0" hangingPunct="1">
      <a:defRPr lang="es-ES" sz="1200" kern="1200">
        <a:solidFill>
          <a:schemeClr val="tx1"/>
        </a:solidFill>
        <a:latin typeface="+mn-lt"/>
        <a:ea typeface="+mn-ea"/>
        <a:cs typeface="+mn-cs"/>
      </a:defRPr>
    </a:lvl3pPr>
    <a:lvl4pPr marL="1371600" algn="l" defTabSz="914400" rtl="0" eaLnBrk="1" latinLnBrk="0" hangingPunct="1">
      <a:defRPr lang="es-ES" sz="1200" kern="1200">
        <a:solidFill>
          <a:schemeClr val="tx1"/>
        </a:solidFill>
        <a:latin typeface="+mn-lt"/>
        <a:ea typeface="+mn-ea"/>
        <a:cs typeface="+mn-cs"/>
      </a:defRPr>
    </a:lvl4pPr>
    <a:lvl5pPr marL="1828800" algn="l" defTabSz="914400" rtl="0" eaLnBrk="1" latinLnBrk="0" hangingPunct="1">
      <a:defRPr lang="es-ES" sz="1200" kern="1200">
        <a:solidFill>
          <a:schemeClr val="tx1"/>
        </a:solidFill>
        <a:latin typeface="+mn-lt"/>
        <a:ea typeface="+mn-ea"/>
        <a:cs typeface="+mn-cs"/>
      </a:defRPr>
    </a:lvl5pPr>
    <a:lvl6pPr marL="2286000" algn="l" defTabSz="914400" rtl="0" eaLnBrk="1" latinLnBrk="0" hangingPunct="1">
      <a:defRPr lang="es-ES" sz="1200" kern="1200">
        <a:solidFill>
          <a:schemeClr val="tx1"/>
        </a:solidFill>
        <a:latin typeface="+mn-lt"/>
        <a:ea typeface="+mn-ea"/>
        <a:cs typeface="+mn-cs"/>
      </a:defRPr>
    </a:lvl6pPr>
    <a:lvl7pPr marL="2743200" algn="l" defTabSz="914400" rtl="0" eaLnBrk="1" latinLnBrk="0" hangingPunct="1">
      <a:defRPr lang="es-ES" sz="1200" kern="1200">
        <a:solidFill>
          <a:schemeClr val="tx1"/>
        </a:solidFill>
        <a:latin typeface="+mn-lt"/>
        <a:ea typeface="+mn-ea"/>
        <a:cs typeface="+mn-cs"/>
      </a:defRPr>
    </a:lvl7pPr>
    <a:lvl8pPr marL="3200400" algn="l" defTabSz="914400" rtl="0" eaLnBrk="1" latinLnBrk="0" hangingPunct="1">
      <a:defRPr lang="es-ES" sz="1200" kern="1200">
        <a:solidFill>
          <a:schemeClr val="tx1"/>
        </a:solidFill>
        <a:latin typeface="+mn-lt"/>
        <a:ea typeface="+mn-ea"/>
        <a:cs typeface="+mn-cs"/>
      </a:defRPr>
    </a:lvl8pPr>
    <a:lvl9pPr marL="3657600" algn="l" defTabSz="914400" rtl="0" eaLnBrk="1" latinLnBrk="0" hangingPunct="1">
      <a:defRPr lang="es-ES"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lang="es-ES"/>
            </a:pPr>
            <a:r>
              <a:rPr lang="es-ES" dirty="0"/>
              <a:t>Esta plantilla se puede usar como archivo de inicio para presentar materiales educativos en un entorno de grupo.</a:t>
            </a:r>
          </a:p>
          <a:p>
            <a:endParaRPr lang="es-ES" dirty="0"/>
          </a:p>
          <a:p>
            <a:pPr lvl="0"/>
            <a:r>
              <a:rPr lang="es-ES" sz="1200" b="1" dirty="0"/>
              <a:t>Secciones</a:t>
            </a:r>
            <a:endParaRPr lang="es-ES" sz="1200" b="0" dirty="0"/>
          </a:p>
          <a:p>
            <a:pPr lvl="0"/>
            <a:r>
              <a:rPr lang="es-ES" sz="1200" b="0" dirty="0"/>
              <a:t>Para agregar secciones, haga clic con el botón secundario del mouse en una diapositiva.</a:t>
            </a:r>
            <a:r>
              <a:rPr lang="es-ES" sz="1200" b="0" baseline="0" dirty="0"/>
              <a:t> Las secciones pueden ayudarle a organizar las diapositivas o a facilitar la colaboración entre varios autores.</a:t>
            </a:r>
            <a:endParaRPr lang="es-ES" sz="1200" b="0" dirty="0"/>
          </a:p>
          <a:p>
            <a:pPr lvl="0"/>
            <a:endParaRPr lang="es-ES" sz="1200" b="1" dirty="0"/>
          </a:p>
          <a:p>
            <a:pPr lvl="0"/>
            <a:r>
              <a:rPr lang="es-ES" sz="1200" b="1" dirty="0"/>
              <a:t>Notas</a:t>
            </a:r>
          </a:p>
          <a:p>
            <a:pPr lvl="0"/>
            <a:r>
              <a:rPr lang="es-ES" sz="1200" dirty="0"/>
              <a:t>Use la sección Notas para las notas de entrega o para proporcionar detalles adicionales al público.</a:t>
            </a:r>
            <a:r>
              <a:rPr lang="es-ES" sz="1200" baseline="0" dirty="0"/>
              <a:t> Vea las notas en la vista Presentación durante la presentación. </a:t>
            </a:r>
          </a:p>
          <a:p>
            <a:pPr lvl="0">
              <a:buFontTx/>
              <a:buNone/>
            </a:pPr>
            <a:r>
              <a:rPr lang="es-ES" sz="1200" dirty="0"/>
              <a:t>Tenga en cuenta el tamaño de la fuente (es importante para la accesibilidad, visibilidad, grabación en vídeo y producción en línea)</a:t>
            </a:r>
          </a:p>
          <a:p>
            <a:pPr lvl="0"/>
            <a:endParaRPr lang="es-ES" sz="1200" dirty="0"/>
          </a:p>
          <a:p>
            <a:pPr lvl="0">
              <a:buFontTx/>
              <a:buNone/>
            </a:pPr>
            <a:r>
              <a:rPr lang="es-ES" sz="1200" b="1" dirty="0"/>
              <a:t>Colores coordinados </a:t>
            </a:r>
          </a:p>
          <a:p>
            <a:pPr lvl="0">
              <a:buFontTx/>
              <a:buNone/>
            </a:pPr>
            <a:r>
              <a:rPr lang="es-ES" sz="1200" dirty="0"/>
              <a:t>Preste especial atención a los gráficos, diagramas y cuadros de texto.</a:t>
            </a:r>
            <a:r>
              <a:rPr lang="es-ES" sz="1200" baseline="0" dirty="0"/>
              <a:t> </a:t>
            </a:r>
            <a:endParaRPr lang="es-ES" sz="1200" dirty="0"/>
          </a:p>
          <a:p>
            <a:pPr lvl="0"/>
            <a:r>
              <a:rPr lang="es-ES" sz="1200" dirty="0"/>
              <a:t>Tenga en cuenta que los asistentes imprimirán en blanco y negro o </a:t>
            </a:r>
            <a:r>
              <a:rPr lang="es-ES" sz="1200" dirty="0" err="1"/>
              <a:t>escala de grises</a:t>
            </a:r>
            <a:r>
              <a:rPr lang="es-ES" sz="1200" dirty="0"/>
              <a:t>. Ejecute una prueba de impresión para asegurarse de que los colores son los correctos cuando se imprime en blanco y negro puros y </a:t>
            </a:r>
            <a:r>
              <a:rPr lang="es-ES" sz="1200" dirty="0" err="1"/>
              <a:t>escala de grises</a:t>
            </a:r>
            <a:r>
              <a:rPr lang="es-ES" sz="1200" dirty="0"/>
              <a:t>.</a:t>
            </a:r>
          </a:p>
          <a:p>
            <a:pPr lvl="0">
              <a:buFontTx/>
              <a:buNone/>
            </a:pPr>
            <a:endParaRPr lang="es-ES" sz="1200" dirty="0"/>
          </a:p>
          <a:p>
            <a:pPr lvl="0">
              <a:buFontTx/>
              <a:buNone/>
            </a:pPr>
            <a:r>
              <a:rPr lang="es-ES" sz="1200" b="1" dirty="0"/>
              <a:t>Gráficos y tablas</a:t>
            </a:r>
          </a:p>
          <a:p>
            <a:pPr lvl="0"/>
            <a:r>
              <a:rPr lang="es-ES" sz="1200" dirty="0"/>
              <a:t>En breve: si es posible, use colores y estilos uniformes y que no distraigan.</a:t>
            </a:r>
          </a:p>
          <a:p>
            <a:pPr lvl="0"/>
            <a:r>
              <a:rPr lang="es-ES" sz="1200" dirty="0"/>
              <a:t>Etiquete todos los gráficos y tablas.</a:t>
            </a:r>
          </a:p>
          <a:p>
            <a:endParaRPr lang="es-ES" dirty="0"/>
          </a:p>
          <a:p>
            <a:endParaRPr lang="es-ES" dirty="0"/>
          </a:p>
          <a:p>
            <a:endParaRPr lang="es-ES" dirty="0"/>
          </a:p>
        </p:txBody>
      </p:sp>
      <p:sp>
        <p:nvSpPr>
          <p:cNvPr id="4" name="Slide Number Placeholder 3"/>
          <p:cNvSpPr>
            <a:spLocks noGrp="1"/>
          </p:cNvSpPr>
          <p:nvPr>
            <p:ph type="sldNum" sz="quarter" idx="10"/>
          </p:nvPr>
        </p:nvSpPr>
        <p:spPr/>
        <p:txBody>
          <a:bodyPr/>
          <a:lstStyle/>
          <a:p>
            <a:fld id="{EC6EAC7D-5A89-47C2-8ABA-56C9C2DEF7A4}" type="slidenum">
              <a:rPr lang="es-ES" smtClean="0"/>
              <a:pPr/>
              <a:t>1</a:t>
            </a:fld>
            <a:endParaRPr lang="es-E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80000"/>
              </a:lnSpc>
            </a:pPr>
            <a:r>
              <a:rPr lang="es-ES" dirty="0"/>
              <a:t>Ofrezca una breve descripción general de la presentación.</a:t>
            </a:r>
            <a:r>
              <a:rPr lang="es-ES" baseline="0" dirty="0"/>
              <a:t> D</a:t>
            </a:r>
            <a:r>
              <a:rPr lang="es-ES" dirty="0"/>
              <a:t>escriba el enfoque principal de la presentación y por qué es importante.</a:t>
            </a:r>
          </a:p>
          <a:p>
            <a:pPr>
              <a:lnSpc>
                <a:spcPct val="80000"/>
              </a:lnSpc>
            </a:pPr>
            <a:r>
              <a:rPr lang="es-ES" dirty="0"/>
              <a:t>Introduzca cada uno de los principales temas.</a:t>
            </a:r>
          </a:p>
          <a:p>
            <a:r>
              <a:rPr lang="es-ES" dirty="0"/>
              <a:t>Si desea proporcionar al público una guía,</a:t>
            </a:r>
            <a:r>
              <a:rPr lang="es-ES" baseline="0" dirty="0"/>
              <a:t> puede </a:t>
            </a:r>
            <a:r>
              <a:rPr lang="es-ES" dirty="0"/>
              <a:t>repetir esta diapositiva de información general a lo largo de toda la presentación, resaltando el tema particular que va a discutir a continuación.</a:t>
            </a:r>
          </a:p>
        </p:txBody>
      </p:sp>
      <p:sp>
        <p:nvSpPr>
          <p:cNvPr id="4" name="Slide Number Placeholder 3"/>
          <p:cNvSpPr>
            <a:spLocks noGrp="1"/>
          </p:cNvSpPr>
          <p:nvPr>
            <p:ph type="sldNum" sz="quarter" idx="10"/>
          </p:nvPr>
        </p:nvSpPr>
        <p:spPr/>
        <p:txBody>
          <a:bodyPr/>
          <a:lstStyle/>
          <a:p>
            <a:fld id="{EC6EAC7D-5A89-47C2-8ABA-56C9C2DEF7A4}" type="slidenum">
              <a:rPr lang="es-ES" smtClean="0"/>
              <a:pPr/>
              <a:t>2</a:t>
            </a:fld>
            <a:endParaRPr lang="es-E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lang="es-ES"/>
            </a:pPr>
            <a:r>
              <a:rPr lang="es-ES" sz="1200" dirty="0"/>
              <a:t>Ésta es otra opción</a:t>
            </a:r>
            <a:r>
              <a:rPr lang="es-ES" sz="1200" baseline="0" dirty="0"/>
              <a:t> para una diapositiva Información general que usa transiciones.</a:t>
            </a:r>
            <a:endParaRPr lang="es-ES" sz="1200" dirty="0"/>
          </a:p>
          <a:p>
            <a:endParaRPr lang="es-ES" dirty="0"/>
          </a:p>
        </p:txBody>
      </p:sp>
      <p:sp>
        <p:nvSpPr>
          <p:cNvPr id="4" name="Slide Number Placeholder 3"/>
          <p:cNvSpPr>
            <a:spLocks noGrp="1"/>
          </p:cNvSpPr>
          <p:nvPr>
            <p:ph type="sldNum" sz="quarter" idx="10"/>
          </p:nvPr>
        </p:nvSpPr>
        <p:spPr/>
        <p:txBody>
          <a:bodyPr/>
          <a:lstStyle/>
          <a:p>
            <a:fld id="{75693FD4-8F83-4EF7-AC3F-0DC0388986B0}" type="slidenum">
              <a:rPr lang="es-ES" smtClean="0"/>
              <a:pPr/>
              <a:t>3</a:t>
            </a:fld>
            <a:endParaRPr lang="es-E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a:p>
        </p:txBody>
      </p:sp>
      <p:sp>
        <p:nvSpPr>
          <p:cNvPr id="4" name="Slide Number Placeholder 3"/>
          <p:cNvSpPr>
            <a:spLocks noGrp="1"/>
          </p:cNvSpPr>
          <p:nvPr>
            <p:ph type="sldNum" sz="quarter" idx="10"/>
          </p:nvPr>
        </p:nvSpPr>
        <p:spPr/>
        <p:txBody>
          <a:bodyPr/>
          <a:lstStyle/>
          <a:p>
            <a:fld id="{75693FD4-8F83-4EF7-AC3F-0DC0388986B0}" type="slidenum">
              <a:rPr lang="es-ES" smtClean="0"/>
              <a:pPr/>
              <a:t>4</a:t>
            </a:fld>
            <a:endParaRPr lang="es-E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75693FD4-8F83-4EF7-AC3F-0DC0388986B0}" type="slidenum">
              <a:rPr lang="es-ES" smtClean="0"/>
              <a:pPr/>
              <a:t>5</a:t>
            </a:fld>
            <a:endParaRPr lang="es-E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lang="es-ES"/>
            </a:pPr>
            <a:r>
              <a:rPr lang="es-ES" dirty="0"/>
              <a:t>Use un encabezado de sección para cada uno de los temas, de manera que la transición resulte clara para el público. </a:t>
            </a:r>
          </a:p>
          <a:p>
            <a:endParaRPr lang="es-ES" dirty="0"/>
          </a:p>
        </p:txBody>
      </p:sp>
      <p:sp>
        <p:nvSpPr>
          <p:cNvPr id="4" name="Slide Number Placeholder 3"/>
          <p:cNvSpPr>
            <a:spLocks noGrp="1"/>
          </p:cNvSpPr>
          <p:nvPr>
            <p:ph type="sldNum" sz="quarter" idx="10"/>
          </p:nvPr>
        </p:nvSpPr>
        <p:spPr/>
        <p:txBody>
          <a:bodyPr/>
          <a:lstStyle/>
          <a:p>
            <a:fld id="{75693FD4-8F83-4EF7-AC3F-0DC0388986B0}" type="slidenum">
              <a:rPr lang="es-ES" smtClean="0"/>
              <a:pPr/>
              <a:t>6</a:t>
            </a:fld>
            <a:endParaRPr lang="es-E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Agregue un caso práctico o</a:t>
            </a:r>
            <a:r>
              <a:rPr lang="es-ES" baseline="0" dirty="0"/>
              <a:t> una simulación en clase para promover la discusión y aplicar lo aprendido en las lecciones. </a:t>
            </a:r>
            <a:endParaRPr lang="es-ES" dirty="0"/>
          </a:p>
        </p:txBody>
      </p:sp>
      <p:sp>
        <p:nvSpPr>
          <p:cNvPr id="4" name="Slide Number Placeholder 3"/>
          <p:cNvSpPr>
            <a:spLocks noGrp="1"/>
          </p:cNvSpPr>
          <p:nvPr>
            <p:ph type="sldNum" sz="quarter" idx="10"/>
          </p:nvPr>
        </p:nvSpPr>
        <p:spPr/>
        <p:txBody>
          <a:bodyPr/>
          <a:lstStyle/>
          <a:p>
            <a:fld id="{75693FD4-8F83-4EF7-AC3F-0DC0388986B0}" type="slidenum">
              <a:rPr lang="es-ES" smtClean="0"/>
              <a:pPr/>
              <a:t>7</a:t>
            </a:fld>
            <a:endParaRPr lang="es-E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dirty="0"/>
              <a:t>Agregue diapositivas a cada sección del tema según sea necesario, incluidas diapositivas con tablas, gráficos e imágenes. </a:t>
            </a:r>
          </a:p>
          <a:p>
            <a:r>
              <a:rPr lang="es-ES" dirty="0"/>
              <a:t>Consulte la siguiente sección para ver una muestra</a:t>
            </a:r>
            <a:r>
              <a:rPr lang="es-ES" baseline="0" dirty="0"/>
              <a:t> </a:t>
            </a:r>
            <a:r>
              <a:rPr lang="es-ES" dirty="0"/>
              <a:t>diseños de</a:t>
            </a:r>
            <a:r>
              <a:rPr lang="es-ES" baseline="0" dirty="0"/>
              <a:t> vídeo, imagen, gráfico y tabla de muestra. </a:t>
            </a:r>
            <a:endParaRPr lang="es-ES" dirty="0"/>
          </a:p>
        </p:txBody>
      </p:sp>
      <p:sp>
        <p:nvSpPr>
          <p:cNvPr id="4" name="Slide Number Placeholder 3"/>
          <p:cNvSpPr>
            <a:spLocks noGrp="1"/>
          </p:cNvSpPr>
          <p:nvPr>
            <p:ph type="sldNum" sz="quarter" idx="10"/>
          </p:nvPr>
        </p:nvSpPr>
        <p:spPr/>
        <p:txBody>
          <a:bodyPr/>
          <a:lstStyle/>
          <a:p>
            <a:fld id="{EC6EAC7D-5A89-47C2-8ABA-56C9C2DEF7A4}" type="slidenum">
              <a:rPr lang="es-ES" smtClean="0"/>
              <a:pPr/>
              <a:t>9</a:t>
            </a:fld>
            <a:endParaRPr lang="es-E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3"/>
          <p:cNvSpPr>
            <a:spLocks noGrp="1" noChangeArrowheads="1"/>
          </p:cNvSpPr>
          <p:nvPr>
            <p:ph type="hdr" sz="quarter"/>
          </p:nvPr>
        </p:nvSpPr>
        <p:spPr>
          <a:noFill/>
        </p:spPr>
        <p:txBody>
          <a:bodyPr/>
          <a:lstStyle/>
          <a:p>
            <a:r>
              <a:rPr lang="es-ES"/>
              <a:t>Microsoft </a:t>
            </a:r>
            <a:r>
              <a:rPr lang="es-ES" b="1"/>
              <a:t>Excelencia en ingeniería</a:t>
            </a:r>
            <a:endParaRPr lang="es-ES"/>
          </a:p>
        </p:txBody>
      </p:sp>
      <p:sp>
        <p:nvSpPr>
          <p:cNvPr id="47107" name="Rectangle 25"/>
          <p:cNvSpPr>
            <a:spLocks noGrp="1" noChangeArrowheads="1"/>
          </p:cNvSpPr>
          <p:nvPr>
            <p:ph type="ftr" sz="quarter" idx="4"/>
          </p:nvPr>
        </p:nvSpPr>
        <p:spPr>
          <a:noFill/>
        </p:spPr>
        <p:txBody>
          <a:bodyPr/>
          <a:lstStyle/>
          <a:p>
            <a:r>
              <a:rPr lang="es-ES"/>
              <a:t>Información confidencial de Microsoft</a:t>
            </a:r>
          </a:p>
        </p:txBody>
      </p:sp>
      <p:sp>
        <p:nvSpPr>
          <p:cNvPr id="47108" name="Rectangle 26"/>
          <p:cNvSpPr>
            <a:spLocks noGrp="1" noChangeArrowheads="1"/>
          </p:cNvSpPr>
          <p:nvPr>
            <p:ph type="sldNum" sz="quarter" idx="5"/>
          </p:nvPr>
        </p:nvSpPr>
        <p:spPr>
          <a:noFill/>
        </p:spPr>
        <p:txBody>
          <a:bodyPr/>
          <a:lstStyle/>
          <a:p>
            <a:fld id="{ED19570C-A909-40C0-B9F8-7AD3BA2C3C56}" type="slidenum">
              <a:rPr lang="es-ES" smtClean="0"/>
              <a:pPr/>
              <a:t>10</a:t>
            </a:fld>
            <a:endParaRPr lang="es-ES"/>
          </a:p>
        </p:txBody>
      </p:sp>
      <p:sp>
        <p:nvSpPr>
          <p:cNvPr id="47109" name="Rectangle 2"/>
          <p:cNvSpPr>
            <a:spLocks noGrp="1" noRot="1" noChangeAspect="1" noChangeArrowheads="1" noTextEdit="1"/>
          </p:cNvSpPr>
          <p:nvPr>
            <p:ph type="sldImg"/>
          </p:nvPr>
        </p:nvSpPr>
        <p:spPr>
          <a:xfrm>
            <a:off x="1143000" y="450850"/>
            <a:ext cx="4572000" cy="3429000"/>
          </a:xfrm>
          <a:ln/>
        </p:spPr>
      </p:sp>
      <p:sp>
        <p:nvSpPr>
          <p:cNvPr id="47110" name="Rectangle 3"/>
          <p:cNvSpPr>
            <a:spLocks noGrp="1" noChangeArrowheads="1"/>
          </p:cNvSpPr>
          <p:nvPr>
            <p:ph type="body" idx="1"/>
          </p:nvPr>
        </p:nvSpPr>
        <p:spPr>
          <a:xfrm>
            <a:off x="307492" y="4130103"/>
            <a:ext cx="6261652" cy="4593861"/>
          </a:xfrm>
          <a:noFill/>
          <a:ln/>
        </p:spPr>
        <p:txBody>
          <a:bodyPr/>
          <a:lstStyle/>
          <a:p>
            <a:pPr marL="0" marR="0" indent="0" algn="l" defTabSz="914400" rtl="0" eaLnBrk="1" fontAlgn="auto" latinLnBrk="0" hangingPunct="1">
              <a:lnSpc>
                <a:spcPct val="80000"/>
              </a:lnSpc>
              <a:spcBef>
                <a:spcPts val="0"/>
              </a:spcBef>
              <a:spcAft>
                <a:spcPts val="0"/>
              </a:spcAft>
              <a:buClrTx/>
              <a:buSzTx/>
              <a:buFontTx/>
              <a:buNone/>
              <a:tabLst/>
              <a:defRPr lang="es-ES"/>
            </a:pPr>
            <a:r>
              <a:rPr lang="es-ES" dirty="0"/>
              <a:t>Si hay vídeos</a:t>
            </a:r>
            <a:r>
              <a:rPr lang="es-ES" baseline="0" dirty="0"/>
              <a:t> relevantes, como el vídeo de un caso práctico, la demostración de un producto u otro tipo de material educativo, inclúyalos también en la presentación. </a:t>
            </a:r>
            <a:endParaRPr lang="es-ES" dirty="0"/>
          </a:p>
          <a:p>
            <a:pPr>
              <a:lnSpc>
                <a:spcPct val="80000"/>
              </a:lnSpc>
              <a:buFontTx/>
              <a:buNone/>
            </a:pPr>
            <a:endParaRPr lang="es-E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dirty="0"/>
              <a:t>Discutir</a:t>
            </a:r>
            <a:r>
              <a:rPr lang="es-ES" baseline="0" dirty="0"/>
              <a:t> los resultados del caso práctico o de la simulación en clase.</a:t>
            </a:r>
          </a:p>
          <a:p>
            <a:r>
              <a:rPr lang="es-ES" baseline="0" dirty="0"/>
              <a:t>Mencione los procedimientos recomendados. </a:t>
            </a:r>
            <a:endParaRPr lang="es-ES" dirty="0"/>
          </a:p>
        </p:txBody>
      </p:sp>
      <p:sp>
        <p:nvSpPr>
          <p:cNvPr id="4" name="Slide Number Placeholder 3"/>
          <p:cNvSpPr>
            <a:spLocks noGrp="1"/>
          </p:cNvSpPr>
          <p:nvPr>
            <p:ph type="sldNum" sz="quarter" idx="10"/>
          </p:nvPr>
        </p:nvSpPr>
        <p:spPr/>
        <p:txBody>
          <a:bodyPr/>
          <a:lstStyle/>
          <a:p>
            <a:fld id="{75693FD4-8F83-4EF7-AC3F-0DC0388986B0}" type="slidenum">
              <a:rPr lang="es-ES" smtClean="0"/>
              <a:pPr/>
              <a:t>11</a:t>
            </a:fld>
            <a:endParaRPr lang="es-E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dirty="0"/>
              <a:t>Para resumir el contenido de la presentación, reitere los puntos importantes de las lecciones.</a:t>
            </a:r>
          </a:p>
          <a:p>
            <a:r>
              <a:rPr lang="es-ES" dirty="0"/>
              <a:t>¿Qué desea que recuerde el público luego de su presentación?</a:t>
            </a:r>
          </a:p>
          <a:p>
            <a:endParaRPr lang="es-ES" dirty="0"/>
          </a:p>
          <a:p>
            <a:r>
              <a:rPr lang="es-ES" dirty="0"/>
              <a:t>Guarde la presentación con formato de vídeo para facilitar su distribución. Para crear un vídeo, haga clic en la pestaña Archivo y luego haga clic en Compartir. En el menú Tipos de archivo, haga clic en Crear un vídeo.</a:t>
            </a:r>
          </a:p>
        </p:txBody>
      </p:sp>
      <p:sp>
        <p:nvSpPr>
          <p:cNvPr id="4" name="Slide Number Placeholder 3"/>
          <p:cNvSpPr>
            <a:spLocks noGrp="1"/>
          </p:cNvSpPr>
          <p:nvPr>
            <p:ph type="sldNum" sz="quarter" idx="10"/>
          </p:nvPr>
        </p:nvSpPr>
        <p:spPr/>
        <p:txBody>
          <a:bodyPr/>
          <a:lstStyle/>
          <a:p>
            <a:fld id="{EC6EAC7D-5A89-47C2-8ABA-56C9C2DEF7A4}" type="slidenum">
              <a:rPr lang="es-ES" smtClean="0"/>
              <a:pPr/>
              <a:t>12</a:t>
            </a:fld>
            <a:endParaRPr lang="es-E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s-CL" smtClean="0"/>
              <a:pPr/>
              <a:t>07-05-2018</a:t>
            </a:fld>
            <a:endParaRPr kumimoji="0" lang="es-ES"/>
          </a:p>
        </p:txBody>
      </p:sp>
      <p:sp>
        <p:nvSpPr>
          <p:cNvPr id="5" name="Footer Placeholder 4"/>
          <p:cNvSpPr>
            <a:spLocks noGrp="1"/>
          </p:cNvSpPr>
          <p:nvPr>
            <p:ph type="ftr" sz="quarter" idx="11"/>
          </p:nvPr>
        </p:nvSpPr>
        <p:spPr/>
        <p:txBody>
          <a:bodyPr/>
          <a:lstStyle/>
          <a:p>
            <a:endParaRPr kumimoji="0" lang="es-E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20012870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s-CL" smtClean="0"/>
              <a:pPr/>
              <a:t>07-05-2018</a:t>
            </a:fld>
            <a:endParaRPr kumimoji="0" lang="es-ES"/>
          </a:p>
        </p:txBody>
      </p:sp>
      <p:sp>
        <p:nvSpPr>
          <p:cNvPr id="5" name="Footer Placeholder 4"/>
          <p:cNvSpPr>
            <a:spLocks noGrp="1"/>
          </p:cNvSpPr>
          <p:nvPr>
            <p:ph type="ftr" sz="quarter" idx="11"/>
          </p:nvPr>
        </p:nvSpPr>
        <p:spPr/>
        <p:txBody>
          <a:bodyPr/>
          <a:lstStyle/>
          <a:p>
            <a:endParaRPr kumimoji="0" lang="es-E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220325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757B281C-5159-4971-8228-52B9A72E9ED2}" type="datetimeFigureOut">
              <a:rPr lang="es-CL" smtClean="0"/>
              <a:pPr/>
              <a:t>07-05-2018</a:t>
            </a:fld>
            <a:endParaRPr kumimoji="0" lang="es-ES"/>
          </a:p>
        </p:txBody>
      </p:sp>
      <p:sp>
        <p:nvSpPr>
          <p:cNvPr id="5" name="Footer Placeholder 4"/>
          <p:cNvSpPr>
            <a:spLocks noGrp="1"/>
          </p:cNvSpPr>
          <p:nvPr>
            <p:ph type="ftr" sz="quarter" idx="11"/>
          </p:nvPr>
        </p:nvSpPr>
        <p:spPr/>
        <p:txBody>
          <a:bodyPr/>
          <a:lstStyle/>
          <a:p>
            <a:endParaRPr kumimoji="0" lang="es-E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3994040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757B281C-5159-4971-8228-52B9A72E9ED2}" type="datetimeFigureOut">
              <a:rPr lang="es-CL" smtClean="0"/>
              <a:pPr/>
              <a:t>07-05-2018</a:t>
            </a:fld>
            <a:endParaRPr kumimoji="0" lang="es-ES"/>
          </a:p>
        </p:txBody>
      </p:sp>
      <p:sp>
        <p:nvSpPr>
          <p:cNvPr id="6" name="Footer Placeholder 5"/>
          <p:cNvSpPr>
            <a:spLocks noGrp="1"/>
          </p:cNvSpPr>
          <p:nvPr>
            <p:ph type="ftr" sz="quarter" idx="11"/>
          </p:nvPr>
        </p:nvSpPr>
        <p:spPr/>
        <p:txBody>
          <a:bodyPr/>
          <a:lstStyle/>
          <a:p>
            <a:endParaRPr kumimoji="0" lang="es-E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3313285671"/>
      </p:ext>
    </p:extLst>
  </p:cSld>
  <p:clrMapOvr>
    <a:masterClrMapping/>
  </p:clrMapOvr>
  <p:transition spd="slow">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757B281C-5159-4971-8228-52B9A72E9ED2}" type="datetimeFigureOut">
              <a:rPr lang="es-CL" smtClean="0"/>
              <a:pPr/>
              <a:t>07-05-2018</a:t>
            </a:fld>
            <a:endParaRPr kumimoji="0" lang="es-ES"/>
          </a:p>
        </p:txBody>
      </p:sp>
      <p:sp>
        <p:nvSpPr>
          <p:cNvPr id="8" name="Footer Placeholder 7"/>
          <p:cNvSpPr>
            <a:spLocks noGrp="1"/>
          </p:cNvSpPr>
          <p:nvPr>
            <p:ph type="ftr" sz="quarter" idx="11"/>
          </p:nvPr>
        </p:nvSpPr>
        <p:spPr/>
        <p:txBody>
          <a:bodyPr/>
          <a:lstStyle/>
          <a:p>
            <a:endParaRPr kumimoji="0" lang="es-E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2088094700"/>
      </p:ext>
    </p:extLst>
  </p:cSld>
  <p:clrMapOvr>
    <a:masterClrMapping/>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757B281C-5159-4971-8228-52B9A72E9ED2}" type="datetimeFigureOut">
              <a:rPr lang="es-CL" smtClean="0"/>
              <a:pPr/>
              <a:t>07-05-2018</a:t>
            </a:fld>
            <a:endParaRPr kumimoji="0" lang="es-ES"/>
          </a:p>
        </p:txBody>
      </p:sp>
      <p:sp>
        <p:nvSpPr>
          <p:cNvPr id="4" name="Footer Placeholder 3"/>
          <p:cNvSpPr>
            <a:spLocks noGrp="1"/>
          </p:cNvSpPr>
          <p:nvPr>
            <p:ph type="ftr" sz="quarter" idx="11"/>
          </p:nvPr>
        </p:nvSpPr>
        <p:spPr/>
        <p:txBody>
          <a:bodyPr/>
          <a:lstStyle/>
          <a:p>
            <a:endParaRPr kumimoji="0" lang="es-E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196894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B281C-5159-4971-8228-52B9A72E9ED2}" type="datetimeFigureOut">
              <a:rPr lang="es-CL" smtClean="0"/>
              <a:pPr/>
              <a:t>07-05-2018</a:t>
            </a:fld>
            <a:endParaRPr kumimoji="0" lang="es-ES"/>
          </a:p>
        </p:txBody>
      </p:sp>
      <p:sp>
        <p:nvSpPr>
          <p:cNvPr id="3" name="Footer Placeholder 2"/>
          <p:cNvSpPr>
            <a:spLocks noGrp="1"/>
          </p:cNvSpPr>
          <p:nvPr>
            <p:ph type="ftr" sz="quarter" idx="11"/>
          </p:nvPr>
        </p:nvSpPr>
        <p:spPr/>
        <p:txBody>
          <a:bodyPr/>
          <a:lstStyle/>
          <a:p>
            <a:endParaRPr kumimoji="0" lang="es-E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1880013762"/>
      </p:ext>
    </p:extLst>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757B281C-5159-4971-8228-52B9A72E9ED2}" type="datetimeFigureOut">
              <a:rPr lang="es-CL" smtClean="0"/>
              <a:pPr/>
              <a:t>07-05-2018</a:t>
            </a:fld>
            <a:endParaRPr kumimoji="0" lang="es-ES"/>
          </a:p>
        </p:txBody>
      </p:sp>
      <p:sp>
        <p:nvSpPr>
          <p:cNvPr id="6" name="Footer Placeholder 5"/>
          <p:cNvSpPr>
            <a:spLocks noGrp="1"/>
          </p:cNvSpPr>
          <p:nvPr>
            <p:ph type="ftr" sz="quarter" idx="11"/>
          </p:nvPr>
        </p:nvSpPr>
        <p:spPr/>
        <p:txBody>
          <a:bodyPr/>
          <a:lstStyle/>
          <a:p>
            <a:endParaRPr kumimoji="0" lang="es-E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2496507911"/>
      </p:ext>
    </p:extLst>
  </p:cSld>
  <p:clrMapOvr>
    <a:masterClrMapping/>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757B281C-5159-4971-8228-52B9A72E9ED2}" type="datetimeFigureOut">
              <a:rPr lang="es-CL" smtClean="0"/>
              <a:pPr/>
              <a:t>07-05-2018</a:t>
            </a:fld>
            <a:endParaRPr kumimoji="0" lang="es-ES"/>
          </a:p>
        </p:txBody>
      </p:sp>
      <p:sp>
        <p:nvSpPr>
          <p:cNvPr id="6" name="Footer Placeholder 5"/>
          <p:cNvSpPr>
            <a:spLocks noGrp="1"/>
          </p:cNvSpPr>
          <p:nvPr>
            <p:ph type="ftr" sz="quarter" idx="11"/>
          </p:nvPr>
        </p:nvSpPr>
        <p:spPr/>
        <p:txBody>
          <a:bodyPr/>
          <a:lstStyle/>
          <a:p>
            <a:endParaRPr kumimoji="0" lang="es-E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756622313"/>
      </p:ext>
    </p:extLst>
  </p:cSld>
  <p:clrMapOvr>
    <a:masterClrMapping/>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757B281C-5159-4971-8228-52B9A72E9ED2}" type="datetimeFigureOut">
              <a:rPr lang="es-CL" smtClean="0"/>
              <a:pPr/>
              <a:t>07-05-2018</a:t>
            </a:fld>
            <a:endParaRPr kumimoji="0" lang="es-ES"/>
          </a:p>
        </p:txBody>
      </p:sp>
      <p:sp>
        <p:nvSpPr>
          <p:cNvPr id="5" name="Footer Placeholder 4"/>
          <p:cNvSpPr>
            <a:spLocks noGrp="1"/>
          </p:cNvSpPr>
          <p:nvPr>
            <p:ph type="ftr" sz="quarter" idx="11"/>
          </p:nvPr>
        </p:nvSpPr>
        <p:spPr/>
        <p:txBody>
          <a:bodyPr/>
          <a:lstStyle/>
          <a:p>
            <a:endParaRPr kumimoji="0" lang="es-E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1216285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757B281C-5159-4971-8228-52B9A72E9ED2}" type="datetimeFigureOut">
              <a:rPr lang="es-CL" smtClean="0"/>
              <a:pPr/>
              <a:t>07-05-2018</a:t>
            </a:fld>
            <a:endParaRPr kumimoji="0" lang="es-ES"/>
          </a:p>
        </p:txBody>
      </p:sp>
      <p:sp>
        <p:nvSpPr>
          <p:cNvPr id="5" name="Footer Placeholder 4"/>
          <p:cNvSpPr>
            <a:spLocks noGrp="1"/>
          </p:cNvSpPr>
          <p:nvPr>
            <p:ph type="ftr" sz="quarter" idx="11"/>
          </p:nvPr>
        </p:nvSpPr>
        <p:spPr/>
        <p:txBody>
          <a:bodyPr/>
          <a:lstStyle/>
          <a:p>
            <a:endParaRPr kumimoji="0" lang="es-E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33D6E5A2-EC83-451F-A719-9AC1370DD5CF}" type="slidenum">
              <a:rPr lang="es-CL" smtClean="0"/>
              <a:pPr/>
              <a:t>‹Nº›</a:t>
            </a:fld>
            <a:endParaRPr kumimoji="0" lang="es-CL"/>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86244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fld id="{757B281C-5159-4971-8228-52B9A72E9ED2}" type="datetimeFigureOut">
              <a:rPr lang="es-CL" smtClean="0"/>
              <a:pPr/>
              <a:t>07-05-2018</a:t>
            </a:fld>
            <a:endParaRPr kumimoji="0" lang="es-ES"/>
          </a:p>
        </p:txBody>
      </p:sp>
      <p:sp>
        <p:nvSpPr>
          <p:cNvPr id="6" name="Footer Placeholder 5"/>
          <p:cNvSpPr>
            <a:spLocks noGrp="1"/>
          </p:cNvSpPr>
          <p:nvPr>
            <p:ph type="ftr" sz="quarter" idx="11"/>
          </p:nvPr>
        </p:nvSpPr>
        <p:spPr/>
        <p:txBody>
          <a:bodyPr/>
          <a:lstStyle/>
          <a:p>
            <a:endParaRPr kumimoji="0" lang="es-E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15991232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fld id="{757B281C-5159-4971-8228-52B9A72E9ED2}" type="datetimeFigureOut">
              <a:rPr lang="es-CL" smtClean="0"/>
              <a:pPr/>
              <a:t>07-05-2018</a:t>
            </a:fld>
            <a:endParaRPr kumimoji="0" lang="es-ES"/>
          </a:p>
        </p:txBody>
      </p:sp>
      <p:sp>
        <p:nvSpPr>
          <p:cNvPr id="6" name="Footer Placeholder 5"/>
          <p:cNvSpPr>
            <a:spLocks noGrp="1"/>
          </p:cNvSpPr>
          <p:nvPr>
            <p:ph type="ftr" sz="quarter" idx="11"/>
          </p:nvPr>
        </p:nvSpPr>
        <p:spPr/>
        <p:txBody>
          <a:bodyPr/>
          <a:lstStyle/>
          <a:p>
            <a:endParaRPr kumimoji="0" lang="es-E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3D6E5A2-EC83-451F-A719-9AC1370DD5CF}" type="slidenum">
              <a:rPr lang="es-CL" smtClean="0"/>
              <a:pPr/>
              <a:t>‹Nº›</a:t>
            </a:fld>
            <a:endParaRPr kumimoji="0" lang="es-CL"/>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1676091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fld id="{757B281C-5159-4971-8228-52B9A72E9ED2}" type="datetimeFigureOut">
              <a:rPr lang="es-CL" smtClean="0"/>
              <a:pPr/>
              <a:t>07-05-2018</a:t>
            </a:fld>
            <a:endParaRPr kumimoji="0" lang="es-ES"/>
          </a:p>
        </p:txBody>
      </p:sp>
      <p:sp>
        <p:nvSpPr>
          <p:cNvPr id="6" name="Footer Placeholder 5"/>
          <p:cNvSpPr>
            <a:spLocks noGrp="1"/>
          </p:cNvSpPr>
          <p:nvPr>
            <p:ph type="ftr" sz="quarter" idx="11"/>
          </p:nvPr>
        </p:nvSpPr>
        <p:spPr/>
        <p:txBody>
          <a:bodyPr/>
          <a:lstStyle/>
          <a:p>
            <a:endParaRPr kumimoji="0" lang="es-E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20203189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s-CL" smtClean="0"/>
              <a:pPr/>
              <a:t>07-05-2018</a:t>
            </a:fld>
            <a:endParaRPr kumimoji="0" lang="es-ES"/>
          </a:p>
        </p:txBody>
      </p:sp>
      <p:sp>
        <p:nvSpPr>
          <p:cNvPr id="5" name="Footer Placeholder 4"/>
          <p:cNvSpPr>
            <a:spLocks noGrp="1"/>
          </p:cNvSpPr>
          <p:nvPr>
            <p:ph type="ftr" sz="quarter" idx="11"/>
          </p:nvPr>
        </p:nvSpPr>
        <p:spPr/>
        <p:txBody>
          <a:bodyPr/>
          <a:lstStyle/>
          <a:p>
            <a:endParaRPr kumimoji="0" lang="es-E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1588050938"/>
      </p:ext>
    </p:extLst>
  </p:cSld>
  <p:clrMapOvr>
    <a:masterClrMapping/>
  </p:clrMapOvr>
  <p:transition spd="slow">
    <p:wipe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s-CL" smtClean="0"/>
              <a:pPr/>
              <a:t>07-05-2018</a:t>
            </a:fld>
            <a:endParaRPr kumimoji="0" lang="es-ES"/>
          </a:p>
        </p:txBody>
      </p:sp>
      <p:sp>
        <p:nvSpPr>
          <p:cNvPr id="5" name="Footer Placeholder 4"/>
          <p:cNvSpPr>
            <a:spLocks noGrp="1"/>
          </p:cNvSpPr>
          <p:nvPr>
            <p:ph type="ftr" sz="quarter" idx="11"/>
          </p:nvPr>
        </p:nvSpPr>
        <p:spPr/>
        <p:txBody>
          <a:bodyPr/>
          <a:lstStyle/>
          <a:p>
            <a:endParaRPr kumimoji="0" lang="es-E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28855364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Encabezado de sección">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5400000">
            <a:off x="3161049" y="-3176815"/>
            <a:ext cx="2819400" cy="9173031"/>
          </a:xfrm>
          <a:prstGeom prst="rect">
            <a:avLst/>
          </a:prstGeom>
        </p:spPr>
      </p:pic>
      <p:sp>
        <p:nvSpPr>
          <p:cNvPr id="2" name="Title 1"/>
          <p:cNvSpPr>
            <a:spLocks noGrp="1"/>
          </p:cNvSpPr>
          <p:nvPr>
            <p:ph type="title" hasCustomPrompt="1"/>
          </p:nvPr>
        </p:nvSpPr>
        <p:spPr>
          <a:xfrm>
            <a:off x="4572000" y="3048000"/>
            <a:ext cx="4343400" cy="1362075"/>
          </a:xfrm>
        </p:spPr>
        <p:txBody>
          <a:bodyPr anchor="b" anchorCtr="0"/>
          <a:lstStyle>
            <a:lvl1pPr algn="l" eaLnBrk="1" latinLnBrk="0" hangingPunct="1">
              <a:defRPr kumimoji="0" lang="es-ES" sz="4000" b="1" cap="small" baseline="0">
                <a:solidFill>
                  <a:srgbClr val="003300"/>
                </a:solidFill>
              </a:defRPr>
            </a:lvl1pPr>
          </a:lstStyle>
          <a:p>
            <a:r>
              <a:rPr kumimoji="0" lang="es-ES"/>
              <a:t>Haga clic para modificar el estilo de título del patrón</a:t>
            </a:r>
          </a:p>
        </p:txBody>
      </p:sp>
      <p:sp>
        <p:nvSpPr>
          <p:cNvPr id="4" name="Date Placeholder 3"/>
          <p:cNvSpPr>
            <a:spLocks noGrp="1"/>
          </p:cNvSpPr>
          <p:nvPr>
            <p:ph type="dt" sz="half" idx="10"/>
          </p:nvPr>
        </p:nvSpPr>
        <p:spPr/>
        <p:txBody>
          <a:bodyPr/>
          <a:lstStyle/>
          <a:p>
            <a:fld id="{757B281C-5159-4971-8228-52B9A72E9ED2}" type="datetimeFigureOut">
              <a:pPr/>
              <a:t>07-05-2018</a:t>
            </a:fld>
            <a:endParaRPr kumimoji="0" lang="es-ES"/>
          </a:p>
        </p:txBody>
      </p:sp>
      <p:sp>
        <p:nvSpPr>
          <p:cNvPr id="5" name="Footer Placeholder 4"/>
          <p:cNvSpPr>
            <a:spLocks noGrp="1"/>
          </p:cNvSpPr>
          <p:nvPr>
            <p:ph type="ftr" sz="quarter" idx="11"/>
          </p:nvPr>
        </p:nvSpPr>
        <p:spPr/>
        <p:txBody>
          <a:bodyPr/>
          <a:lstStyle/>
          <a:p>
            <a:endParaRPr kumimoji="0" lang="es-ES"/>
          </a:p>
        </p:txBody>
      </p:sp>
      <p:sp>
        <p:nvSpPr>
          <p:cNvPr id="6" name="Slide Number Placeholder 5"/>
          <p:cNvSpPr>
            <a:spLocks noGrp="1"/>
          </p:cNvSpPr>
          <p:nvPr>
            <p:ph type="sldNum" sz="quarter" idx="12"/>
          </p:nvPr>
        </p:nvSpPr>
        <p:spPr/>
        <p:txBody>
          <a:bodyPr/>
          <a:lstStyle/>
          <a:p>
            <a:fld id="{33D6E5A2-EC83-451F-A719-9AC1370DD5CF}" type="slidenum">
              <a:pPr/>
              <a:t>‹Nº›</a:t>
            </a:fld>
            <a:endParaRPr kumimoji="0" lang="es-ES"/>
          </a:p>
        </p:txBody>
      </p:sp>
      <p:sp>
        <p:nvSpPr>
          <p:cNvPr id="10" name="Picture Placeholder 9"/>
          <p:cNvSpPr>
            <a:spLocks noGrp="1"/>
          </p:cNvSpPr>
          <p:nvPr>
            <p:ph type="pic" sz="quarter" idx="13" hasCustomPrompt="1"/>
          </p:nvPr>
        </p:nvSpPr>
        <p:spPr>
          <a:xfrm>
            <a:off x="6781800" y="5334000"/>
            <a:ext cx="2133600" cy="990600"/>
          </a:xfrm>
        </p:spPr>
        <p:txBody>
          <a:bodyPr>
            <a:normAutofit/>
          </a:bodyPr>
          <a:lstStyle>
            <a:lvl1pPr marL="0" indent="0" algn="ctr" eaLnBrk="1" latinLnBrk="0" hangingPunct="1">
              <a:buNone/>
              <a:defRPr kumimoji="0" lang="es-ES" sz="1800"/>
            </a:lvl1pPr>
          </a:lstStyle>
          <a:p>
            <a:r>
              <a:rPr kumimoji="0" lang="es-ES"/>
              <a:t>Logotipo de la compañía</a:t>
            </a:r>
          </a:p>
        </p:txBody>
      </p:sp>
    </p:spTree>
    <p:extLst>
      <p:ext uri="{BB962C8B-B14F-4D97-AF65-F5344CB8AC3E}">
        <p14:creationId xmlns:p14="http://schemas.microsoft.com/office/powerpoint/2010/main" val="254778786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ítulo y contenid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2000" y="269632"/>
            <a:ext cx="8077200" cy="1143000"/>
          </a:xfrm>
        </p:spPr>
        <p:txBody>
          <a:bodyPr anchor="ctr" anchorCtr="0"/>
          <a:lstStyle>
            <a:lvl1pPr algn="l" eaLnBrk="1" latinLnBrk="0" hangingPunct="1">
              <a:defRPr kumimoji="0" lang="es-ES"/>
            </a:lvl1pPr>
          </a:lstStyle>
          <a:p>
            <a:r>
              <a:rPr kumimoji="0" lang="es-ES"/>
              <a:t>Haga clic para modificar el estilo de título del patrón</a:t>
            </a:r>
          </a:p>
        </p:txBody>
      </p:sp>
      <p:sp>
        <p:nvSpPr>
          <p:cNvPr id="3" name="Content Placeholder 2"/>
          <p:cNvSpPr>
            <a:spLocks noGrp="1"/>
          </p:cNvSpPr>
          <p:nvPr>
            <p:ph idx="1"/>
          </p:nvPr>
        </p:nvSpPr>
        <p:spPr>
          <a:xfrm>
            <a:off x="762000" y="1596413"/>
            <a:ext cx="8077200" cy="4297363"/>
          </a:xfrm>
        </p:spPr>
        <p:txBody>
          <a:bodyPr>
            <a:normAutofit/>
          </a:bodyPr>
          <a:lstStyle>
            <a:lvl1pPr eaLnBrk="1" latinLnBrk="0" hangingPunct="1">
              <a:defRPr kumimoji="0" lang="es-ES" sz="3200">
                <a:latin typeface="+mn-lt"/>
              </a:defRPr>
            </a:lvl1pPr>
            <a:lvl2pPr eaLnBrk="1" latinLnBrk="0" hangingPunct="1">
              <a:defRPr kumimoji="0" lang="es-ES" sz="2800">
                <a:latin typeface="+mn-lt"/>
              </a:defRPr>
            </a:lvl2pPr>
            <a:lvl3pPr eaLnBrk="1" latinLnBrk="0" hangingPunct="1">
              <a:defRPr kumimoji="0" lang="es-ES" sz="2400">
                <a:latin typeface="+mn-lt"/>
              </a:defRPr>
            </a:lvl3pPr>
            <a:lvl4pPr eaLnBrk="1" latinLnBrk="0" hangingPunct="1">
              <a:defRPr kumimoji="0" lang="es-ES" sz="2400">
                <a:latin typeface="+mn-lt"/>
              </a:defRPr>
            </a:lvl4pPr>
            <a:lvl5pPr eaLnBrk="1" latinLnBrk="0" hangingPunct="1">
              <a:defRPr kumimoji="0" lang="es-ES" sz="2400">
                <a:latin typeface="+mn-lt"/>
              </a:defRPr>
            </a:lvl5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a:p>
            <a:pPr lvl="4" eaLnBrk="1" latinLnBrk="0" hangingPunct="1"/>
            <a:r>
              <a:rPr lang="es-ES"/>
              <a:t>Quinto nivel</a:t>
            </a:r>
            <a:endParaRPr/>
          </a:p>
        </p:txBody>
      </p:sp>
      <p:sp>
        <p:nvSpPr>
          <p:cNvPr id="4" name="Date Placeholder 3"/>
          <p:cNvSpPr>
            <a:spLocks noGrp="1"/>
          </p:cNvSpPr>
          <p:nvPr>
            <p:ph type="dt" sz="half" idx="10"/>
          </p:nvPr>
        </p:nvSpPr>
        <p:spPr/>
        <p:txBody>
          <a:bodyPr/>
          <a:lstStyle/>
          <a:p>
            <a:fld id="{757B281C-5159-4971-8228-52B9A72E9ED2}" type="datetimeFigureOut">
              <a:pPr/>
              <a:t>07-05-2018</a:t>
            </a:fld>
            <a:endParaRPr kumimoji="0" lang="es-ES"/>
          </a:p>
        </p:txBody>
      </p:sp>
      <p:sp>
        <p:nvSpPr>
          <p:cNvPr id="5" name="Footer Placeholder 4"/>
          <p:cNvSpPr>
            <a:spLocks noGrp="1"/>
          </p:cNvSpPr>
          <p:nvPr>
            <p:ph type="ftr" sz="quarter" idx="11"/>
          </p:nvPr>
        </p:nvSpPr>
        <p:spPr/>
        <p:txBody>
          <a:bodyPr/>
          <a:lstStyle/>
          <a:p>
            <a:endParaRPr kumimoji="0" lang="es-ES"/>
          </a:p>
        </p:txBody>
      </p:sp>
      <p:sp>
        <p:nvSpPr>
          <p:cNvPr id="6" name="Slide Number Placeholder 5"/>
          <p:cNvSpPr>
            <a:spLocks noGrp="1"/>
          </p:cNvSpPr>
          <p:nvPr>
            <p:ph type="sldNum" sz="quarter" idx="12"/>
          </p:nvPr>
        </p:nvSpPr>
        <p:spPr>
          <a:xfrm>
            <a:off x="6705600" y="6356350"/>
            <a:ext cx="2133600" cy="365125"/>
          </a:xfrm>
        </p:spPr>
        <p:txBody>
          <a:bodyPr/>
          <a:lstStyle/>
          <a:p>
            <a:fld id="{33D6E5A2-EC83-451F-A719-9AC1370DD5CF}" type="slidenum">
              <a:pPr/>
              <a:t>‹Nº›</a:t>
            </a:fld>
            <a:endParaRPr kumimoji="0" lang="es-ES"/>
          </a:p>
        </p:txBody>
      </p:sp>
    </p:spTree>
    <p:extLst>
      <p:ext uri="{BB962C8B-B14F-4D97-AF65-F5344CB8AC3E}">
        <p14:creationId xmlns:p14="http://schemas.microsoft.com/office/powerpoint/2010/main" val="4067695334"/>
      </p:ext>
    </p:extLst>
  </p:cSld>
  <p:clrMapOvr>
    <a:masterClrMapping/>
  </p:clrMapOvr>
  <p:transition spd="slow">
    <p:wipe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Diapositiva de título">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2" name="Title 1"/>
          <p:cNvSpPr>
            <a:spLocks noGrp="1"/>
          </p:cNvSpPr>
          <p:nvPr>
            <p:ph type="ctrTitle" hasCustomPrompt="1"/>
          </p:nvPr>
        </p:nvSpPr>
        <p:spPr>
          <a:xfrm>
            <a:off x="2590800" y="2286000"/>
            <a:ext cx="6180224" cy="1470025"/>
          </a:xfrm>
        </p:spPr>
        <p:txBody>
          <a:bodyPr anchor="t"/>
          <a:lstStyle>
            <a:lvl1pPr algn="r" eaLnBrk="1" latinLnBrk="0" hangingPunct="1">
              <a:defRPr kumimoji="0" lang="es-ES" b="1" cap="small" baseline="0">
                <a:solidFill>
                  <a:srgbClr val="003300"/>
                </a:solidFill>
              </a:defRPr>
            </a:lvl1pPr>
          </a:lstStyle>
          <a:p>
            <a:r>
              <a:rPr kumimoji="0" lang="es-ES"/>
              <a:t>Haga clic para modificar el estilo de título del patrón</a:t>
            </a:r>
          </a:p>
        </p:txBody>
      </p:sp>
      <p:sp>
        <p:nvSpPr>
          <p:cNvPr id="3" name="Subtitle 2"/>
          <p:cNvSpPr>
            <a:spLocks noGrp="1"/>
          </p:cNvSpPr>
          <p:nvPr>
            <p:ph type="subTitle" idx="1"/>
          </p:nvPr>
        </p:nvSpPr>
        <p:spPr>
          <a:xfrm>
            <a:off x="3962400" y="4038600"/>
            <a:ext cx="4772528" cy="990600"/>
          </a:xfrm>
        </p:spPr>
        <p:txBody>
          <a:bodyPr>
            <a:normAutofit/>
          </a:bodyPr>
          <a:lstStyle>
            <a:lvl1pPr marL="0" indent="0" algn="r" eaLnBrk="1" latinLnBrk="0" hangingPunct="1">
              <a:buNone/>
              <a:defRPr kumimoji="0" lang="es-ES" sz="2000" b="0">
                <a:solidFill>
                  <a:schemeClr val="tx1"/>
                </a:solidFill>
                <a:latin typeface="Georgia" pitchFamily="18" charset="0"/>
              </a:defRPr>
            </a:lvl1pPr>
            <a:lvl2pPr marL="457200" indent="0" algn="ctr" eaLnBrk="1" latinLnBrk="0" hangingPunct="1">
              <a:buNone/>
              <a:defRPr kumimoji="0" lang="es-ES">
                <a:solidFill>
                  <a:schemeClr val="tx1">
                    <a:tint val="75000"/>
                  </a:schemeClr>
                </a:solidFill>
              </a:defRPr>
            </a:lvl2pPr>
            <a:lvl3pPr marL="914400" indent="0" algn="ctr" eaLnBrk="1" latinLnBrk="0" hangingPunct="1">
              <a:buNone/>
              <a:defRPr kumimoji="0" lang="es-ES">
                <a:solidFill>
                  <a:schemeClr val="tx1">
                    <a:tint val="75000"/>
                  </a:schemeClr>
                </a:solidFill>
              </a:defRPr>
            </a:lvl3pPr>
            <a:lvl4pPr marL="1371600" indent="0" algn="ctr" eaLnBrk="1" latinLnBrk="0" hangingPunct="1">
              <a:buNone/>
              <a:defRPr kumimoji="0" lang="es-ES">
                <a:solidFill>
                  <a:schemeClr val="tx1">
                    <a:tint val="75000"/>
                  </a:schemeClr>
                </a:solidFill>
              </a:defRPr>
            </a:lvl4pPr>
            <a:lvl5pPr marL="1828800" indent="0" algn="ctr" eaLnBrk="1" latinLnBrk="0" hangingPunct="1">
              <a:buNone/>
              <a:defRPr kumimoji="0" lang="es-ES">
                <a:solidFill>
                  <a:schemeClr val="tx1">
                    <a:tint val="75000"/>
                  </a:schemeClr>
                </a:solidFill>
              </a:defRPr>
            </a:lvl5pPr>
            <a:lvl6pPr marL="2286000" indent="0" algn="ctr" eaLnBrk="1" latinLnBrk="0" hangingPunct="1">
              <a:buNone/>
              <a:defRPr kumimoji="0" lang="es-ES">
                <a:solidFill>
                  <a:schemeClr val="tx1">
                    <a:tint val="75000"/>
                  </a:schemeClr>
                </a:solidFill>
              </a:defRPr>
            </a:lvl6pPr>
            <a:lvl7pPr marL="2743200" indent="0" algn="ctr" eaLnBrk="1" latinLnBrk="0" hangingPunct="1">
              <a:buNone/>
              <a:defRPr kumimoji="0" lang="es-ES">
                <a:solidFill>
                  <a:schemeClr val="tx1">
                    <a:tint val="75000"/>
                  </a:schemeClr>
                </a:solidFill>
              </a:defRPr>
            </a:lvl7pPr>
            <a:lvl8pPr marL="3200400" indent="0" algn="ctr" eaLnBrk="1" latinLnBrk="0" hangingPunct="1">
              <a:buNone/>
              <a:defRPr kumimoji="0" lang="es-ES">
                <a:solidFill>
                  <a:schemeClr val="tx1">
                    <a:tint val="75000"/>
                  </a:schemeClr>
                </a:solidFill>
              </a:defRPr>
            </a:lvl8pPr>
            <a:lvl9pPr marL="3657600" indent="0" algn="ctr" eaLnBrk="1" latinLnBrk="0" hangingPunct="1">
              <a:buNone/>
              <a:defRPr kumimoji="0" lang="es-ES">
                <a:solidFill>
                  <a:schemeClr val="tx1">
                    <a:tint val="75000"/>
                  </a:schemeClr>
                </a:solidFill>
              </a:defRPr>
            </a:lvl9pPr>
          </a:lstStyle>
          <a:p>
            <a:pPr eaLnBrk="1" latinLnBrk="0" hangingPunct="1"/>
            <a:r>
              <a:rPr lang="es-ES"/>
              <a:t>Haga clic para modificar el estilo de subtítulo del patrón</a:t>
            </a:r>
            <a:endParaRPr/>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3721618" cy="6858000"/>
          </a:xfrm>
          <a:prstGeom prst="rect">
            <a:avLst/>
          </a:prstGeom>
        </p:spPr>
      </p:pic>
      <p:sp>
        <p:nvSpPr>
          <p:cNvPr id="10" name="Picture Placeholder 9"/>
          <p:cNvSpPr>
            <a:spLocks noGrp="1"/>
          </p:cNvSpPr>
          <p:nvPr>
            <p:ph type="pic" sz="quarter" idx="13" hasCustomPrompt="1"/>
          </p:nvPr>
        </p:nvSpPr>
        <p:spPr>
          <a:xfrm>
            <a:off x="6858000" y="5105400"/>
            <a:ext cx="1828800" cy="990600"/>
          </a:xfrm>
        </p:spPr>
        <p:txBody>
          <a:bodyPr>
            <a:normAutofit/>
          </a:bodyPr>
          <a:lstStyle>
            <a:lvl1pPr marL="0" indent="0" algn="ctr" eaLnBrk="1" latinLnBrk="0" hangingPunct="1">
              <a:buNone/>
              <a:defRPr kumimoji="0" lang="es-ES" sz="2000" baseline="0"/>
            </a:lvl1pPr>
          </a:lstStyle>
          <a:p>
            <a:r>
              <a:rPr kumimoji="0" lang="es-ES"/>
              <a:t>Logotipo de la compañía</a:t>
            </a:r>
          </a:p>
        </p:txBody>
      </p:sp>
    </p:spTree>
    <p:extLst>
      <p:ext uri="{BB962C8B-B14F-4D97-AF65-F5344CB8AC3E}">
        <p14:creationId xmlns:p14="http://schemas.microsoft.com/office/powerpoint/2010/main" val="129597025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x">
  <p:cSld name="Título, contenido y texto">
    <p:spTree>
      <p:nvGrpSpPr>
        <p:cNvPr id="1" name=""/>
        <p:cNvGrpSpPr/>
        <p:nvPr/>
      </p:nvGrpSpPr>
      <p:grpSpPr>
        <a:xfrm>
          <a:off x="0" y="0"/>
          <a:ext cx="0" cy="0"/>
          <a:chOff x="0" y="0"/>
          <a:chExt cx="0" cy="0"/>
        </a:xfrm>
      </p:grpSpPr>
      <p:sp>
        <p:nvSpPr>
          <p:cNvPr id="2" name="Title 1"/>
          <p:cNvSpPr>
            <a:spLocks noGrp="1"/>
          </p:cNvSpPr>
          <p:nvPr>
            <p:ph type="title"/>
          </p:nvPr>
        </p:nvSpPr>
        <p:spPr>
          <a:xfrm>
            <a:off x="685800" y="355600"/>
            <a:ext cx="8194675" cy="1143000"/>
          </a:xfrm>
        </p:spPr>
        <p:txBody>
          <a:bodyPr/>
          <a:lstStyle/>
          <a:p>
            <a:pPr eaLnBrk="1" latinLnBrk="0" hangingPunct="1"/>
            <a:r>
              <a:rPr lang="es-ES"/>
              <a:t>Haga clic para modificar el estilo de título del patrón</a:t>
            </a:r>
            <a:endParaRPr/>
          </a:p>
        </p:txBody>
      </p:sp>
      <p:sp>
        <p:nvSpPr>
          <p:cNvPr id="3" name="Content Placeholder 2"/>
          <p:cNvSpPr>
            <a:spLocks noGrp="1"/>
          </p:cNvSpPr>
          <p:nvPr>
            <p:ph sz="half" idx="1"/>
          </p:nvPr>
        </p:nvSpPr>
        <p:spPr>
          <a:xfrm>
            <a:off x="673100" y="1497013"/>
            <a:ext cx="3975100" cy="4759325"/>
          </a:xfrm>
        </p:spPr>
        <p:txBody>
          <a:bodyPr/>
          <a:lstStyle>
            <a:lvl4pPr eaLnBrk="1" latinLnBrk="0" hangingPunct="1">
              <a:defRPr kumimoji="0" lang="es-ES" baseline="0"/>
            </a:lvl4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p:txBody>
      </p:sp>
      <p:sp>
        <p:nvSpPr>
          <p:cNvPr id="4" name="Text Placeholder 3"/>
          <p:cNvSpPr>
            <a:spLocks noGrp="1"/>
          </p:cNvSpPr>
          <p:nvPr>
            <p:ph type="body" sz="half" idx="2"/>
          </p:nvPr>
        </p:nvSpPr>
        <p:spPr>
          <a:xfrm>
            <a:off x="4937760" y="1497013"/>
            <a:ext cx="3977640" cy="4759325"/>
          </a:xfrm>
        </p:spPr>
        <p:txBody>
          <a:bodyPr/>
          <a:lstStyle>
            <a:lvl4pPr eaLnBrk="1" latinLnBrk="0" hangingPunct="1">
              <a:defRPr kumimoji="0" lang="es-ES" baseline="0"/>
            </a:lvl4pPr>
          </a:lstStyle>
          <a:p>
            <a:pPr lvl="0" eaLnBrk="1" latinLnBrk="0" hangingPunct="1"/>
            <a:r>
              <a:rPr lang="es-ES"/>
              <a:t>Haga clic para modificar el estilo de texto del patrón</a:t>
            </a:r>
          </a:p>
          <a:p>
            <a:pPr lvl="1" eaLnBrk="1" latinLnBrk="0" hangingPunct="1"/>
            <a:r>
              <a:rPr lang="es-ES"/>
              <a:t>Segundo nivel</a:t>
            </a:r>
          </a:p>
          <a:p>
            <a:pPr lvl="2" eaLnBrk="1" latinLnBrk="0" hangingPunct="1"/>
            <a:r>
              <a:rPr lang="es-ES"/>
              <a:t>Tercer nivel</a:t>
            </a:r>
          </a:p>
          <a:p>
            <a:pPr lvl="3" eaLnBrk="1" latinLnBrk="0" hangingPunct="1"/>
            <a:r>
              <a:rPr lang="es-ES"/>
              <a:t>Cuarto nivel</a:t>
            </a:r>
          </a:p>
        </p:txBody>
      </p:sp>
      <p:sp>
        <p:nvSpPr>
          <p:cNvPr id="5" name="Date Placeholder 3"/>
          <p:cNvSpPr>
            <a:spLocks noGrp="1"/>
          </p:cNvSpPr>
          <p:nvPr>
            <p:ph type="dt" sz="half" idx="10"/>
          </p:nvPr>
        </p:nvSpPr>
        <p:spPr>
          <a:xfrm>
            <a:off x="762000" y="6356350"/>
            <a:ext cx="2133600" cy="365125"/>
          </a:xfrm>
        </p:spPr>
        <p:txBody>
          <a:bodyPr/>
          <a:lstStyle/>
          <a:p>
            <a:fld id="{757B281C-5159-4971-8228-52B9A72E9ED2}" type="datetimeFigureOut">
              <a:pPr/>
              <a:t>07-05-2018</a:t>
            </a:fld>
            <a:endParaRPr kumimoji="0" lang="es-ES"/>
          </a:p>
        </p:txBody>
      </p:sp>
      <p:sp>
        <p:nvSpPr>
          <p:cNvPr id="6" name="Footer Placeholder 4"/>
          <p:cNvSpPr>
            <a:spLocks noGrp="1"/>
          </p:cNvSpPr>
          <p:nvPr>
            <p:ph type="ftr" sz="quarter" idx="11"/>
          </p:nvPr>
        </p:nvSpPr>
        <p:spPr>
          <a:xfrm>
            <a:off x="3352800" y="6356350"/>
            <a:ext cx="2895600" cy="365125"/>
          </a:xfrm>
        </p:spPr>
        <p:txBody>
          <a:bodyPr/>
          <a:lstStyle/>
          <a:p>
            <a:endParaRPr kumimoji="0" lang="es-ES"/>
          </a:p>
        </p:txBody>
      </p:sp>
      <p:sp>
        <p:nvSpPr>
          <p:cNvPr id="7" name="Slide Number Placeholder 5"/>
          <p:cNvSpPr>
            <a:spLocks noGrp="1"/>
          </p:cNvSpPr>
          <p:nvPr>
            <p:ph type="sldNum" sz="quarter" idx="12"/>
          </p:nvPr>
        </p:nvSpPr>
        <p:spPr>
          <a:xfrm>
            <a:off x="6705600" y="6356350"/>
            <a:ext cx="2133600" cy="365125"/>
          </a:xfrm>
        </p:spPr>
        <p:txBody>
          <a:bodyPr/>
          <a:lstStyle/>
          <a:p>
            <a:fld id="{33D6E5A2-EC83-451F-A719-9AC1370DD5CF}" type="slidenum">
              <a:pPr/>
              <a:t>‹Nº›</a:t>
            </a:fld>
            <a:endParaRPr kumimoji="0" lang="es-ES"/>
          </a:p>
        </p:txBody>
      </p:sp>
    </p:spTree>
    <p:extLst>
      <p:ext uri="{BB962C8B-B14F-4D97-AF65-F5344CB8AC3E}">
        <p14:creationId xmlns:p14="http://schemas.microsoft.com/office/powerpoint/2010/main" val="34569258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olo el fondo">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43543" y="0"/>
            <a:ext cx="9100457" cy="6879771"/>
          </a:xfrm>
          <a:prstGeom prst="rect">
            <a:avLst/>
          </a:prstGeom>
        </p:spPr>
      </p:pic>
      <p:sp>
        <p:nvSpPr>
          <p:cNvPr id="3" name="Date Placeholder 3"/>
          <p:cNvSpPr>
            <a:spLocks noGrp="1"/>
          </p:cNvSpPr>
          <p:nvPr>
            <p:ph type="dt" sz="half" idx="10"/>
          </p:nvPr>
        </p:nvSpPr>
        <p:spPr>
          <a:xfrm>
            <a:off x="762000" y="6356350"/>
            <a:ext cx="2133600" cy="365125"/>
          </a:xfrm>
        </p:spPr>
        <p:txBody>
          <a:bodyPr/>
          <a:lstStyle/>
          <a:p>
            <a:fld id="{757B281C-5159-4971-8228-52B9A72E9ED2}" type="datetimeFigureOut">
              <a:pPr/>
              <a:t>07-05-2018</a:t>
            </a:fld>
            <a:endParaRPr kumimoji="0" lang="es-ES"/>
          </a:p>
        </p:txBody>
      </p:sp>
      <p:sp>
        <p:nvSpPr>
          <p:cNvPr id="4" name="Footer Placeholder 4"/>
          <p:cNvSpPr>
            <a:spLocks noGrp="1"/>
          </p:cNvSpPr>
          <p:nvPr>
            <p:ph type="ftr" sz="quarter" idx="11"/>
          </p:nvPr>
        </p:nvSpPr>
        <p:spPr>
          <a:xfrm>
            <a:off x="3352800" y="6356350"/>
            <a:ext cx="2895600" cy="365125"/>
          </a:xfrm>
        </p:spPr>
        <p:txBody>
          <a:bodyPr/>
          <a:lstStyle/>
          <a:p>
            <a:endParaRPr kumimoji="0" lang="es-ES"/>
          </a:p>
        </p:txBody>
      </p:sp>
      <p:sp>
        <p:nvSpPr>
          <p:cNvPr id="5" name="Slide Number Placeholder 5"/>
          <p:cNvSpPr>
            <a:spLocks noGrp="1"/>
          </p:cNvSpPr>
          <p:nvPr>
            <p:ph type="sldNum" sz="quarter" idx="12"/>
          </p:nvPr>
        </p:nvSpPr>
        <p:spPr>
          <a:xfrm>
            <a:off x="6705600" y="6356350"/>
            <a:ext cx="2133600" cy="365125"/>
          </a:xfrm>
        </p:spPr>
        <p:txBody>
          <a:bodyPr/>
          <a:lstStyle/>
          <a:p>
            <a:fld id="{33D6E5A2-EC83-451F-A719-9AC1370DD5CF}" type="slidenum">
              <a:pPr/>
              <a:t>‹Nº›</a:t>
            </a:fld>
            <a:endParaRPr kumimoji="0" lang="es-ES"/>
          </a:p>
        </p:txBody>
      </p:sp>
    </p:spTree>
  </p:cSld>
  <p:clrMapOvr>
    <a:masterClrMapping/>
  </p:clrMapOvr>
  <p:transition spd="slow">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757B281C-5159-4971-8228-52B9A72E9ED2}" type="datetimeFigureOut">
              <a:rPr lang="es-CL" smtClean="0"/>
              <a:pPr/>
              <a:t>07-05-2018</a:t>
            </a:fld>
            <a:endParaRPr kumimoji="0" lang="es-E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kumimoji="0" lang="es-E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33D6E5A2-EC83-451F-A719-9AC1370DD5CF}" type="slidenum">
              <a:rPr lang="es-CL" smtClean="0"/>
              <a:pPr/>
              <a:t>‹Nº›</a:t>
            </a:fld>
            <a:endParaRPr kumimoji="0" lang="es-CL"/>
          </a:p>
        </p:txBody>
      </p:sp>
    </p:spTree>
    <p:extLst>
      <p:ext uri="{BB962C8B-B14F-4D97-AF65-F5344CB8AC3E}">
        <p14:creationId xmlns:p14="http://schemas.microsoft.com/office/powerpoint/2010/main" val="2518400147"/>
      </p:ext>
    </p:extLst>
  </p:cSld>
  <p:clrMap bg1="lt1" tx1="dk1" bg2="lt2" tx2="dk2" accent1="accent1" accent2="accent2" accent3="accent3" accent4="accent4" accent5="accent5" accent6="accent6" hlink="hlink" folHlink="folHlink"/>
  <p:sldLayoutIdLst>
    <p:sldLayoutId id="2147483875" r:id="rId1"/>
    <p:sldLayoutId id="2147483876" r:id="rId2"/>
    <p:sldLayoutId id="2147483877" r:id="rId3"/>
    <p:sldLayoutId id="2147483878" r:id="rId4"/>
    <p:sldLayoutId id="2147483879" r:id="rId5"/>
    <p:sldLayoutId id="2147483880" r:id="rId6"/>
    <p:sldLayoutId id="2147483881" r:id="rId7"/>
    <p:sldLayoutId id="2147483882" r:id="rId8"/>
    <p:sldLayoutId id="2147483883" r:id="rId9"/>
    <p:sldLayoutId id="2147483884" r:id="rId10"/>
    <p:sldLayoutId id="2147483885" r:id="rId11"/>
    <p:sldLayoutId id="2147483886" r:id="rId12"/>
    <p:sldLayoutId id="2147483887" r:id="rId13"/>
    <p:sldLayoutId id="2147483888" r:id="rId14"/>
    <p:sldLayoutId id="2147483889" r:id="rId15"/>
    <p:sldLayoutId id="2147483890" r:id="rId16"/>
    <p:sldLayoutId id="2147483891" r:id="rId17"/>
    <p:sldLayoutId id="2147483892" r:id="rId18"/>
    <p:sldLayoutId id="2147483893" r:id="rId19"/>
    <p:sldLayoutId id="2147483894" r:id="rId20"/>
    <p:sldLayoutId id="2147483663" r:id="rId21"/>
  </p:sldLayoutIdLst>
  <p:transition spd="slow">
    <p:wipe dir="d"/>
  </p:transition>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notesSlide" Target="../notesSlides/notesSlide1.xml"/><Relationship Id="rId4"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tags" Target="../tags/tag6.xml"/><Relationship Id="rId7" Type="http://schemas.openxmlformats.org/officeDocument/2006/relationships/image" Target="../media/image5.jpeg"/><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notesSlide" Target="../notesSlides/notesSlide2.xml"/><Relationship Id="rId4"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chart" Target="../charts/char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8.xml"/><Relationship Id="rId1" Type="http://schemas.openxmlformats.org/officeDocument/2006/relationships/tags" Target="../tags/tag9.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10.xml"/><Relationship Id="rId5" Type="http://schemas.openxmlformats.org/officeDocument/2006/relationships/image" Target="../media/image13.jpe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14.png"/><Relationship Id="rId4"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tags" Target="../tags/tag14.xml"/><Relationship Id="rId1" Type="http://schemas.openxmlformats.org/officeDocument/2006/relationships/tags" Target="../tags/tag13.xml"/><Relationship Id="rId5" Type="http://schemas.openxmlformats.org/officeDocument/2006/relationships/image" Target="../media/image15.png"/><Relationship Id="rId4"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5.xml"/><Relationship Id="rId5" Type="http://schemas.openxmlformats.org/officeDocument/2006/relationships/image" Target="../media/image17.jpeg"/><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custDataLst>
              <p:tags r:id="rId2"/>
            </p:custDataLst>
          </p:nvPr>
        </p:nvSpPr>
        <p:spPr>
          <a:xfrm>
            <a:off x="1979712" y="2009400"/>
            <a:ext cx="6600451" cy="2262781"/>
          </a:xfrm>
        </p:spPr>
        <p:txBody>
          <a:bodyPr>
            <a:normAutofit fontScale="90000"/>
          </a:bodyPr>
          <a:lstStyle/>
          <a:p>
            <a:pPr algn="ctr"/>
            <a:r>
              <a:rPr lang="es-ES" dirty="0"/>
              <a:t>Revisión Gerencial OPERACIONES </a:t>
            </a:r>
            <a:br>
              <a:rPr lang="es-ES" dirty="0"/>
            </a:br>
            <a:r>
              <a:rPr lang="es-ES" dirty="0"/>
              <a:t>2018 </a:t>
            </a:r>
          </a:p>
        </p:txBody>
      </p:sp>
      <p:sp>
        <p:nvSpPr>
          <p:cNvPr id="3" name="Subtitle 2"/>
          <p:cNvSpPr>
            <a:spLocks noGrp="1"/>
          </p:cNvSpPr>
          <p:nvPr>
            <p:ph type="subTitle" idx="1"/>
            <p:custDataLst>
              <p:tags r:id="rId3"/>
            </p:custDataLst>
          </p:nvPr>
        </p:nvSpPr>
        <p:spPr>
          <a:xfrm>
            <a:off x="1475656" y="5085184"/>
            <a:ext cx="6600451" cy="1126283"/>
          </a:xfrm>
        </p:spPr>
        <p:txBody>
          <a:bodyPr>
            <a:normAutofit/>
          </a:bodyPr>
          <a:lstStyle/>
          <a:p>
            <a:r>
              <a:rPr lang="es-ES" sz="2400" dirty="0">
                <a:latin typeface="+mn-lt"/>
              </a:rPr>
              <a:t>Por: Jaime López Ramírez</a:t>
            </a:r>
          </a:p>
          <a:p>
            <a:r>
              <a:rPr lang="es-ES" sz="2400" dirty="0">
                <a:latin typeface="+mn-lt"/>
              </a:rPr>
              <a:t>Fecha: 30-04-2018</a:t>
            </a:r>
          </a:p>
        </p:txBody>
      </p:sp>
      <p:pic>
        <p:nvPicPr>
          <p:cNvPr id="1026" name="Imagen 1"/>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5940152" y="369619"/>
            <a:ext cx="2762647" cy="82677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1"/>
    </p:custDataLst>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normAutofit/>
          </a:bodyPr>
          <a:lstStyle/>
          <a:p>
            <a:r>
              <a:rPr lang="es-ES" b="1" u="sng" dirty="0">
                <a:effectLst>
                  <a:outerShdw blurRad="38100" dist="38100" dir="2700000" algn="tl">
                    <a:srgbClr val="000000">
                      <a:alpha val="43137"/>
                    </a:srgbClr>
                  </a:outerShdw>
                </a:effectLst>
              </a:rPr>
              <a:t>Temas a tratar</a:t>
            </a:r>
            <a:r>
              <a:rPr lang="es-ES" dirty="0"/>
              <a:t>:</a:t>
            </a:r>
          </a:p>
        </p:txBody>
      </p:sp>
      <p:sp>
        <p:nvSpPr>
          <p:cNvPr id="5" name="Content Placeholder 4"/>
          <p:cNvSpPr>
            <a:spLocks noGrp="1"/>
          </p:cNvSpPr>
          <p:nvPr>
            <p:ph idx="1"/>
            <p:custDataLst>
              <p:tags r:id="rId3"/>
            </p:custDataLst>
          </p:nvPr>
        </p:nvSpPr>
        <p:spPr/>
        <p:txBody>
          <a:bodyPr>
            <a:normAutofit/>
          </a:bodyPr>
          <a:lstStyle/>
          <a:p>
            <a:r>
              <a:rPr lang="es-ES" dirty="0"/>
              <a:t>Mostrar crecimiento en área de operaciones</a:t>
            </a:r>
          </a:p>
          <a:p>
            <a:r>
              <a:rPr lang="es-ES" dirty="0"/>
              <a:t>Analizar fortalezas  y debilidades de departamento</a:t>
            </a:r>
          </a:p>
          <a:p>
            <a:r>
              <a:rPr lang="es-ES" dirty="0"/>
              <a:t>Indicar problema que afectan la gestión de departamento</a:t>
            </a:r>
          </a:p>
        </p:txBody>
      </p:sp>
      <p:pic>
        <p:nvPicPr>
          <p:cNvPr id="2050" name="Imagen 1"/>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6449265" y="6037110"/>
            <a:ext cx="2448272" cy="73269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1547664" y="4914720"/>
            <a:ext cx="2448272" cy="167953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cSld>
  <p:clrMapOvr>
    <a:masterClrMapping/>
  </p:clrMapOvr>
  <p:transition spd="slow">
    <p:randomBar dir="ver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228184" y="177926"/>
            <a:ext cx="2546623" cy="7621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Rectángulo"/>
          <p:cNvSpPr/>
          <p:nvPr/>
        </p:nvSpPr>
        <p:spPr>
          <a:xfrm>
            <a:off x="1292999" y="2136338"/>
            <a:ext cx="7007238" cy="2585323"/>
          </a:xfrm>
          <a:prstGeom prst="rect">
            <a:avLst/>
          </a:prstGeom>
          <a:noFill/>
        </p:spPr>
        <p:txBody>
          <a:bodyPr wrap="square" lIns="91440" tIns="45720" rIns="91440" bIns="45720">
            <a:spAutoFit/>
          </a:bodyPr>
          <a:lstStyle/>
          <a:p>
            <a:pPr algn="ctr"/>
            <a:r>
              <a:rPr lang="es-E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Crecimiento de operaciones</a:t>
            </a:r>
          </a:p>
          <a:p>
            <a:pPr algn="ctr"/>
            <a:r>
              <a:rPr lang="es-E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 </a:t>
            </a:r>
            <a:endParaRPr lang="es-CL"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pic>
        <p:nvPicPr>
          <p:cNvPr id="2050" name="Picture 2" descr="Resultado de imagen para EMPRESAS">
            <a:extLst>
              <a:ext uri="{FF2B5EF4-FFF2-40B4-BE49-F238E27FC236}">
                <a16:creationId xmlns:a16="http://schemas.microsoft.com/office/drawing/2014/main" id="{A2AD87B3-B771-4A74-832D-F0651220E7A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347864" y="3973151"/>
            <a:ext cx="3303776" cy="232585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9 Rectángulo"/>
          <p:cNvSpPr/>
          <p:nvPr/>
        </p:nvSpPr>
        <p:spPr>
          <a:xfrm>
            <a:off x="3131840" y="553728"/>
            <a:ext cx="3050194" cy="55399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3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IMPORTACIONES</a:t>
            </a:r>
            <a:endParaRPr lang="es-CL" sz="3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3075" name="Picture 3"/>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038019" y="6228342"/>
            <a:ext cx="2105981" cy="6296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Tabla 1">
            <a:extLst>
              <a:ext uri="{FF2B5EF4-FFF2-40B4-BE49-F238E27FC236}">
                <a16:creationId xmlns:a16="http://schemas.microsoft.com/office/drawing/2014/main" id="{F3B0D1A0-33EF-4317-9C3B-4D3189A94F0A}"/>
              </a:ext>
            </a:extLst>
          </p:cNvPr>
          <p:cNvGraphicFramePr>
            <a:graphicFrameLocks noGrp="1"/>
          </p:cNvGraphicFramePr>
          <p:nvPr>
            <p:extLst>
              <p:ext uri="{D42A27DB-BD31-4B8C-83A1-F6EECF244321}">
                <p14:modId xmlns:p14="http://schemas.microsoft.com/office/powerpoint/2010/main" val="3394230306"/>
              </p:ext>
            </p:extLst>
          </p:nvPr>
        </p:nvGraphicFramePr>
        <p:xfrm>
          <a:off x="683568" y="1550910"/>
          <a:ext cx="3865785" cy="4066575"/>
        </p:xfrm>
        <a:graphic>
          <a:graphicData uri="http://schemas.openxmlformats.org/drawingml/2006/table">
            <a:tbl>
              <a:tblPr>
                <a:tableStyleId>{5C22544A-7EE6-4342-B048-85BDC9FD1C3A}</a:tableStyleId>
              </a:tblPr>
              <a:tblGrid>
                <a:gridCol w="1297421">
                  <a:extLst>
                    <a:ext uri="{9D8B030D-6E8A-4147-A177-3AD203B41FA5}">
                      <a16:colId xmlns:a16="http://schemas.microsoft.com/office/drawing/2014/main" val="4196809423"/>
                    </a:ext>
                  </a:extLst>
                </a:gridCol>
                <a:gridCol w="1284182">
                  <a:extLst>
                    <a:ext uri="{9D8B030D-6E8A-4147-A177-3AD203B41FA5}">
                      <a16:colId xmlns:a16="http://schemas.microsoft.com/office/drawing/2014/main" val="3774812448"/>
                    </a:ext>
                  </a:extLst>
                </a:gridCol>
                <a:gridCol w="1284182">
                  <a:extLst>
                    <a:ext uri="{9D8B030D-6E8A-4147-A177-3AD203B41FA5}">
                      <a16:colId xmlns:a16="http://schemas.microsoft.com/office/drawing/2014/main" val="793247315"/>
                    </a:ext>
                  </a:extLst>
                </a:gridCol>
              </a:tblGrid>
              <a:tr h="177735">
                <a:tc>
                  <a:txBody>
                    <a:bodyPr/>
                    <a:lstStyle/>
                    <a:p>
                      <a:pPr algn="ctr" fontAlgn="b"/>
                      <a:r>
                        <a:rPr lang="es-CL" sz="1100" u="none" strike="noStrike">
                          <a:effectLst/>
                        </a:rPr>
                        <a:t>Ejecutivo</a:t>
                      </a:r>
                      <a:endParaRPr lang="es-CL" sz="11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L" sz="1100" u="none" strike="noStrike">
                          <a:effectLst/>
                        </a:rPr>
                        <a:t>Importaciones  2017</a:t>
                      </a:r>
                      <a:endParaRPr lang="es-CL" sz="11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L" sz="1100" u="none" strike="noStrike">
                          <a:effectLst/>
                        </a:rPr>
                        <a:t>Importaciones 2018</a:t>
                      </a:r>
                      <a:endParaRPr lang="es-CL" sz="11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51098923"/>
                  </a:ext>
                </a:extLst>
              </a:tr>
              <a:tr h="177735">
                <a:tc>
                  <a:txBody>
                    <a:bodyPr/>
                    <a:lstStyle/>
                    <a:p>
                      <a:pPr algn="l" fontAlgn="b"/>
                      <a:r>
                        <a:rPr lang="es-CL" sz="1100" u="none" strike="noStrike" dirty="0">
                          <a:effectLst/>
                        </a:rPr>
                        <a:t>Alex Tapia </a:t>
                      </a:r>
                      <a:endParaRPr lang="es-CL"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770</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443</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99849962"/>
                  </a:ext>
                </a:extLst>
              </a:tr>
              <a:tr h="177735">
                <a:tc>
                  <a:txBody>
                    <a:bodyPr/>
                    <a:lstStyle/>
                    <a:p>
                      <a:pPr algn="l" fontAlgn="b"/>
                      <a:r>
                        <a:rPr lang="es-CL" sz="1100" u="none" strike="noStrike">
                          <a:effectLst/>
                        </a:rPr>
                        <a:t>Claudia Morales</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706</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898</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748259843"/>
                  </a:ext>
                </a:extLst>
              </a:tr>
              <a:tr h="177735">
                <a:tc>
                  <a:txBody>
                    <a:bodyPr/>
                    <a:lstStyle/>
                    <a:p>
                      <a:pPr algn="l" fontAlgn="b"/>
                      <a:r>
                        <a:rPr lang="es-CL" sz="1100" u="none" strike="noStrike">
                          <a:effectLst/>
                        </a:rPr>
                        <a:t>Daniela Silva</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0</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350</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53261802"/>
                  </a:ext>
                </a:extLst>
              </a:tr>
              <a:tr h="177735">
                <a:tc>
                  <a:txBody>
                    <a:bodyPr/>
                    <a:lstStyle/>
                    <a:p>
                      <a:pPr algn="l" fontAlgn="b"/>
                      <a:r>
                        <a:rPr lang="es-CL" sz="1100" u="none" strike="noStrike">
                          <a:effectLst/>
                        </a:rPr>
                        <a:t>Rodrigo Domingo</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dirty="0">
                          <a:effectLst/>
                        </a:rPr>
                        <a:t>1716</a:t>
                      </a:r>
                      <a:endParaRPr lang="es-CL"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1205</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17619688"/>
                  </a:ext>
                </a:extLst>
              </a:tr>
              <a:tr h="177735">
                <a:tc>
                  <a:txBody>
                    <a:bodyPr/>
                    <a:lstStyle/>
                    <a:p>
                      <a:pPr algn="l" fontAlgn="b"/>
                      <a:r>
                        <a:rPr lang="es-CL" sz="1100" u="none" strike="noStrike">
                          <a:effectLst/>
                        </a:rPr>
                        <a:t>Hector Hernandez</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886</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962</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17169679"/>
                  </a:ext>
                </a:extLst>
              </a:tr>
              <a:tr h="177735">
                <a:tc>
                  <a:txBody>
                    <a:bodyPr/>
                    <a:lstStyle/>
                    <a:p>
                      <a:pPr algn="l" fontAlgn="b"/>
                      <a:r>
                        <a:rPr lang="es-CL" sz="1100" u="none" strike="noStrike">
                          <a:effectLst/>
                        </a:rPr>
                        <a:t>Jaime López</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1404</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1558</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36688171"/>
                  </a:ext>
                </a:extLst>
              </a:tr>
              <a:tr h="177735">
                <a:tc>
                  <a:txBody>
                    <a:bodyPr/>
                    <a:lstStyle/>
                    <a:p>
                      <a:pPr algn="l" fontAlgn="b"/>
                      <a:r>
                        <a:rPr lang="es-CL" sz="1100" u="none" strike="noStrike">
                          <a:effectLst/>
                        </a:rPr>
                        <a:t>Jocelyn Silva</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1462</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dirty="0">
                          <a:effectLst/>
                        </a:rPr>
                        <a:t>1425</a:t>
                      </a:r>
                      <a:endParaRPr lang="es-CL"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50557804"/>
                  </a:ext>
                </a:extLst>
              </a:tr>
              <a:tr h="177735">
                <a:tc>
                  <a:txBody>
                    <a:bodyPr/>
                    <a:lstStyle/>
                    <a:p>
                      <a:pPr algn="l" fontAlgn="b"/>
                      <a:r>
                        <a:rPr lang="es-CL" sz="1100" u="none" strike="noStrike" dirty="0">
                          <a:effectLst/>
                        </a:rPr>
                        <a:t>Jorge Alvarado</a:t>
                      </a:r>
                      <a:endParaRPr lang="es-CL"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dirty="0">
                          <a:effectLst/>
                        </a:rPr>
                        <a:t>0</a:t>
                      </a:r>
                      <a:endParaRPr lang="es-CL"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dirty="0">
                          <a:effectLst/>
                        </a:rPr>
                        <a:t>25</a:t>
                      </a:r>
                      <a:endParaRPr lang="es-CL"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52297410"/>
                  </a:ext>
                </a:extLst>
              </a:tr>
              <a:tr h="177735">
                <a:tc>
                  <a:txBody>
                    <a:bodyPr/>
                    <a:lstStyle/>
                    <a:p>
                      <a:pPr algn="l" fontAlgn="b"/>
                      <a:r>
                        <a:rPr lang="es-CL" sz="1100" u="none" strike="noStrike">
                          <a:effectLst/>
                        </a:rPr>
                        <a:t>Maria Correa</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1428</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dirty="0">
                          <a:effectLst/>
                        </a:rPr>
                        <a:t>1754</a:t>
                      </a:r>
                      <a:endParaRPr lang="es-CL"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0520679"/>
                  </a:ext>
                </a:extLst>
              </a:tr>
              <a:tr h="177735">
                <a:tc>
                  <a:txBody>
                    <a:bodyPr/>
                    <a:lstStyle/>
                    <a:p>
                      <a:pPr algn="l" fontAlgn="b"/>
                      <a:r>
                        <a:rPr lang="es-CL" sz="1100" u="none" strike="noStrike">
                          <a:effectLst/>
                        </a:rPr>
                        <a:t>Maria Jesus Herrera</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0</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461</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67188261"/>
                  </a:ext>
                </a:extLst>
              </a:tr>
              <a:tr h="177735">
                <a:tc>
                  <a:txBody>
                    <a:bodyPr/>
                    <a:lstStyle/>
                    <a:p>
                      <a:pPr algn="l" fontAlgn="b"/>
                      <a:r>
                        <a:rPr lang="es-CL" sz="1100" u="none" strike="noStrike">
                          <a:effectLst/>
                        </a:rPr>
                        <a:t>Mauricio Baez</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178</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183</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906086838"/>
                  </a:ext>
                </a:extLst>
              </a:tr>
              <a:tr h="177735">
                <a:tc>
                  <a:txBody>
                    <a:bodyPr/>
                    <a:lstStyle/>
                    <a:p>
                      <a:pPr algn="l" fontAlgn="b"/>
                      <a:r>
                        <a:rPr lang="es-CL" sz="1100" u="none" strike="noStrike">
                          <a:effectLst/>
                        </a:rPr>
                        <a:t>Moises Diaz</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412</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1182</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172840314"/>
                  </a:ext>
                </a:extLst>
              </a:tr>
              <a:tr h="177735">
                <a:tc>
                  <a:txBody>
                    <a:bodyPr/>
                    <a:lstStyle/>
                    <a:p>
                      <a:pPr algn="l" fontAlgn="b"/>
                      <a:r>
                        <a:rPr lang="es-CL" sz="1100" u="none" strike="noStrike">
                          <a:effectLst/>
                        </a:rPr>
                        <a:t>Patricio Romero</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1066</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1533</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67001039"/>
                  </a:ext>
                </a:extLst>
              </a:tr>
              <a:tr h="177735">
                <a:tc>
                  <a:txBody>
                    <a:bodyPr/>
                    <a:lstStyle/>
                    <a:p>
                      <a:pPr algn="l" fontAlgn="b"/>
                      <a:r>
                        <a:rPr lang="es-CL" sz="1100" u="none" strike="noStrike">
                          <a:effectLst/>
                        </a:rPr>
                        <a:t>Paola Cruz</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0</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517</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05750970"/>
                  </a:ext>
                </a:extLst>
              </a:tr>
              <a:tr h="177735">
                <a:tc>
                  <a:txBody>
                    <a:bodyPr/>
                    <a:lstStyle/>
                    <a:p>
                      <a:pPr algn="l" fontAlgn="b"/>
                      <a:r>
                        <a:rPr lang="es-CL" sz="1100" u="none" strike="noStrike">
                          <a:effectLst/>
                        </a:rPr>
                        <a:t>Robinson Rios</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1136</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1386</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282865654"/>
                  </a:ext>
                </a:extLst>
              </a:tr>
              <a:tr h="177735">
                <a:tc>
                  <a:txBody>
                    <a:bodyPr/>
                    <a:lstStyle/>
                    <a:p>
                      <a:pPr algn="l" fontAlgn="b"/>
                      <a:r>
                        <a:rPr lang="es-CL" sz="1100" u="none" strike="noStrike">
                          <a:effectLst/>
                        </a:rPr>
                        <a:t>Silvia Carreño</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1152</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1566</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24328103"/>
                  </a:ext>
                </a:extLst>
              </a:tr>
              <a:tr h="177735">
                <a:tc>
                  <a:txBody>
                    <a:bodyPr/>
                    <a:lstStyle/>
                    <a:p>
                      <a:pPr algn="l" fontAlgn="b"/>
                      <a:r>
                        <a:rPr lang="es-CL" sz="1100" u="none" strike="noStrike">
                          <a:effectLst/>
                        </a:rPr>
                        <a:t>Cristian Tubi</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1167</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dirty="0">
                          <a:effectLst/>
                        </a:rPr>
                        <a:t>1591</a:t>
                      </a:r>
                      <a:endParaRPr lang="es-CL"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79942537"/>
                  </a:ext>
                </a:extLst>
              </a:tr>
              <a:tr h="177735">
                <a:tc>
                  <a:txBody>
                    <a:bodyPr/>
                    <a:lstStyle/>
                    <a:p>
                      <a:pPr algn="l" fontAlgn="b"/>
                      <a:r>
                        <a:rPr lang="es-CL" sz="1100" u="none" strike="noStrike">
                          <a:effectLst/>
                        </a:rPr>
                        <a:t>Veronica Perez</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0</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129</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8036719"/>
                  </a:ext>
                </a:extLst>
              </a:tr>
              <a:tr h="177735">
                <a:tc>
                  <a:txBody>
                    <a:bodyPr/>
                    <a:lstStyle/>
                    <a:p>
                      <a:pPr algn="l" fontAlgn="b"/>
                      <a:r>
                        <a:rPr lang="es-CL" sz="1100" u="none" strike="noStrike">
                          <a:effectLst/>
                        </a:rPr>
                        <a:t>Moises Diaz</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0</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619</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121662284"/>
                  </a:ext>
                </a:extLst>
              </a:tr>
              <a:tr h="177735">
                <a:tc>
                  <a:txBody>
                    <a:bodyPr/>
                    <a:lstStyle/>
                    <a:p>
                      <a:pPr algn="l" fontAlgn="b"/>
                      <a:r>
                        <a:rPr lang="es-CL" sz="1100" u="none" strike="noStrike">
                          <a:effectLst/>
                        </a:rPr>
                        <a:t>Total</a:t>
                      </a:r>
                      <a:endParaRPr lang="es-CL" sz="11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13483</a:t>
                      </a:r>
                      <a:endParaRPr lang="es-CL" sz="11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dirty="0">
                          <a:effectLst/>
                        </a:rPr>
                        <a:t>17787</a:t>
                      </a:r>
                      <a:endParaRPr lang="es-CL" sz="11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01003053"/>
                  </a:ext>
                </a:extLst>
              </a:tr>
            </a:tbl>
          </a:graphicData>
        </a:graphic>
      </p:graphicFrame>
      <p:graphicFrame>
        <p:nvGraphicFramePr>
          <p:cNvPr id="7" name="Gráfico 6">
            <a:extLst>
              <a:ext uri="{FF2B5EF4-FFF2-40B4-BE49-F238E27FC236}">
                <a16:creationId xmlns:a16="http://schemas.microsoft.com/office/drawing/2014/main" id="{A87D9516-F4A8-4AA6-AD64-14876DE5CE1D}"/>
              </a:ext>
            </a:extLst>
          </p:cNvPr>
          <p:cNvGraphicFramePr>
            <a:graphicFrameLocks/>
          </p:cNvGraphicFramePr>
          <p:nvPr>
            <p:extLst>
              <p:ext uri="{D42A27DB-BD31-4B8C-83A1-F6EECF244321}">
                <p14:modId xmlns:p14="http://schemas.microsoft.com/office/powerpoint/2010/main" val="3928566679"/>
              </p:ext>
            </p:extLst>
          </p:nvPr>
        </p:nvGraphicFramePr>
        <p:xfrm>
          <a:off x="4572000" y="1268760"/>
          <a:ext cx="4392488" cy="4481514"/>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transition spd="slow">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982415" y="6214806"/>
            <a:ext cx="2149211" cy="64319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3 Rectángulo"/>
          <p:cNvSpPr/>
          <p:nvPr/>
        </p:nvSpPr>
        <p:spPr>
          <a:xfrm>
            <a:off x="3635896" y="575794"/>
            <a:ext cx="2516458" cy="553998"/>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s-ES" sz="3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Exportaciones</a:t>
            </a:r>
            <a:endParaRPr lang="es-CL" sz="3000" b="1" cap="none"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graphicFrame>
        <p:nvGraphicFramePr>
          <p:cNvPr id="3" name="Tabla 2">
            <a:extLst>
              <a:ext uri="{FF2B5EF4-FFF2-40B4-BE49-F238E27FC236}">
                <a16:creationId xmlns:a16="http://schemas.microsoft.com/office/drawing/2014/main" id="{C0404A5D-708B-4C44-8509-6CAA9E964BC1}"/>
              </a:ext>
            </a:extLst>
          </p:cNvPr>
          <p:cNvGraphicFramePr>
            <a:graphicFrameLocks noGrp="1"/>
          </p:cNvGraphicFramePr>
          <p:nvPr>
            <p:extLst>
              <p:ext uri="{D42A27DB-BD31-4B8C-83A1-F6EECF244321}">
                <p14:modId xmlns:p14="http://schemas.microsoft.com/office/powerpoint/2010/main" val="407225399"/>
              </p:ext>
            </p:extLst>
          </p:nvPr>
        </p:nvGraphicFramePr>
        <p:xfrm>
          <a:off x="755576" y="1628800"/>
          <a:ext cx="3708400" cy="4272915"/>
        </p:xfrm>
        <a:graphic>
          <a:graphicData uri="http://schemas.openxmlformats.org/drawingml/2006/table">
            <a:tbl>
              <a:tblPr>
                <a:tableStyleId>{5C22544A-7EE6-4342-B048-85BDC9FD1C3A}</a:tableStyleId>
              </a:tblPr>
              <a:tblGrid>
                <a:gridCol w="1244600">
                  <a:extLst>
                    <a:ext uri="{9D8B030D-6E8A-4147-A177-3AD203B41FA5}">
                      <a16:colId xmlns:a16="http://schemas.microsoft.com/office/drawing/2014/main" val="267463969"/>
                    </a:ext>
                  </a:extLst>
                </a:gridCol>
                <a:gridCol w="1231900">
                  <a:extLst>
                    <a:ext uri="{9D8B030D-6E8A-4147-A177-3AD203B41FA5}">
                      <a16:colId xmlns:a16="http://schemas.microsoft.com/office/drawing/2014/main" val="4217281645"/>
                    </a:ext>
                  </a:extLst>
                </a:gridCol>
                <a:gridCol w="1231900">
                  <a:extLst>
                    <a:ext uri="{9D8B030D-6E8A-4147-A177-3AD203B41FA5}">
                      <a16:colId xmlns:a16="http://schemas.microsoft.com/office/drawing/2014/main" val="3676450953"/>
                    </a:ext>
                  </a:extLst>
                </a:gridCol>
              </a:tblGrid>
              <a:tr h="190500">
                <a:tc>
                  <a:txBody>
                    <a:bodyPr/>
                    <a:lstStyle/>
                    <a:p>
                      <a:pPr algn="l" fontAlgn="b"/>
                      <a:r>
                        <a:rPr lang="es-CL" sz="1100" u="none" strike="noStrike">
                          <a:effectLst/>
                        </a:rPr>
                        <a:t>Ejecutivo</a:t>
                      </a:r>
                      <a:endParaRPr lang="es-CL" sz="1100" b="1"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s-CL" sz="1100" u="none" strike="noStrike">
                          <a:effectLst/>
                        </a:rPr>
                        <a:t>Exportaciones 2017</a:t>
                      </a:r>
                      <a:endParaRPr lang="es-CL" sz="1100" b="1" i="0" u="none" strike="noStrike">
                        <a:solidFill>
                          <a:srgbClr val="000000"/>
                        </a:solidFill>
                        <a:effectLst/>
                        <a:latin typeface="Calibri" panose="020F0502020204030204" pitchFamily="34" charset="0"/>
                      </a:endParaRPr>
                    </a:p>
                  </a:txBody>
                  <a:tcPr marL="9525" marR="9525" marT="9525" marB="0" anchor="b"/>
                </a:tc>
                <a:tc>
                  <a:txBody>
                    <a:bodyPr/>
                    <a:lstStyle/>
                    <a:p>
                      <a:pPr algn="ctr" fontAlgn="b"/>
                      <a:r>
                        <a:rPr lang="es-CL" sz="1100" u="none" strike="noStrike">
                          <a:effectLst/>
                        </a:rPr>
                        <a:t>Exportaciones 2018</a:t>
                      </a:r>
                      <a:endParaRPr lang="es-CL" sz="1100" b="1"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98152997"/>
                  </a:ext>
                </a:extLst>
              </a:tr>
              <a:tr h="190500">
                <a:tc>
                  <a:txBody>
                    <a:bodyPr/>
                    <a:lstStyle/>
                    <a:p>
                      <a:pPr algn="l" fontAlgn="b"/>
                      <a:r>
                        <a:rPr lang="es-CL" sz="1100" u="none" strike="noStrike">
                          <a:effectLst/>
                        </a:rPr>
                        <a:t>Alex Tapia </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4</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8</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51939670"/>
                  </a:ext>
                </a:extLst>
              </a:tr>
              <a:tr h="190500">
                <a:tc>
                  <a:txBody>
                    <a:bodyPr/>
                    <a:lstStyle/>
                    <a:p>
                      <a:pPr algn="l" fontAlgn="b"/>
                      <a:r>
                        <a:rPr lang="es-CL" sz="1100" u="none" strike="noStrike">
                          <a:effectLst/>
                        </a:rPr>
                        <a:t>Claudia Morales</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5</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7</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6822219"/>
                  </a:ext>
                </a:extLst>
              </a:tr>
              <a:tr h="190500">
                <a:tc>
                  <a:txBody>
                    <a:bodyPr/>
                    <a:lstStyle/>
                    <a:p>
                      <a:pPr algn="l" fontAlgn="b"/>
                      <a:r>
                        <a:rPr lang="es-CL" sz="1100" u="none" strike="noStrike">
                          <a:effectLst/>
                        </a:rPr>
                        <a:t>Rodrigo Domingo</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58</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19</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53031834"/>
                  </a:ext>
                </a:extLst>
              </a:tr>
              <a:tr h="190500">
                <a:tc>
                  <a:txBody>
                    <a:bodyPr/>
                    <a:lstStyle/>
                    <a:p>
                      <a:pPr algn="l" fontAlgn="b"/>
                      <a:r>
                        <a:rPr lang="es-CL" sz="1100" u="none" strike="noStrike">
                          <a:effectLst/>
                        </a:rPr>
                        <a:t>Daniela Silva</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0</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13</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954249487"/>
                  </a:ext>
                </a:extLst>
              </a:tr>
              <a:tr h="190500">
                <a:tc>
                  <a:txBody>
                    <a:bodyPr/>
                    <a:lstStyle/>
                    <a:p>
                      <a:pPr algn="l" fontAlgn="b"/>
                      <a:r>
                        <a:rPr lang="es-CL" sz="1100" u="none" strike="noStrike">
                          <a:effectLst/>
                        </a:rPr>
                        <a:t>Hector Hernandez</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23</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15</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10398404"/>
                  </a:ext>
                </a:extLst>
              </a:tr>
              <a:tr h="190500">
                <a:tc>
                  <a:txBody>
                    <a:bodyPr/>
                    <a:lstStyle/>
                    <a:p>
                      <a:pPr algn="l" fontAlgn="b"/>
                      <a:r>
                        <a:rPr lang="es-CL" sz="1100" u="none" strike="noStrike">
                          <a:effectLst/>
                        </a:rPr>
                        <a:t>Jaime López</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dirty="0">
                          <a:effectLst/>
                        </a:rPr>
                        <a:t>159</a:t>
                      </a:r>
                      <a:endParaRPr lang="es-CL"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dirty="0">
                          <a:effectLst/>
                        </a:rPr>
                        <a:t>149</a:t>
                      </a:r>
                      <a:endParaRPr lang="es-CL"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677460056"/>
                  </a:ext>
                </a:extLst>
              </a:tr>
              <a:tr h="190500">
                <a:tc>
                  <a:txBody>
                    <a:bodyPr/>
                    <a:lstStyle/>
                    <a:p>
                      <a:pPr algn="l" fontAlgn="b"/>
                      <a:r>
                        <a:rPr lang="es-CL" sz="1100" u="none" strike="noStrike">
                          <a:effectLst/>
                        </a:rPr>
                        <a:t>Jorge Alvarado</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0</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7</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110583859"/>
                  </a:ext>
                </a:extLst>
              </a:tr>
              <a:tr h="190500">
                <a:tc>
                  <a:txBody>
                    <a:bodyPr/>
                    <a:lstStyle/>
                    <a:p>
                      <a:pPr algn="l" fontAlgn="b"/>
                      <a:r>
                        <a:rPr lang="es-CL" sz="1100" u="none" strike="noStrike">
                          <a:effectLst/>
                        </a:rPr>
                        <a:t>Jocelyn Silva</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dirty="0">
                          <a:effectLst/>
                        </a:rPr>
                        <a:t>23</a:t>
                      </a:r>
                      <a:endParaRPr lang="es-CL"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14</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75245321"/>
                  </a:ext>
                </a:extLst>
              </a:tr>
              <a:tr h="190500">
                <a:tc>
                  <a:txBody>
                    <a:bodyPr/>
                    <a:lstStyle/>
                    <a:p>
                      <a:pPr algn="l" fontAlgn="b"/>
                      <a:r>
                        <a:rPr lang="es-CL" sz="1100" u="none" strike="noStrike">
                          <a:effectLst/>
                        </a:rPr>
                        <a:t>Maria Correa</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120</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100</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290136749"/>
                  </a:ext>
                </a:extLst>
              </a:tr>
              <a:tr h="190500">
                <a:tc>
                  <a:txBody>
                    <a:bodyPr/>
                    <a:lstStyle/>
                    <a:p>
                      <a:pPr algn="l" fontAlgn="b"/>
                      <a:r>
                        <a:rPr lang="es-CL" sz="1100" u="none" strike="noStrike">
                          <a:effectLst/>
                        </a:rPr>
                        <a:t>Maria Jesus Herrera</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dirty="0">
                          <a:effectLst/>
                        </a:rPr>
                        <a:t>0</a:t>
                      </a:r>
                      <a:endParaRPr lang="es-CL"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7</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73696936"/>
                  </a:ext>
                </a:extLst>
              </a:tr>
              <a:tr h="190500">
                <a:tc>
                  <a:txBody>
                    <a:bodyPr/>
                    <a:lstStyle/>
                    <a:p>
                      <a:pPr algn="l" fontAlgn="b"/>
                      <a:r>
                        <a:rPr lang="es-CL" sz="1100" u="none" strike="noStrike">
                          <a:effectLst/>
                        </a:rPr>
                        <a:t>Mauricio Baez</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dirty="0">
                          <a:effectLst/>
                        </a:rPr>
                        <a:t>203</a:t>
                      </a:r>
                      <a:endParaRPr lang="es-CL"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dirty="0">
                          <a:effectLst/>
                        </a:rPr>
                        <a:t>321</a:t>
                      </a:r>
                      <a:endParaRPr lang="es-CL"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094698950"/>
                  </a:ext>
                </a:extLst>
              </a:tr>
              <a:tr h="190500">
                <a:tc>
                  <a:txBody>
                    <a:bodyPr/>
                    <a:lstStyle/>
                    <a:p>
                      <a:pPr algn="l" fontAlgn="b"/>
                      <a:r>
                        <a:rPr lang="es-CL" sz="1100" u="none" strike="noStrike">
                          <a:effectLst/>
                        </a:rPr>
                        <a:t>Moises Diaz</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dirty="0">
                          <a:effectLst/>
                        </a:rPr>
                        <a:t>45</a:t>
                      </a:r>
                      <a:endParaRPr lang="es-CL"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dirty="0">
                          <a:effectLst/>
                        </a:rPr>
                        <a:t>165</a:t>
                      </a:r>
                      <a:endParaRPr lang="es-CL"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6339582"/>
                  </a:ext>
                </a:extLst>
              </a:tr>
              <a:tr h="190500">
                <a:tc>
                  <a:txBody>
                    <a:bodyPr/>
                    <a:lstStyle/>
                    <a:p>
                      <a:pPr algn="l" fontAlgn="b"/>
                      <a:r>
                        <a:rPr lang="es-CL" sz="1100" u="none" strike="noStrike">
                          <a:effectLst/>
                        </a:rPr>
                        <a:t>Patricio Romero</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dirty="0">
                          <a:effectLst/>
                        </a:rPr>
                        <a:t>78</a:t>
                      </a:r>
                      <a:endParaRPr lang="es-CL"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77</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861142276"/>
                  </a:ext>
                </a:extLst>
              </a:tr>
              <a:tr h="190500">
                <a:tc>
                  <a:txBody>
                    <a:bodyPr/>
                    <a:lstStyle/>
                    <a:p>
                      <a:pPr algn="l" fontAlgn="b"/>
                      <a:r>
                        <a:rPr lang="es-CL" sz="1100" u="none" strike="noStrike">
                          <a:effectLst/>
                        </a:rPr>
                        <a:t>Paola Cruz</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dirty="0">
                          <a:effectLst/>
                        </a:rPr>
                        <a:t>0</a:t>
                      </a:r>
                      <a:endParaRPr lang="es-CL"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10</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61275694"/>
                  </a:ext>
                </a:extLst>
              </a:tr>
              <a:tr h="190500">
                <a:tc>
                  <a:txBody>
                    <a:bodyPr/>
                    <a:lstStyle/>
                    <a:p>
                      <a:pPr algn="l" fontAlgn="b"/>
                      <a:r>
                        <a:rPr lang="es-CL" sz="1100" u="none" strike="noStrike">
                          <a:effectLst/>
                        </a:rPr>
                        <a:t>Robinson Rios</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97</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114</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504614252"/>
                  </a:ext>
                </a:extLst>
              </a:tr>
              <a:tr h="190500">
                <a:tc>
                  <a:txBody>
                    <a:bodyPr/>
                    <a:lstStyle/>
                    <a:p>
                      <a:pPr algn="l" fontAlgn="b"/>
                      <a:r>
                        <a:rPr lang="es-CL" sz="1100" u="none" strike="noStrike">
                          <a:effectLst/>
                        </a:rPr>
                        <a:t>Silvia Carreño</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56</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73</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17361599"/>
                  </a:ext>
                </a:extLst>
              </a:tr>
              <a:tr h="190500">
                <a:tc>
                  <a:txBody>
                    <a:bodyPr/>
                    <a:lstStyle/>
                    <a:p>
                      <a:pPr algn="l" fontAlgn="b"/>
                      <a:r>
                        <a:rPr lang="es-CL" sz="1100" u="none" strike="noStrike">
                          <a:effectLst/>
                        </a:rPr>
                        <a:t>Veronica Perez</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0</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dirty="0">
                          <a:effectLst/>
                        </a:rPr>
                        <a:t>8</a:t>
                      </a:r>
                      <a:endParaRPr lang="es-CL"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189829744"/>
                  </a:ext>
                </a:extLst>
              </a:tr>
              <a:tr h="190500">
                <a:tc>
                  <a:txBody>
                    <a:bodyPr/>
                    <a:lstStyle/>
                    <a:p>
                      <a:pPr algn="l" fontAlgn="b"/>
                      <a:r>
                        <a:rPr lang="es-CL" sz="1100" u="none" strike="noStrike">
                          <a:effectLst/>
                        </a:rPr>
                        <a:t>Cristian Tubi</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37</a:t>
                      </a:r>
                      <a:endParaRPr lang="es-CL"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32</a:t>
                      </a:r>
                      <a:endParaRPr lang="es-CL"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63655998"/>
                  </a:ext>
                </a:extLst>
              </a:tr>
              <a:tr h="190500">
                <a:tc>
                  <a:txBody>
                    <a:bodyPr/>
                    <a:lstStyle/>
                    <a:p>
                      <a:pPr algn="l" fontAlgn="b"/>
                      <a:r>
                        <a:rPr lang="es-CL" sz="1100" u="none" strike="noStrike">
                          <a:effectLst/>
                        </a:rPr>
                        <a:t>Total</a:t>
                      </a:r>
                      <a:endParaRPr lang="es-CL" sz="11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a:effectLst/>
                        </a:rPr>
                        <a:t>908</a:t>
                      </a:r>
                      <a:endParaRPr lang="es-CL" sz="1100" b="1"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s-CL" sz="1100" u="none" strike="noStrike" dirty="0">
                          <a:effectLst/>
                        </a:rPr>
                        <a:t>1139</a:t>
                      </a:r>
                      <a:endParaRPr lang="es-CL" sz="11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20256471"/>
                  </a:ext>
                </a:extLst>
              </a:tr>
            </a:tbl>
          </a:graphicData>
        </a:graphic>
      </p:graphicFrame>
      <p:graphicFrame>
        <p:nvGraphicFramePr>
          <p:cNvPr id="7" name="Gráfico 6">
            <a:extLst>
              <a:ext uri="{FF2B5EF4-FFF2-40B4-BE49-F238E27FC236}">
                <a16:creationId xmlns:a16="http://schemas.microsoft.com/office/drawing/2014/main" id="{FB1D0262-D662-49FC-9B42-52F06F09A9EB}"/>
              </a:ext>
            </a:extLst>
          </p:cNvPr>
          <p:cNvGraphicFramePr>
            <a:graphicFrameLocks/>
          </p:cNvGraphicFramePr>
          <p:nvPr>
            <p:extLst>
              <p:ext uri="{D42A27DB-BD31-4B8C-83A1-F6EECF244321}">
                <p14:modId xmlns:p14="http://schemas.microsoft.com/office/powerpoint/2010/main" val="83282679"/>
              </p:ext>
            </p:extLst>
          </p:nvPr>
        </p:nvGraphicFramePr>
        <p:xfrm>
          <a:off x="4493388" y="1175221"/>
          <a:ext cx="4471100" cy="4717157"/>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63688" y="1334455"/>
            <a:ext cx="6600451" cy="2262781"/>
          </a:xfrm>
        </p:spPr>
        <p:txBody>
          <a:bodyPr>
            <a:normAutofit/>
          </a:bodyPr>
          <a:lstStyle/>
          <a:p>
            <a:pPr algn="ctr"/>
            <a:r>
              <a:rPr lang="es-ES" sz="5400" dirty="0"/>
              <a:t>FORTALEZAS Y DEBILIDADES</a:t>
            </a:r>
          </a:p>
        </p:txBody>
      </p:sp>
      <p:pic>
        <p:nvPicPr>
          <p:cNvPr id="3" name="Imagen 1"/>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6012160" y="230597"/>
            <a:ext cx="2941183" cy="88020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descr="Resultado de imagen para FORTALEZAS">
            <a:extLst>
              <a:ext uri="{FF2B5EF4-FFF2-40B4-BE49-F238E27FC236}">
                <a16:creationId xmlns:a16="http://schemas.microsoft.com/office/drawing/2014/main" id="{82C90DB5-9BC6-4F2F-8029-D006668CAF12}"/>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203848" y="3861048"/>
            <a:ext cx="3463685" cy="230912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custDataLst>
              <p:tags r:id="rId2"/>
            </p:custDataLst>
          </p:nvPr>
        </p:nvSpPr>
        <p:spPr>
          <a:xfrm>
            <a:off x="838200" y="1524000"/>
            <a:ext cx="4267200" cy="4297363"/>
          </a:xfrm>
        </p:spPr>
        <p:txBody>
          <a:bodyPr>
            <a:normAutofit fontScale="92500" lnSpcReduction="10000"/>
          </a:bodyPr>
          <a:lstStyle/>
          <a:p>
            <a:r>
              <a:rPr lang="es-ES" sz="2000" b="1" dirty="0"/>
              <a:t>Grato ambiente Laboral y estructural</a:t>
            </a:r>
          </a:p>
          <a:p>
            <a:r>
              <a:rPr lang="es-ES" sz="2000" b="1" dirty="0"/>
              <a:t>Capacidad para trabajar bajo presión</a:t>
            </a:r>
          </a:p>
          <a:p>
            <a:r>
              <a:rPr lang="es-ES" sz="2000" b="1" dirty="0"/>
              <a:t>Profesionalismo</a:t>
            </a:r>
          </a:p>
          <a:p>
            <a:r>
              <a:rPr lang="es-ES" sz="2000" b="1" dirty="0"/>
              <a:t>Conocimiento técnico aceptable para el desempeño de funciones</a:t>
            </a:r>
          </a:p>
          <a:p>
            <a:r>
              <a:rPr lang="es-ES" sz="2000" b="1" dirty="0"/>
              <a:t>Empatía con el cliente</a:t>
            </a:r>
          </a:p>
          <a:p>
            <a:r>
              <a:rPr lang="es-ES" sz="2000" b="1" dirty="0"/>
              <a:t>Buena relación con superiores directos</a:t>
            </a:r>
          </a:p>
          <a:p>
            <a:r>
              <a:rPr lang="es-ES" sz="2000" b="1" dirty="0"/>
              <a:t>Buena relación con sucursales </a:t>
            </a:r>
          </a:p>
          <a:p>
            <a:pPr marL="0" indent="0">
              <a:buNone/>
            </a:pPr>
            <a:endParaRPr lang="es-ES" sz="2000" b="1" dirty="0"/>
          </a:p>
          <a:p>
            <a:endParaRPr lang="es-ES" sz="2000" b="1" dirty="0"/>
          </a:p>
          <a:p>
            <a:endParaRPr lang="es-ES" sz="2000" b="1" dirty="0"/>
          </a:p>
          <a:p>
            <a:endParaRPr lang="es-ES" sz="2000" b="1" dirty="0"/>
          </a:p>
          <a:p>
            <a:endParaRPr lang="es-ES" sz="2000" b="1" dirty="0"/>
          </a:p>
          <a:p>
            <a:endParaRPr lang="es-ES" sz="2000" b="1" dirty="0"/>
          </a:p>
          <a:p>
            <a:endParaRPr lang="es-ES" sz="2000" b="1" dirty="0"/>
          </a:p>
          <a:p>
            <a:endParaRPr lang="es-ES" dirty="0"/>
          </a:p>
          <a:p>
            <a:pPr lvl="1"/>
            <a:endParaRPr lang="es-ES" dirty="0"/>
          </a:p>
        </p:txBody>
      </p:sp>
      <p:sp>
        <p:nvSpPr>
          <p:cNvPr id="6" name="5 Rectángulo"/>
          <p:cNvSpPr/>
          <p:nvPr/>
        </p:nvSpPr>
        <p:spPr>
          <a:xfrm>
            <a:off x="1331640" y="188640"/>
            <a:ext cx="3082639" cy="923330"/>
          </a:xfrm>
          <a:prstGeom prst="rect">
            <a:avLst/>
          </a:prstGeom>
          <a:noFill/>
        </p:spPr>
        <p:txBody>
          <a:bodyPr wrap="none" lIns="91440" tIns="45720" rIns="91440" bIns="45720">
            <a:spAutoFit/>
          </a:bodyPr>
          <a:lstStyle/>
          <a:p>
            <a:pPr algn="ctr"/>
            <a:r>
              <a:rPr lang="es-ES" sz="5400" b="1"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Fortalezas</a:t>
            </a:r>
            <a:endParaRPr lang="es-E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7" name="AutoShape 4" descr="Resultado de imagen para fortaleza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L"/>
          </a:p>
        </p:txBody>
      </p:sp>
      <p:pic>
        <p:nvPicPr>
          <p:cNvPr id="11270" name="Picture 6"/>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042743" y="5445224"/>
            <a:ext cx="3913187" cy="1169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descr="Resultado de imagen para FORTALEZAS">
            <a:extLst>
              <a:ext uri="{FF2B5EF4-FFF2-40B4-BE49-F238E27FC236}">
                <a16:creationId xmlns:a16="http://schemas.microsoft.com/office/drawing/2014/main" id="{E2085BDB-E72D-4954-836C-E980604754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36096" y="1311226"/>
            <a:ext cx="3096344" cy="341391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8786" y="5517232"/>
            <a:ext cx="3914775" cy="117157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5 Rectángulo"/>
          <p:cNvSpPr/>
          <p:nvPr/>
        </p:nvSpPr>
        <p:spPr>
          <a:xfrm>
            <a:off x="733428" y="332656"/>
            <a:ext cx="3558988" cy="1754326"/>
          </a:xfrm>
          <a:prstGeom prst="rect">
            <a:avLst/>
          </a:prstGeom>
          <a:noFill/>
        </p:spPr>
        <p:txBody>
          <a:bodyPr wrap="none" lIns="91440" tIns="45720" rIns="91440" bIns="45720">
            <a:spAutoFit/>
          </a:bodyPr>
          <a:lstStyle/>
          <a:p>
            <a:pPr algn="ctr"/>
            <a:r>
              <a:rPr lang="es-E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Debilidades</a:t>
            </a:r>
          </a:p>
          <a:p>
            <a:pPr algn="ctr"/>
            <a:endParaRPr lang="es-E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4" name="Content Placeholder 2"/>
          <p:cNvSpPr>
            <a:spLocks noGrp="1"/>
          </p:cNvSpPr>
          <p:nvPr>
            <p:ph idx="1"/>
            <p:custDataLst>
              <p:tags r:id="rId1"/>
            </p:custDataLst>
          </p:nvPr>
        </p:nvSpPr>
        <p:spPr>
          <a:xfrm>
            <a:off x="838200" y="1524000"/>
            <a:ext cx="4267200" cy="4297363"/>
          </a:xfrm>
        </p:spPr>
        <p:txBody>
          <a:bodyPr>
            <a:normAutofit fontScale="92500" lnSpcReduction="10000"/>
          </a:bodyPr>
          <a:lstStyle/>
          <a:p>
            <a:r>
              <a:rPr lang="es-ES" sz="2000" b="1" dirty="0"/>
              <a:t>Falta de cursos de capacitación para potenciar habilidades y conocimientos del departamento.</a:t>
            </a:r>
          </a:p>
          <a:p>
            <a:r>
              <a:rPr lang="es-ES" sz="2000" b="1" dirty="0"/>
              <a:t>Mayores beneficios por parte de la empresa. </a:t>
            </a:r>
          </a:p>
          <a:p>
            <a:r>
              <a:rPr lang="es-ES" sz="2000" b="1" dirty="0"/>
              <a:t>Falta de motivación por parte de alta dirección para el logro de objetivos.</a:t>
            </a:r>
          </a:p>
          <a:p>
            <a:r>
              <a:rPr lang="es-ES" sz="2000" b="1" dirty="0"/>
              <a:t>Falta de actividades extra programáticas a fin de estrechar lazos con resto de departamentos y sucursales.</a:t>
            </a:r>
          </a:p>
          <a:p>
            <a:pPr marL="0" indent="0">
              <a:buNone/>
            </a:pPr>
            <a:r>
              <a:rPr lang="es-ES" sz="2000" b="1" dirty="0"/>
              <a:t> </a:t>
            </a:r>
          </a:p>
          <a:p>
            <a:endParaRPr lang="es-ES" sz="2000" b="1" dirty="0"/>
          </a:p>
          <a:p>
            <a:endParaRPr lang="es-ES" sz="2000" b="1" dirty="0"/>
          </a:p>
          <a:p>
            <a:endParaRPr lang="es-ES" sz="2000" b="1" dirty="0"/>
          </a:p>
          <a:p>
            <a:endParaRPr lang="es-ES" sz="2000" b="1" dirty="0"/>
          </a:p>
          <a:p>
            <a:endParaRPr lang="es-ES" sz="2000" b="1" dirty="0"/>
          </a:p>
          <a:p>
            <a:endParaRPr lang="es-ES" sz="2000" b="1" dirty="0"/>
          </a:p>
          <a:p>
            <a:endParaRPr lang="es-ES" sz="2000" b="1" dirty="0"/>
          </a:p>
          <a:p>
            <a:endParaRPr lang="es-ES" sz="2000" b="1" dirty="0"/>
          </a:p>
          <a:p>
            <a:endParaRPr lang="es-ES" sz="2000" b="1" dirty="0"/>
          </a:p>
          <a:p>
            <a:endParaRPr lang="es-ES" sz="2000" b="1" dirty="0"/>
          </a:p>
          <a:p>
            <a:endParaRPr lang="es-ES" dirty="0"/>
          </a:p>
          <a:p>
            <a:pPr lvl="1"/>
            <a:endParaRPr lang="es-ES" dirty="0"/>
          </a:p>
        </p:txBody>
      </p:sp>
      <p:pic>
        <p:nvPicPr>
          <p:cNvPr id="5124" name="Picture 4" descr="Resultado de imagen para debilidad">
            <a:extLst>
              <a:ext uri="{FF2B5EF4-FFF2-40B4-BE49-F238E27FC236}">
                <a16:creationId xmlns:a16="http://schemas.microsoft.com/office/drawing/2014/main" id="{F37AF141-5D99-4005-B016-2BA3EF4D36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36096" y="1772816"/>
            <a:ext cx="3168352" cy="316835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6390798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10 Rectángulo"/>
          <p:cNvSpPr/>
          <p:nvPr/>
        </p:nvSpPr>
        <p:spPr>
          <a:xfrm>
            <a:off x="1187624" y="3237137"/>
            <a:ext cx="8074786" cy="1323439"/>
          </a:xfrm>
          <a:prstGeom prst="rect">
            <a:avLst/>
          </a:prstGeom>
          <a:noFill/>
        </p:spPr>
        <p:txBody>
          <a:bodyPr wrap="square" lIns="91440" tIns="45720" rIns="91440" bIns="45720">
            <a:spAutoFit/>
          </a:bodyPr>
          <a:lstStyle/>
          <a:p>
            <a:pPr algn="ctr"/>
            <a:r>
              <a:rPr lang="es-ES" sz="4000" b="1" cap="none" spc="0" dirty="0">
                <a:ln w="10541" cmpd="sng">
                  <a:solidFill>
                    <a:srgbClr val="7D7D7D">
                      <a:tint val="100000"/>
                      <a:shade val="100000"/>
                      <a:satMod val="110000"/>
                    </a:srgbClr>
                  </a:solidFill>
                  <a:prstDash val="solid"/>
                </a:ln>
                <a:effectLst/>
              </a:rPr>
              <a:t>Problemas que afectan  </a:t>
            </a:r>
          </a:p>
          <a:p>
            <a:pPr algn="ctr"/>
            <a:r>
              <a:rPr lang="es-ES" sz="4000" b="1" dirty="0">
                <a:ln w="10541" cmpd="sng">
                  <a:solidFill>
                    <a:srgbClr val="7D7D7D">
                      <a:tint val="100000"/>
                      <a:shade val="100000"/>
                      <a:satMod val="110000"/>
                    </a:srgbClr>
                  </a:solidFill>
                  <a:prstDash val="solid"/>
                </a:ln>
              </a:rPr>
              <a:t>Gestión de departamento</a:t>
            </a:r>
            <a:endParaRPr lang="es-ES" sz="4000" b="1" cap="none" spc="0" dirty="0">
              <a:ln w="10541" cmpd="sng">
                <a:solidFill>
                  <a:srgbClr val="7D7D7D">
                    <a:tint val="100000"/>
                    <a:shade val="100000"/>
                    <a:satMod val="110000"/>
                  </a:srgbClr>
                </a:solidFill>
                <a:prstDash val="solid"/>
              </a:ln>
              <a:effectLst/>
            </a:endParaRPr>
          </a:p>
        </p:txBody>
      </p:sp>
      <p:pic>
        <p:nvPicPr>
          <p:cNvPr id="12291" name="Picture 3"/>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5252766" y="5517232"/>
            <a:ext cx="3913187" cy="1169987"/>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descr="Resultado de imagen para problemas de empresas">
            <a:extLst>
              <a:ext uri="{FF2B5EF4-FFF2-40B4-BE49-F238E27FC236}">
                <a16:creationId xmlns:a16="http://schemas.microsoft.com/office/drawing/2014/main" id="{B6079C03-2DEC-486C-9DCC-A42AB917CB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1840" y="170781"/>
            <a:ext cx="3778235" cy="2833676"/>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3" name="Rectangle 3"/>
          <p:cNvSpPr>
            <a:spLocks noGrp="1" noChangeArrowheads="1"/>
          </p:cNvSpPr>
          <p:nvPr>
            <p:ph type="body" sz="half" idx="2"/>
            <p:custDataLst>
              <p:tags r:id="rId2"/>
            </p:custDataLst>
          </p:nvPr>
        </p:nvSpPr>
        <p:spPr>
          <a:xfrm>
            <a:off x="971600" y="260648"/>
            <a:ext cx="7920880" cy="6480720"/>
          </a:xfrm>
        </p:spPr>
        <p:txBody>
          <a:bodyPr>
            <a:normAutofit/>
          </a:bodyPr>
          <a:lstStyle/>
          <a:p>
            <a:r>
              <a:rPr lang="es-ES" sz="1500" b="1" u="sng" dirty="0"/>
              <a:t>Retraso en Facturación de carpetas</a:t>
            </a:r>
          </a:p>
          <a:p>
            <a:pPr marL="0" indent="0">
              <a:buNone/>
            </a:pPr>
            <a:r>
              <a:rPr lang="es-ES" sz="1500" dirty="0"/>
              <a:t>Retraso en algunos casos, de mas de 20 días desde fecha de retiro de cargas, en facturación de operaciones, lo cual nos produce constantes problemas con cliente, dado que retrasa su proceso de costeo.</a:t>
            </a:r>
          </a:p>
          <a:p>
            <a:r>
              <a:rPr lang="es-CL" sz="1500" b="1" u="sng" dirty="0"/>
              <a:t>Carpetas no llegan desde aeropuerto con documentos originales en su interior</a:t>
            </a:r>
          </a:p>
          <a:p>
            <a:pPr marL="0" indent="0">
              <a:buNone/>
            </a:pPr>
            <a:r>
              <a:rPr lang="es-ES" sz="1500" dirty="0"/>
              <a:t>Carpetas llegan, desde sucursal de aeropuerto, sin documentos originales retirados desde embarcadores en su interior, lo cual puede provocar importantes prejuicios a Agencia de Aduanas, en caso de aforo documental por parte de Aduana.</a:t>
            </a:r>
          </a:p>
          <a:p>
            <a:r>
              <a:rPr lang="es-CL" sz="1500" b="1" u="sng" dirty="0"/>
              <a:t>Problemas de entrega con proveedor de transporte</a:t>
            </a:r>
            <a:endParaRPr lang="es-ES" sz="1500" b="1" u="sng" dirty="0"/>
          </a:p>
          <a:p>
            <a:pPr marL="0" indent="0">
              <a:buNone/>
            </a:pPr>
            <a:r>
              <a:rPr lang="es-ES" sz="1500" dirty="0"/>
              <a:t>Falta de comunicación por parte de empresa de transporte, en cuanto a fechas y horarios de entregas de cargas retiradas de puerto, lo que provoca reclamos y costos adicionales clientes.</a:t>
            </a:r>
          </a:p>
          <a:p>
            <a:r>
              <a:rPr lang="es-CL" sz="1500" b="1" u="sng" dirty="0"/>
              <a:t>Retraso en emisión de cheque de devolución de cuentas corrientes a clientes</a:t>
            </a:r>
          </a:p>
          <a:p>
            <a:pPr marL="0" indent="0">
              <a:buNone/>
            </a:pPr>
            <a:r>
              <a:rPr lang="es-CL" sz="1500" dirty="0"/>
              <a:t>Demoras, en algunos casos, de mas de 3 meses, en emisión de cheques por saldo a favor de cliente en cuenta corriente, lo que provoca molestias y constantes reclamos hacia ejecutivo.</a:t>
            </a:r>
          </a:p>
          <a:p>
            <a:r>
              <a:rPr lang="es-CL" sz="1600" b="1" u="sng" dirty="0"/>
              <a:t>Problemas técnicos con proveedor de servicios de impresión</a:t>
            </a:r>
          </a:p>
          <a:p>
            <a:pPr marL="0" indent="0">
              <a:buFont typeface="Arial" pitchFamily="34" charset="0"/>
              <a:buNone/>
            </a:pPr>
            <a:r>
              <a:rPr lang="es-CL" sz="1600" dirty="0"/>
              <a:t>Fallas constantes de impresora y poca rapidez en envió de tóner por parte de proveedor, lo que afecta gestión y operatividad del departamento de operaciones.</a:t>
            </a:r>
          </a:p>
          <a:p>
            <a:pPr marL="0" indent="0">
              <a:buNone/>
            </a:pPr>
            <a:endParaRPr lang="es-CL" sz="1500" dirty="0"/>
          </a:p>
          <a:p>
            <a:pPr marL="0" indent="0">
              <a:buNone/>
            </a:pPr>
            <a:endParaRPr lang="es-ES" sz="1800" dirty="0"/>
          </a:p>
          <a:p>
            <a:pPr marL="0" indent="0">
              <a:buNone/>
            </a:pPr>
            <a:endParaRPr lang="es-ES" sz="1800" dirty="0"/>
          </a:p>
          <a:p>
            <a:pPr marL="0" indent="0">
              <a:buNone/>
            </a:pPr>
            <a:endParaRPr lang="es-ES" sz="1800" dirty="0"/>
          </a:p>
          <a:p>
            <a:pPr marL="0" indent="0">
              <a:buNone/>
            </a:pPr>
            <a:endParaRPr lang="es-ES" sz="1800" dirty="0"/>
          </a:p>
        </p:txBody>
      </p:sp>
      <p:pic>
        <p:nvPicPr>
          <p:cNvPr id="13314"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660232" y="6041816"/>
            <a:ext cx="2339752" cy="699552"/>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custDataLst>
              <p:tags r:id="rId2"/>
            </p:custDataLst>
          </p:nvPr>
        </p:nvSpPr>
        <p:spPr>
          <a:xfrm>
            <a:off x="971600" y="260648"/>
            <a:ext cx="7920880" cy="648072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kumimoji="0" lang="es-ES"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0" lang="es-ES"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0" lang="es-ES"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0" lang="es-ES"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0" lang="es-ES" sz="2000" kern="1200">
                <a:solidFill>
                  <a:schemeClr val="tx1"/>
                </a:solidFill>
                <a:latin typeface="+mn-lt"/>
                <a:ea typeface="+mn-ea"/>
                <a:cs typeface="+mn-cs"/>
              </a:defRPr>
            </a:lvl9pPr>
          </a:lstStyle>
          <a:p>
            <a:pPr marL="0" indent="0">
              <a:buFont typeface="Arial" pitchFamily="34" charset="0"/>
              <a:buNone/>
            </a:pPr>
            <a:endParaRPr lang="es-CL" sz="1500" dirty="0"/>
          </a:p>
          <a:p>
            <a:r>
              <a:rPr lang="es-CL" sz="1500" b="1" u="sng" dirty="0"/>
              <a:t>Reclamo de clientes por retraso en entregas de facturas de agencia</a:t>
            </a:r>
          </a:p>
          <a:p>
            <a:pPr marL="0" indent="0">
              <a:buNone/>
            </a:pPr>
            <a:r>
              <a:rPr lang="es-CL" sz="1500" dirty="0"/>
              <a:t>Demora, por parte de mensajería, en entrega de facturas, lo que provoca reclamos de clientes, por que les significa tener problemas con su departamento de contabilidad</a:t>
            </a:r>
          </a:p>
          <a:p>
            <a:pPr marL="0" indent="0">
              <a:buNone/>
            </a:pPr>
            <a:endParaRPr lang="es-CL" sz="1500" dirty="0"/>
          </a:p>
          <a:p>
            <a:r>
              <a:rPr lang="es-CL" sz="1500" b="1" u="sng" dirty="0"/>
              <a:t>Mala Comunicación con sucursal San Antonio</a:t>
            </a:r>
          </a:p>
          <a:p>
            <a:pPr marL="0" indent="0">
              <a:buNone/>
            </a:pPr>
            <a:r>
              <a:rPr lang="es-CL" sz="1500" dirty="0"/>
              <a:t>Personal no contesta llamados ni correos electrónicos, lo cual provoca problemas de falta de información a clientes en cuanto a fechas de retiro y/o de entregas en sus bodegas</a:t>
            </a:r>
            <a:endParaRPr lang="es-CL" sz="1500" b="1" u="sng" dirty="0"/>
          </a:p>
          <a:p>
            <a:endParaRPr lang="es-CL" sz="1500" b="1" u="sng" dirty="0"/>
          </a:p>
          <a:p>
            <a:r>
              <a:rPr lang="es-CL" sz="1500" b="1" u="sng" dirty="0"/>
              <a:t>Demoras en proceso de confección y presentación de DIN y DUS</a:t>
            </a:r>
          </a:p>
          <a:p>
            <a:pPr marL="0" indent="0">
              <a:buNone/>
            </a:pPr>
            <a:r>
              <a:rPr lang="es-CL" sz="1500" dirty="0"/>
              <a:t>Lo cual provoca constantes reclamos, por parte de cliente, en cuanto a no enviar provisión con el tiempo suficiente para coordinar pago de provisión o a Tesorería. </a:t>
            </a:r>
          </a:p>
          <a:p>
            <a:pPr marL="0" indent="0">
              <a:buNone/>
            </a:pPr>
            <a:endParaRPr lang="es-CL" sz="1500" dirty="0"/>
          </a:p>
          <a:p>
            <a:r>
              <a:rPr lang="es-CL" sz="1500" b="1" u="sng" dirty="0"/>
              <a:t>Falta de personal en Sucursal Aeropuerto</a:t>
            </a:r>
          </a:p>
          <a:p>
            <a:pPr marL="0" indent="0">
              <a:buNone/>
            </a:pPr>
            <a:r>
              <a:rPr lang="es-CL" sz="1500" dirty="0"/>
              <a:t>Se requiere de forma urgente la contratación de un administrativo que permanezca en la oficina de aeropuerto y revise los correos, imprima las DI y vea la parte contable</a:t>
            </a:r>
            <a:endParaRPr lang="es-CL" sz="1500" b="1" u="sng" dirty="0"/>
          </a:p>
          <a:p>
            <a:pPr marL="0" indent="0">
              <a:buFont typeface="Arial" pitchFamily="34" charset="0"/>
              <a:buNone/>
            </a:pPr>
            <a:endParaRPr lang="es-CL" sz="1800" dirty="0"/>
          </a:p>
          <a:p>
            <a:pPr marL="0" indent="0">
              <a:buFont typeface="Arial" pitchFamily="34" charset="0"/>
              <a:buNone/>
            </a:pPr>
            <a:endParaRPr lang="es-CL" sz="1800" dirty="0"/>
          </a:p>
          <a:p>
            <a:pPr marL="0" indent="0">
              <a:buFont typeface="Arial" pitchFamily="34" charset="0"/>
              <a:buNone/>
            </a:pPr>
            <a:endParaRPr lang="es-CL" sz="1800" dirty="0"/>
          </a:p>
          <a:p>
            <a:pPr marL="0" indent="0">
              <a:buFont typeface="Arial" pitchFamily="34" charset="0"/>
              <a:buNone/>
            </a:pPr>
            <a:endParaRPr lang="es-CL" sz="1800" dirty="0"/>
          </a:p>
        </p:txBody>
      </p:sp>
      <p:pic>
        <p:nvPicPr>
          <p:cNvPr id="14338" name="Picture 2"/>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5940152" y="5690061"/>
            <a:ext cx="3035920" cy="90769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800">
        <p14:flythrough/>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6300192" y="201247"/>
            <a:ext cx="2597804" cy="77670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7 Rectángulo"/>
          <p:cNvSpPr/>
          <p:nvPr/>
        </p:nvSpPr>
        <p:spPr>
          <a:xfrm>
            <a:off x="3851920" y="1700808"/>
            <a:ext cx="2078813" cy="1169551"/>
          </a:xfrm>
          <a:prstGeom prst="rect">
            <a:avLst/>
          </a:prstGeom>
          <a:noFill/>
        </p:spPr>
        <p:txBody>
          <a:bodyPr wrap="square" lIns="91440" tIns="45720" rIns="91440" bIns="45720">
            <a:spAutoFit/>
          </a:bodyPr>
          <a:lstStyle/>
          <a:p>
            <a:pPr algn="ctr"/>
            <a:r>
              <a:rPr lang="es-ES" sz="70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FIN</a:t>
            </a:r>
          </a:p>
        </p:txBody>
      </p:sp>
      <p:pic>
        <p:nvPicPr>
          <p:cNvPr id="7170" name="Picture 2" descr="Resultado de imagen para comercio internacional CHILE">
            <a:extLst>
              <a:ext uri="{FF2B5EF4-FFF2-40B4-BE49-F238E27FC236}">
                <a16:creationId xmlns:a16="http://schemas.microsoft.com/office/drawing/2014/main" id="{30759CAC-1838-4C6A-9244-E9733257F32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55776" y="3284984"/>
            <a:ext cx="4457700" cy="2857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DVSECTIONID" val="yI2DOt6RzRcU51QxdhNewL"/>
</p:tagLst>
</file>

<file path=ppt/tags/tag2.xml><?xml version="1.0" encoding="utf-8"?>
<p:tagLst xmlns:a="http://schemas.openxmlformats.org/drawingml/2006/main" xmlns:r="http://schemas.openxmlformats.org/officeDocument/2006/relationships" xmlns:p="http://schemas.openxmlformats.org/presentationml/2006/main">
  <p:tag name="DVSHAPEID" val="HAGzTPKJNXuuOK4v20iPS7"/>
</p:tagLst>
</file>

<file path=ppt/tags/tag3.xml><?xml version="1.0" encoding="utf-8"?>
<p:tagLst xmlns:a="http://schemas.openxmlformats.org/drawingml/2006/main" xmlns:r="http://schemas.openxmlformats.org/officeDocument/2006/relationships" xmlns:p="http://schemas.openxmlformats.org/presentationml/2006/main">
  <p:tag name="DVSHAPEID" val="0uhWvCQomImT50qU5y4Znw"/>
</p:tagLst>
</file>

<file path=ppt/tags/tag4.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5.xml><?xml version="1.0" encoding="utf-8"?>
<p:tagLst xmlns:a="http://schemas.openxmlformats.org/drawingml/2006/main" xmlns:r="http://schemas.openxmlformats.org/officeDocument/2006/relationships" xmlns:p="http://schemas.openxmlformats.org/presentationml/2006/main">
  <p:tag name="DVSHAPEID" val="InkrlxYPS4jAzciXk8ToAM"/>
</p:tagLst>
</file>

<file path=ppt/tags/tag6.xml><?xml version="1.0" encoding="utf-8"?>
<p:tagLst xmlns:a="http://schemas.openxmlformats.org/drawingml/2006/main" xmlns:r="http://schemas.openxmlformats.org/officeDocument/2006/relationships" xmlns:p="http://schemas.openxmlformats.org/presentationml/2006/main">
  <p:tag name="DVSHAPEID" val="retnMj4SFfqbVIhVK0Rf83"/>
</p:tagLst>
</file>

<file path=ppt/tags/tag7.xml><?xml version="1.0" encoding="utf-8"?>
<p:tagLst xmlns:a="http://schemas.openxmlformats.org/drawingml/2006/main" xmlns:r="http://schemas.openxmlformats.org/officeDocument/2006/relationships" xmlns:p="http://schemas.openxmlformats.org/presentationml/2006/main">
  <p:tag name="DVSECTIONID" val="CdIAG7WhWjupCZ4n8F2Kse"/>
</p:tagLst>
</file>

<file path=ppt/tags/tag8.xml><?xml version="1.0" encoding="utf-8"?>
<p:tagLst xmlns:a="http://schemas.openxmlformats.org/drawingml/2006/main" xmlns:r="http://schemas.openxmlformats.org/officeDocument/2006/relationships" xmlns:p="http://schemas.openxmlformats.org/presentationml/2006/main">
  <p:tag name="DVSHAPEID" val="Nt3NLyN5bG9MX84Ywq40Qo"/>
</p:tagLst>
</file>

<file path=ppt/tags/tag9.xml><?xml version="1.0" encoding="utf-8"?>
<p:tagLst xmlns:a="http://schemas.openxmlformats.org/drawingml/2006/main" xmlns:r="http://schemas.openxmlformats.org/officeDocument/2006/relationships" xmlns:p="http://schemas.openxmlformats.org/presentationml/2006/main">
  <p:tag name="DVSHAPEID" val="Nt3NLyN5bG9MX84Ywq40Qo"/>
</p:tagLst>
</file>

<file path=ppt/tags/tag10.xml><?xml version="1.0" encoding="utf-8"?>
<p:tagLst xmlns:a="http://schemas.openxmlformats.org/drawingml/2006/main" xmlns:r="http://schemas.openxmlformats.org/officeDocument/2006/relationships" xmlns:p="http://schemas.openxmlformats.org/presentationml/2006/main">
  <p:tag name="DVSECTIONID" val="FpChuQ9mrn7ncHkUb4wJDg"/>
</p:tagLst>
</file>

<file path=ppt/tags/tag11.xml><?xml version="1.0" encoding="utf-8"?>
<p:tagLst xmlns:a="http://schemas.openxmlformats.org/drawingml/2006/main" xmlns:r="http://schemas.openxmlformats.org/officeDocument/2006/relationships" xmlns:p="http://schemas.openxmlformats.org/presentationml/2006/main">
  <p:tag name="DVSECTIONID" val="HsVeI2TwAzQM9S4tQjLvMM"/>
</p:tagLst>
</file>

<file path=ppt/tags/tag12.xml><?xml version="1.0" encoding="utf-8"?>
<p:tagLst xmlns:a="http://schemas.openxmlformats.org/drawingml/2006/main" xmlns:r="http://schemas.openxmlformats.org/officeDocument/2006/relationships" xmlns:p="http://schemas.openxmlformats.org/presentationml/2006/main">
  <p:tag name="DVSHAPEID" val="zRE8H4Cw6MhrnQZNFfxntk"/>
</p:tagLst>
</file>

<file path=ppt/tags/tag13.xml><?xml version="1.0" encoding="utf-8"?>
<p:tagLst xmlns:a="http://schemas.openxmlformats.org/drawingml/2006/main" xmlns:r="http://schemas.openxmlformats.org/officeDocument/2006/relationships" xmlns:p="http://schemas.openxmlformats.org/presentationml/2006/main">
  <p:tag name="DVSECTIONID" val="bORDfvhHahmpDFmvtYCcVK"/>
</p:tagLst>
</file>

<file path=ppt/tags/tag14.xml><?xml version="1.0" encoding="utf-8"?>
<p:tagLst xmlns:a="http://schemas.openxmlformats.org/drawingml/2006/main" xmlns:r="http://schemas.openxmlformats.org/officeDocument/2006/relationships" xmlns:p="http://schemas.openxmlformats.org/presentationml/2006/main">
  <p:tag name="DVSHAPEID" val="zRE8H4Cw6MhrnQZNFfxntk"/>
</p:tagLst>
</file>

<file path=ppt/tags/tag15.xml><?xml version="1.0" encoding="utf-8"?>
<p:tagLst xmlns:a="http://schemas.openxmlformats.org/drawingml/2006/main" xmlns:r="http://schemas.openxmlformats.org/officeDocument/2006/relationships" xmlns:p="http://schemas.openxmlformats.org/presentationml/2006/main">
  <p:tag name="DVSECTIONID" val="Unk8vjtC9q0JAXtyxsX2O5"/>
</p:tagLst>
</file>

<file path=ppt/theme/theme1.xml><?xml version="1.0" encoding="utf-8"?>
<a:theme xmlns:a="http://schemas.openxmlformats.org/drawingml/2006/main" name="Espiral">
  <a:themeElements>
    <a:clrScheme name="Espiral">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Espiral">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Espiral">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Wisp</Template>
  <TotalTime>0</TotalTime>
  <Words>1174</Words>
  <Application>Microsoft Office PowerPoint</Application>
  <PresentationFormat>Presentación en pantalla (4:3)</PresentationFormat>
  <Paragraphs>243</Paragraphs>
  <Slides>12</Slides>
  <Notes>11</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vt:i4>
      </vt:variant>
    </vt:vector>
  </HeadingPairs>
  <TitlesOfParts>
    <vt:vector size="18" baseType="lpstr">
      <vt:lpstr>Arial</vt:lpstr>
      <vt:lpstr>Calibri</vt:lpstr>
      <vt:lpstr>Century Gothic</vt:lpstr>
      <vt:lpstr>Georgia</vt:lpstr>
      <vt:lpstr>Wingdings 3</vt:lpstr>
      <vt:lpstr>Espiral</vt:lpstr>
      <vt:lpstr>Revisión Gerencial OPERACIONES  2018 </vt:lpstr>
      <vt:lpstr>Temas a tratar:</vt:lpstr>
      <vt:lpstr>Presentación de PowerPoint</vt:lpstr>
      <vt:lpstr>Presentación de PowerPoint</vt:lpstr>
      <vt:lpstr>Presentación de PowerPoint</vt:lpstr>
      <vt:lpstr>FORTALEZAS Y DEBILIDADES</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2017-09-03T22:48:02Z</dcterms:created>
  <dcterms:modified xsi:type="dcterms:W3CDTF">2018-05-07T18:53:49Z</dcterms:modified>
</cp:coreProperties>
</file>