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5" r:id="rId1"/>
  </p:sldMasterIdLst>
  <p:sldIdLst>
    <p:sldId id="256" r:id="rId2"/>
    <p:sldId id="257" r:id="rId3"/>
    <p:sldId id="258" r:id="rId4"/>
    <p:sldId id="260" r:id="rId5"/>
    <p:sldId id="261" r:id="rId6"/>
    <p:sldId id="262" r:id="rId7"/>
    <p:sldId id="263" r:id="rId8"/>
    <p:sldId id="264" r:id="rId9"/>
    <p:sldId id="265" r:id="rId10"/>
    <p:sldId id="266" r:id="rId11"/>
    <p:sldId id="267" r:id="rId12"/>
    <p:sldId id="270"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4" d="100"/>
          <a:sy n="104" d="100"/>
        </p:scale>
        <p:origin x="144"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8977685260606791E-2"/>
          <c:y val="0.13725267289911047"/>
          <c:w val="0.94867308724583166"/>
          <c:h val="0.76606481481481481"/>
        </c:manualLayout>
      </c:layout>
      <c:pie3DChart>
        <c:varyColors val="1"/>
        <c:ser>
          <c:idx val="0"/>
          <c:order val="0"/>
          <c:explosion val="1"/>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6C7-4B44-BB89-D8ACCA3FCECE}"/>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6C7-4B44-BB89-D8ACCA3FCECE}"/>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6C7-4B44-BB89-D8ACCA3FCECE}"/>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F6C7-4B44-BB89-D8ACCA3FCECE}"/>
              </c:ext>
            </c:extLst>
          </c:dPt>
          <c:dPt>
            <c:idx val="4"/>
            <c:bubble3D val="0"/>
            <c:spPr>
              <a:solidFill>
                <a:srgbClr val="FFFF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F6C7-4B44-BB89-D8ACCA3FCECE}"/>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F6C7-4B44-BB89-D8ACCA3FCECE}"/>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F6C7-4B44-BB89-D8ACCA3FCECE}"/>
              </c:ext>
            </c:extLst>
          </c:dPt>
          <c:dPt>
            <c:idx val="7"/>
            <c:bubble3D val="0"/>
            <c:spPr>
              <a:solidFill>
                <a:schemeClr val="accent5">
                  <a:lumMod val="40000"/>
                  <a:lumOff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F6C7-4B44-BB89-D8ACCA3FCECE}"/>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F6C7-4B44-BB89-D8ACCA3FCECE}"/>
              </c:ext>
            </c:extLst>
          </c:dPt>
          <c:dPt>
            <c:idx val="9"/>
            <c:bubble3D val="0"/>
            <c:spPr>
              <a:solidFill>
                <a:srgbClr val="92D05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F6C7-4B44-BB89-D8ACCA3FCECE}"/>
              </c:ext>
            </c:extLst>
          </c:dPt>
          <c:dLbls>
            <c:dLbl>
              <c:idx val="0"/>
              <c:layout>
                <c:manualLayout>
                  <c:x val="-0.12121212121212124"/>
                  <c:y val="1.4998123463135202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6C7-4B44-BB89-D8ACCA3FCECE}"/>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3-F6C7-4B44-BB89-D8ACCA3FCECE}"/>
                </c:ext>
              </c:extLst>
            </c:dLbl>
            <c:dLbl>
              <c:idx val="2"/>
              <c:layout>
                <c:manualLayout>
                  <c:x val="-5.1948051948052021E-2"/>
                  <c:y val="-3.626221159077337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6C7-4B44-BB89-D8ACCA3FCECE}"/>
                </c:ext>
              </c:extLst>
            </c:dLbl>
            <c:dLbl>
              <c:idx val="3"/>
              <c:layout>
                <c:manualLayout>
                  <c:x val="4.8100048100048032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6C7-4B44-BB89-D8ACCA3FCECE}"/>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9-F6C7-4B44-BB89-D8ACCA3FCECE}"/>
                </c:ext>
              </c:extLst>
            </c:dLbl>
            <c:dLbl>
              <c:idx val="5"/>
              <c:layout>
                <c:manualLayout>
                  <c:x val="-3.5914702581369251E-2"/>
                  <c:y val="-1.4072123511138861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F6C7-4B44-BB89-D8ACCA3FCECE}"/>
                </c:ext>
              </c:extLst>
            </c:dLbl>
            <c:dLbl>
              <c:idx val="6"/>
              <c:layout>
                <c:manualLayout>
                  <c:x val="0.11159211159211159"/>
                  <c:y val="2.9996246926271507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F6C7-4B44-BB89-D8ACCA3FCECE}"/>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F-F6C7-4B44-BB89-D8ACCA3FCECE}"/>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1-F6C7-4B44-BB89-D8ACCA3FCECE}"/>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3-F6C7-4B44-BB89-D8ACCA3FCECE}"/>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Hoja1!$A$7:$A$16</c:f>
              <c:strCache>
                <c:ptCount val="10"/>
                <c:pt idx="0">
                  <c:v>antofagasta </c:v>
                </c:pt>
                <c:pt idx="1">
                  <c:v>arica</c:v>
                </c:pt>
                <c:pt idx="2">
                  <c:v>iquique</c:v>
                </c:pt>
                <c:pt idx="3">
                  <c:v>los andes </c:v>
                </c:pt>
                <c:pt idx="4">
                  <c:v>metropolitana </c:v>
                </c:pt>
                <c:pt idx="5">
                  <c:v>osorno </c:v>
                </c:pt>
                <c:pt idx="6">
                  <c:v>punta arenas</c:v>
                </c:pt>
                <c:pt idx="7">
                  <c:v>san antonio </c:v>
                </c:pt>
                <c:pt idx="8">
                  <c:v>talcahuano </c:v>
                </c:pt>
                <c:pt idx="9">
                  <c:v>valparaiso </c:v>
                </c:pt>
              </c:strCache>
            </c:strRef>
          </c:cat>
          <c:val>
            <c:numRef>
              <c:f>Hoja1!$B$7:$B$16</c:f>
              <c:numCache>
                <c:formatCode>General</c:formatCode>
                <c:ptCount val="10"/>
                <c:pt idx="0">
                  <c:v>69</c:v>
                </c:pt>
                <c:pt idx="1">
                  <c:v>4</c:v>
                </c:pt>
                <c:pt idx="2">
                  <c:v>10</c:v>
                </c:pt>
                <c:pt idx="3">
                  <c:v>554</c:v>
                </c:pt>
                <c:pt idx="4">
                  <c:v>6963</c:v>
                </c:pt>
                <c:pt idx="5">
                  <c:v>19</c:v>
                </c:pt>
                <c:pt idx="6">
                  <c:v>4</c:v>
                </c:pt>
                <c:pt idx="7">
                  <c:v>3306</c:v>
                </c:pt>
                <c:pt idx="8">
                  <c:v>140</c:v>
                </c:pt>
                <c:pt idx="9">
                  <c:v>2795</c:v>
                </c:pt>
              </c:numCache>
            </c:numRef>
          </c:val>
          <c:extLst>
            <c:ext xmlns:c16="http://schemas.microsoft.com/office/drawing/2014/chart" uri="{C3380CC4-5D6E-409C-BE32-E72D297353CC}">
              <c16:uniqueId val="{00000014-F6C7-4B44-BB89-D8ACCA3FCECE}"/>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FAB8-40D6-81A7-F55C2C5DA25B}"/>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FAB8-40D6-81A7-F55C2C5DA25B}"/>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FAB8-40D6-81A7-F55C2C5DA25B}"/>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FAB8-40D6-81A7-F55C2C5DA25B}"/>
              </c:ext>
            </c:extLst>
          </c:dPt>
          <c:dPt>
            <c:idx val="4"/>
            <c:bubble3D val="0"/>
            <c:spPr>
              <a:solidFill>
                <a:srgbClr val="FFFF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FAB8-40D6-81A7-F55C2C5DA25B}"/>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FAB8-40D6-81A7-F55C2C5DA25B}"/>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FAB8-40D6-81A7-F55C2C5DA25B}"/>
              </c:ext>
            </c:extLst>
          </c:dPt>
          <c:dPt>
            <c:idx val="7"/>
            <c:bubble3D val="0"/>
            <c:spPr>
              <a:solidFill>
                <a:schemeClr val="accent5">
                  <a:lumMod val="20000"/>
                  <a:lumOff val="8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FAB8-40D6-81A7-F55C2C5DA25B}"/>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FAB8-40D6-81A7-F55C2C5DA25B}"/>
              </c:ext>
            </c:extLst>
          </c:dPt>
          <c:dPt>
            <c:idx val="9"/>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FAB8-40D6-81A7-F55C2C5DA25B}"/>
              </c:ext>
            </c:extLst>
          </c:dPt>
          <c:dLbls>
            <c:dLbl>
              <c:idx val="0"/>
              <c:layout>
                <c:manualLayout>
                  <c:x val="-5.5555555555555552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AB8-40D6-81A7-F55C2C5DA25B}"/>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3-FAB8-40D6-81A7-F55C2C5DA25B}"/>
                </c:ext>
              </c:extLst>
            </c:dLbl>
            <c:dLbl>
              <c:idx val="2"/>
              <c:layout>
                <c:manualLayout>
                  <c:x val="6.6666666666666666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AB8-40D6-81A7-F55C2C5DA25B}"/>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7-FAB8-40D6-81A7-F55C2C5DA25B}"/>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9-FAB8-40D6-81A7-F55C2C5DA25B}"/>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B-FAB8-40D6-81A7-F55C2C5DA25B}"/>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D-FAB8-40D6-81A7-F55C2C5DA25B}"/>
                </c:ext>
              </c:extLst>
            </c:dLbl>
            <c:dLbl>
              <c:idx val="7"/>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2">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F-FAB8-40D6-81A7-F55C2C5DA25B}"/>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1-FAB8-40D6-81A7-F55C2C5DA25B}"/>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3-FAB8-40D6-81A7-F55C2C5DA25B}"/>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Hoja1!$A$25:$A$34</c:f>
              <c:strCache>
                <c:ptCount val="10"/>
                <c:pt idx="0">
                  <c:v>antofagasta </c:v>
                </c:pt>
                <c:pt idx="1">
                  <c:v>arica</c:v>
                </c:pt>
                <c:pt idx="2">
                  <c:v>iquique</c:v>
                </c:pt>
                <c:pt idx="3">
                  <c:v>los andes </c:v>
                </c:pt>
                <c:pt idx="4">
                  <c:v>metropolitana </c:v>
                </c:pt>
                <c:pt idx="5">
                  <c:v>osorno </c:v>
                </c:pt>
                <c:pt idx="6">
                  <c:v>punta arenas </c:v>
                </c:pt>
                <c:pt idx="7">
                  <c:v>san antonio</c:v>
                </c:pt>
                <c:pt idx="8">
                  <c:v>talcahuano</c:v>
                </c:pt>
                <c:pt idx="9">
                  <c:v>valparaiso </c:v>
                </c:pt>
              </c:strCache>
            </c:strRef>
          </c:cat>
          <c:val>
            <c:numRef>
              <c:f>Hoja1!$B$25:$B$34</c:f>
              <c:numCache>
                <c:formatCode>General</c:formatCode>
                <c:ptCount val="10"/>
                <c:pt idx="0">
                  <c:v>10</c:v>
                </c:pt>
                <c:pt idx="1">
                  <c:v>23</c:v>
                </c:pt>
                <c:pt idx="2">
                  <c:v>1</c:v>
                </c:pt>
                <c:pt idx="3">
                  <c:v>181</c:v>
                </c:pt>
                <c:pt idx="4">
                  <c:v>373</c:v>
                </c:pt>
                <c:pt idx="5">
                  <c:v>47</c:v>
                </c:pt>
                <c:pt idx="6">
                  <c:v>0</c:v>
                </c:pt>
                <c:pt idx="7">
                  <c:v>176</c:v>
                </c:pt>
                <c:pt idx="8">
                  <c:v>14</c:v>
                </c:pt>
                <c:pt idx="9">
                  <c:v>97</c:v>
                </c:pt>
              </c:numCache>
            </c:numRef>
          </c:val>
          <c:extLst>
            <c:ext xmlns:c16="http://schemas.microsoft.com/office/drawing/2014/chart" uri="{C3380CC4-5D6E-409C-BE32-E72D297353CC}">
              <c16:uniqueId val="{00000014-FAB8-40D6-81A7-F55C2C5DA25B}"/>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7C3-4E71-A1F2-8B35F6527D82}"/>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7C3-4E71-A1F2-8B35F6527D82}"/>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07C3-4E71-A1F2-8B35F6527D82}"/>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07C3-4E71-A1F2-8B35F6527D82}"/>
              </c:ext>
            </c:extLst>
          </c:dPt>
          <c:dPt>
            <c:idx val="4"/>
            <c:bubble3D val="0"/>
            <c:spPr>
              <a:solidFill>
                <a:srgbClr val="FFFF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07C3-4E71-A1F2-8B35F6527D82}"/>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07C3-4E71-A1F2-8B35F6527D82}"/>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07C3-4E71-A1F2-8B35F6527D82}"/>
              </c:ext>
            </c:extLst>
          </c:dPt>
          <c:dPt>
            <c:idx val="7"/>
            <c:bubble3D val="0"/>
            <c:spPr>
              <a:solidFill>
                <a:schemeClr val="accent6">
                  <a:lumMod val="40000"/>
                  <a:lumOff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07C3-4E71-A1F2-8B35F6527D82}"/>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07C3-4E71-A1F2-8B35F6527D82}"/>
              </c:ext>
            </c:extLst>
          </c:dPt>
          <c:dPt>
            <c:idx val="9"/>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07C3-4E71-A1F2-8B35F6527D82}"/>
              </c:ext>
            </c:extLst>
          </c:dPt>
          <c:dLbls>
            <c:dLbl>
              <c:idx val="0"/>
              <c:layout>
                <c:manualLayout>
                  <c:x val="-0.15196078431372548"/>
                  <c:y val="1.3008127860678512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7C3-4E71-A1F2-8B35F6527D82}"/>
                </c:ext>
              </c:extLst>
            </c:dLbl>
            <c:dLbl>
              <c:idx val="1"/>
              <c:layout>
                <c:manualLayout>
                  <c:x val="-3.9215686274509803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7C3-4E71-A1F2-8B35F6527D82}"/>
                </c:ext>
              </c:extLst>
            </c:dLbl>
            <c:dLbl>
              <c:idx val="2"/>
              <c:layout>
                <c:manualLayout>
                  <c:x val="3.6764705882352942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7C3-4E71-A1F2-8B35F6527D82}"/>
                </c:ext>
              </c:extLst>
            </c:dLbl>
            <c:dLbl>
              <c:idx val="3"/>
              <c:layout>
                <c:manualLayout>
                  <c:x val="5.8823529411764705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7C3-4E71-A1F2-8B35F6527D82}"/>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9-07C3-4E71-A1F2-8B35F6527D82}"/>
                </c:ext>
              </c:extLst>
            </c:dLbl>
            <c:dLbl>
              <c:idx val="5"/>
              <c:layout>
                <c:manualLayout>
                  <c:x val="-6.1274509803921566E-2"/>
                  <c:y val="4.3360426202260121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07C3-4E71-A1F2-8B35F6527D82}"/>
                </c:ext>
              </c:extLst>
            </c:dLbl>
            <c:dLbl>
              <c:idx val="6"/>
              <c:layout>
                <c:manualLayout>
                  <c:x val="7.8431372549019523E-2"/>
                  <c:y val="-8.6720852404523416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07C3-4E71-A1F2-8B35F6527D82}"/>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F-07C3-4E71-A1F2-8B35F6527D82}"/>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1-07C3-4E71-A1F2-8B35F6527D82}"/>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3-07C3-4E71-A1F2-8B35F6527D82}"/>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Hoja1!$A$7:$A$16</c:f>
              <c:strCache>
                <c:ptCount val="10"/>
                <c:pt idx="0">
                  <c:v>Antofagasta </c:v>
                </c:pt>
                <c:pt idx="1">
                  <c:v>Arica</c:v>
                </c:pt>
                <c:pt idx="2">
                  <c:v>Iquique</c:v>
                </c:pt>
                <c:pt idx="3">
                  <c:v>Los Andes </c:v>
                </c:pt>
                <c:pt idx="4">
                  <c:v>Metropolitana </c:v>
                </c:pt>
                <c:pt idx="5">
                  <c:v>Osorno </c:v>
                </c:pt>
                <c:pt idx="6">
                  <c:v>Punta Arenas</c:v>
                </c:pt>
                <c:pt idx="7">
                  <c:v>San Antonio </c:v>
                </c:pt>
                <c:pt idx="8">
                  <c:v>Talcahuano </c:v>
                </c:pt>
                <c:pt idx="9">
                  <c:v>Valparaiso </c:v>
                </c:pt>
              </c:strCache>
            </c:strRef>
          </c:cat>
          <c:val>
            <c:numRef>
              <c:f>Hoja1!$B$7:$B$16</c:f>
              <c:numCache>
                <c:formatCode>General</c:formatCode>
                <c:ptCount val="10"/>
                <c:pt idx="0">
                  <c:v>60</c:v>
                </c:pt>
                <c:pt idx="1">
                  <c:v>2</c:v>
                </c:pt>
                <c:pt idx="2">
                  <c:v>7</c:v>
                </c:pt>
                <c:pt idx="3">
                  <c:v>704</c:v>
                </c:pt>
                <c:pt idx="4">
                  <c:v>7825</c:v>
                </c:pt>
                <c:pt idx="5">
                  <c:v>5</c:v>
                </c:pt>
                <c:pt idx="6">
                  <c:v>3</c:v>
                </c:pt>
                <c:pt idx="7">
                  <c:v>4404</c:v>
                </c:pt>
                <c:pt idx="8">
                  <c:v>256</c:v>
                </c:pt>
                <c:pt idx="9">
                  <c:v>4094</c:v>
                </c:pt>
              </c:numCache>
            </c:numRef>
          </c:val>
          <c:extLst>
            <c:ext xmlns:c16="http://schemas.microsoft.com/office/drawing/2014/chart" uri="{C3380CC4-5D6E-409C-BE32-E72D297353CC}">
              <c16:uniqueId val="{00000014-07C3-4E71-A1F2-8B35F6527D8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9116-49B0-B3A3-D671C477467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9116-49B0-B3A3-D671C4774677}"/>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9116-49B0-B3A3-D671C4774677}"/>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9116-49B0-B3A3-D671C4774677}"/>
              </c:ext>
            </c:extLst>
          </c:dPt>
          <c:dPt>
            <c:idx val="4"/>
            <c:bubble3D val="0"/>
            <c:spPr>
              <a:solidFill>
                <a:srgbClr val="FFFF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9116-49B0-B3A3-D671C4774677}"/>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9116-49B0-B3A3-D671C4774677}"/>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9116-49B0-B3A3-D671C4774677}"/>
              </c:ext>
            </c:extLst>
          </c:dPt>
          <c:dPt>
            <c:idx val="7"/>
            <c:bubble3D val="0"/>
            <c:spPr>
              <a:solidFill>
                <a:schemeClr val="bg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9116-49B0-B3A3-D671C4774677}"/>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9116-49B0-B3A3-D671C4774677}"/>
              </c:ext>
            </c:extLst>
          </c:dPt>
          <c:dPt>
            <c:idx val="9"/>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9116-49B0-B3A3-D671C4774677}"/>
              </c:ext>
            </c:extLst>
          </c:dPt>
          <c:dLbls>
            <c:dLbl>
              <c:idx val="0"/>
              <c:layout>
                <c:manualLayout>
                  <c:x val="-8.7272727272727224E-2"/>
                  <c:y val="-3.5575630819766202E-2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116-49B0-B3A3-D671C477467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3-9116-49B0-B3A3-D671C4774677}"/>
                </c:ext>
              </c:extLst>
            </c:dLbl>
            <c:dLbl>
              <c:idx val="2"/>
              <c:layout>
                <c:manualLayout>
                  <c:x val="7.272727272727264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116-49B0-B3A3-D671C4774677}"/>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7-9116-49B0-B3A3-D671C4774677}"/>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9-9116-49B0-B3A3-D671C4774677}"/>
                </c:ext>
              </c:extLst>
            </c:dLbl>
            <c:dLbl>
              <c:idx val="5"/>
              <c:layout>
                <c:manualLayout>
                  <c:x val="2.9090909090909091E-2"/>
                  <c:y val="0.1152508513167010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CL"/>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116-49B0-B3A3-D671C4774677}"/>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D-9116-49B0-B3A3-D671C4774677}"/>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0F-9116-49B0-B3A3-D671C4774677}"/>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1-9116-49B0-B3A3-D671C4774677}"/>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lumMod val="60000"/>
                        </a:schemeClr>
                      </a:solidFill>
                      <a:latin typeface="+mn-lt"/>
                      <a:ea typeface="+mn-ea"/>
                      <a:cs typeface="+mn-cs"/>
                    </a:defRPr>
                  </a:pPr>
                  <a:endParaRPr lang="es-CL"/>
                </a:p>
              </c:txPr>
              <c:dLblPos val="outEnd"/>
              <c:showLegendKey val="0"/>
              <c:showVal val="0"/>
              <c:showCatName val="1"/>
              <c:showSerName val="0"/>
              <c:showPercent val="1"/>
              <c:showBubbleSize val="0"/>
              <c:extLst>
                <c:ext xmlns:c16="http://schemas.microsoft.com/office/drawing/2014/chart" uri="{C3380CC4-5D6E-409C-BE32-E72D297353CC}">
                  <c16:uniqueId val="{00000013-9116-49B0-B3A3-D671C4774677}"/>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Hoja1!$A$23:$A$32</c:f>
              <c:strCache>
                <c:ptCount val="10"/>
                <c:pt idx="0">
                  <c:v>Antofagasta </c:v>
                </c:pt>
                <c:pt idx="1">
                  <c:v>Arica</c:v>
                </c:pt>
                <c:pt idx="2">
                  <c:v>Iquique</c:v>
                </c:pt>
                <c:pt idx="3">
                  <c:v>Los Andes </c:v>
                </c:pt>
                <c:pt idx="4">
                  <c:v>Metropolitana </c:v>
                </c:pt>
                <c:pt idx="5">
                  <c:v>Osorno </c:v>
                </c:pt>
                <c:pt idx="6">
                  <c:v>Punta Arenas</c:v>
                </c:pt>
                <c:pt idx="7">
                  <c:v>San Antonio </c:v>
                </c:pt>
                <c:pt idx="8">
                  <c:v>Talcahuano </c:v>
                </c:pt>
                <c:pt idx="9">
                  <c:v>Valparaiso </c:v>
                </c:pt>
              </c:strCache>
            </c:strRef>
          </c:cat>
          <c:val>
            <c:numRef>
              <c:f>Hoja1!$B$23:$B$32</c:f>
              <c:numCache>
                <c:formatCode>General</c:formatCode>
                <c:ptCount val="10"/>
                <c:pt idx="0">
                  <c:v>25</c:v>
                </c:pt>
                <c:pt idx="1">
                  <c:v>15</c:v>
                </c:pt>
                <c:pt idx="2">
                  <c:v>1</c:v>
                </c:pt>
                <c:pt idx="3">
                  <c:v>287</c:v>
                </c:pt>
                <c:pt idx="4">
                  <c:v>389</c:v>
                </c:pt>
                <c:pt idx="5">
                  <c:v>24</c:v>
                </c:pt>
                <c:pt idx="6">
                  <c:v>0</c:v>
                </c:pt>
                <c:pt idx="7">
                  <c:v>191</c:v>
                </c:pt>
                <c:pt idx="8">
                  <c:v>4</c:v>
                </c:pt>
                <c:pt idx="9">
                  <c:v>200</c:v>
                </c:pt>
              </c:numCache>
            </c:numRef>
          </c:val>
          <c:extLst>
            <c:ext xmlns:c16="http://schemas.microsoft.com/office/drawing/2014/chart" uri="{C3380CC4-5D6E-409C-BE32-E72D297353CC}">
              <c16:uniqueId val="{00000014-9116-49B0-B3A3-D671C4774677}"/>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0629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963862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8DFA1846-DA80-1C48-A609-854EA85C59AD}"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40601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5/8/2018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2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5/8/2018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89114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5/8/2018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48699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5/8/2018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34311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D0DF5E60-9974-AC48-9591-99C2BB44B7CF}" type="datetimeFigureOut">
              <a:rPr lang="en-US" smtClean="0"/>
              <a:pPr/>
              <a:t>5/8/2018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489632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5" name="Date Placeholder 4"/>
          <p:cNvSpPr>
            <a:spLocks noGrp="1"/>
          </p:cNvSpPr>
          <p:nvPr>
            <p:ph type="dt" sz="half" idx="10"/>
          </p:nvPr>
        </p:nvSpPr>
        <p:spPr/>
        <p:txBody>
          <a:bodyPr/>
          <a:lstStyle/>
          <a:p>
            <a:fld id="{18C79C5D-2A6F-F04D-97DA-BEF2467B64E4}" type="datetimeFigureOut">
              <a:rPr lang="en-US" smtClean="0"/>
              <a:pPr/>
              <a:t>5/8/2018</a:t>
            </a:fld>
            <a:endParaRPr lang="en-US" dirty="0"/>
          </a:p>
        </p:txBody>
      </p:sp>
    </p:spTree>
    <p:extLst>
      <p:ext uri="{BB962C8B-B14F-4D97-AF65-F5344CB8AC3E}">
        <p14:creationId xmlns:p14="http://schemas.microsoft.com/office/powerpoint/2010/main" val="2422272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2622530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2491332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322458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599841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09B482E8-6E0E-1B4F-B1FD-C69DB9E858D9}"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3380267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431763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5/8/2018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01464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B482E8-6E0E-1B4F-B1FD-C69DB9E858D9}" type="datetimeFigureOut">
              <a:rPr lang="en-US" smtClean="0"/>
              <a:pPr/>
              <a:t>5/8/2018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2058265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F9EC2AA8-CCE0-45DB-908B-E3111B21ECD4}"/>
              </a:ext>
            </a:extLst>
          </p:cNvPr>
          <p:cNvSpPr>
            <a:spLocks noGrp="1"/>
          </p:cNvSpPr>
          <p:nvPr>
            <p:ph type="subTitle" idx="1"/>
          </p:nvPr>
        </p:nvSpPr>
        <p:spPr/>
        <p:txBody>
          <a:bodyPr>
            <a:noAutofit/>
          </a:bodyPr>
          <a:lstStyle/>
          <a:p>
            <a:r>
              <a:rPr lang="es-ES" sz="2400" dirty="0">
                <a:ln w="0"/>
                <a:effectLst>
                  <a:outerShdw blurRad="38100" dist="19050" dir="2700000" algn="tl" rotWithShape="0">
                    <a:schemeClr val="dk1">
                      <a:alpha val="40000"/>
                    </a:schemeClr>
                  </a:outerShdw>
                </a:effectLst>
              </a:rPr>
              <a:t>Elaborado por: Jorge Marín Vallejos (Gerente de operaciones</a:t>
            </a:r>
            <a:r>
              <a:rPr lang="es-ES" sz="2400" dirty="0"/>
              <a:t>)</a:t>
            </a:r>
          </a:p>
          <a:p>
            <a:r>
              <a:rPr lang="es-ES" sz="2400" dirty="0"/>
              <a:t>Fecha: 04/05/2018</a:t>
            </a:r>
          </a:p>
        </p:txBody>
      </p:sp>
      <p:sp>
        <p:nvSpPr>
          <p:cNvPr id="5" name="Rectángulo 4">
            <a:extLst>
              <a:ext uri="{FF2B5EF4-FFF2-40B4-BE49-F238E27FC236}">
                <a16:creationId xmlns:a16="http://schemas.microsoft.com/office/drawing/2014/main" id="{C947E1E9-1712-44B4-9716-7DC58473893C}"/>
              </a:ext>
            </a:extLst>
          </p:cNvPr>
          <p:cNvSpPr/>
          <p:nvPr/>
        </p:nvSpPr>
        <p:spPr>
          <a:xfrm>
            <a:off x="850619" y="1203190"/>
            <a:ext cx="9355563" cy="1754326"/>
          </a:xfrm>
          <a:prstGeom prst="rect">
            <a:avLst/>
          </a:prstGeom>
          <a:noFill/>
        </p:spPr>
        <p:txBody>
          <a:bodyPr wrap="square" lIns="91440" tIns="45720" rIns="91440" bIns="45720">
            <a:spAutoFit/>
          </a:bodyPr>
          <a:lstStyle/>
          <a:p>
            <a:pPr algn="ctr"/>
            <a:r>
              <a:rPr lang="es-E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REVISION GERENCIAL SUCURSALES 2018</a:t>
            </a:r>
            <a:endParaRPr lang="es-CL"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851582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a 8">
            <a:extLst>
              <a:ext uri="{FF2B5EF4-FFF2-40B4-BE49-F238E27FC236}">
                <a16:creationId xmlns:a16="http://schemas.microsoft.com/office/drawing/2014/main" id="{65E02688-3A8C-4999-B1EA-1E825501A230}"/>
              </a:ext>
            </a:extLst>
          </p:cNvPr>
          <p:cNvGraphicFramePr>
            <a:graphicFrameLocks noGrp="1"/>
          </p:cNvGraphicFramePr>
          <p:nvPr>
            <p:extLst>
              <p:ext uri="{D42A27DB-BD31-4B8C-83A1-F6EECF244321}">
                <p14:modId xmlns:p14="http://schemas.microsoft.com/office/powerpoint/2010/main" val="639480162"/>
              </p:ext>
            </p:extLst>
          </p:nvPr>
        </p:nvGraphicFramePr>
        <p:xfrm>
          <a:off x="517798" y="1105624"/>
          <a:ext cx="3027640" cy="4394027"/>
        </p:xfrm>
        <a:graphic>
          <a:graphicData uri="http://schemas.openxmlformats.org/drawingml/2006/table">
            <a:tbl>
              <a:tblPr>
                <a:tableStyleId>{5C22544A-7EE6-4342-B048-85BDC9FD1C3A}</a:tableStyleId>
              </a:tblPr>
              <a:tblGrid>
                <a:gridCol w="1913171">
                  <a:extLst>
                    <a:ext uri="{9D8B030D-6E8A-4147-A177-3AD203B41FA5}">
                      <a16:colId xmlns:a16="http://schemas.microsoft.com/office/drawing/2014/main" val="3148639026"/>
                    </a:ext>
                  </a:extLst>
                </a:gridCol>
                <a:gridCol w="1114469">
                  <a:extLst>
                    <a:ext uri="{9D8B030D-6E8A-4147-A177-3AD203B41FA5}">
                      <a16:colId xmlns:a16="http://schemas.microsoft.com/office/drawing/2014/main" val="3253058837"/>
                    </a:ext>
                  </a:extLst>
                </a:gridCol>
              </a:tblGrid>
              <a:tr h="399457">
                <a:tc>
                  <a:txBody>
                    <a:bodyPr/>
                    <a:lstStyle/>
                    <a:p>
                      <a:pPr algn="l" fontAlgn="b"/>
                      <a:r>
                        <a:rPr lang="es-ES" sz="1800" u="none" strike="noStrike" dirty="0">
                          <a:effectLst/>
                        </a:rPr>
                        <a:t>Antofagasta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69</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14054560"/>
                  </a:ext>
                </a:extLst>
              </a:tr>
              <a:tr h="399457">
                <a:tc>
                  <a:txBody>
                    <a:bodyPr/>
                    <a:lstStyle/>
                    <a:p>
                      <a:pPr algn="l" fontAlgn="b"/>
                      <a:r>
                        <a:rPr lang="es-ES" sz="1800" u="none" strike="noStrike" dirty="0">
                          <a:effectLst/>
                        </a:rPr>
                        <a:t>Arica</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4</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48605755"/>
                  </a:ext>
                </a:extLst>
              </a:tr>
              <a:tr h="399457">
                <a:tc>
                  <a:txBody>
                    <a:bodyPr/>
                    <a:lstStyle/>
                    <a:p>
                      <a:pPr algn="l" fontAlgn="b"/>
                      <a:r>
                        <a:rPr lang="es-ES" sz="1800" u="none" strike="noStrike" dirty="0">
                          <a:effectLst/>
                        </a:rPr>
                        <a:t>Iquique</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10</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20025266"/>
                  </a:ext>
                </a:extLst>
              </a:tr>
              <a:tr h="399457">
                <a:tc>
                  <a:txBody>
                    <a:bodyPr/>
                    <a:lstStyle/>
                    <a:p>
                      <a:pPr algn="l" fontAlgn="b"/>
                      <a:r>
                        <a:rPr lang="es-ES" sz="1800" u="none" strike="noStrike" dirty="0">
                          <a:effectLst/>
                        </a:rPr>
                        <a:t>Los Andes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554</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89360046"/>
                  </a:ext>
                </a:extLst>
              </a:tr>
              <a:tr h="399457">
                <a:tc>
                  <a:txBody>
                    <a:bodyPr/>
                    <a:lstStyle/>
                    <a:p>
                      <a:pPr algn="l" fontAlgn="b"/>
                      <a:r>
                        <a:rPr lang="es-ES" sz="1800" u="none" strike="noStrike" dirty="0">
                          <a:effectLst/>
                        </a:rPr>
                        <a:t>Metropolitana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6963</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61200121"/>
                  </a:ext>
                </a:extLst>
              </a:tr>
              <a:tr h="399457">
                <a:tc>
                  <a:txBody>
                    <a:bodyPr/>
                    <a:lstStyle/>
                    <a:p>
                      <a:pPr algn="l" fontAlgn="b"/>
                      <a:r>
                        <a:rPr lang="es-ES" sz="1800" u="none" strike="noStrike" dirty="0">
                          <a:effectLst/>
                        </a:rPr>
                        <a:t>Osorno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19</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2644815"/>
                  </a:ext>
                </a:extLst>
              </a:tr>
              <a:tr h="399457">
                <a:tc>
                  <a:txBody>
                    <a:bodyPr/>
                    <a:lstStyle/>
                    <a:p>
                      <a:pPr algn="l" fontAlgn="b"/>
                      <a:r>
                        <a:rPr lang="es-ES" sz="1800" u="none" strike="noStrike" dirty="0">
                          <a:effectLst/>
                        </a:rPr>
                        <a:t>Punta Arenas</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4844527"/>
                  </a:ext>
                </a:extLst>
              </a:tr>
              <a:tr h="399457">
                <a:tc>
                  <a:txBody>
                    <a:bodyPr/>
                    <a:lstStyle/>
                    <a:p>
                      <a:pPr algn="l" fontAlgn="b"/>
                      <a:r>
                        <a:rPr lang="es-ES" sz="1800" u="none" strike="noStrike" dirty="0">
                          <a:effectLst/>
                        </a:rPr>
                        <a:t>San Antonio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3306</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22364573"/>
                  </a:ext>
                </a:extLst>
              </a:tr>
              <a:tr h="399457">
                <a:tc>
                  <a:txBody>
                    <a:bodyPr/>
                    <a:lstStyle/>
                    <a:p>
                      <a:pPr algn="l" fontAlgn="b"/>
                      <a:r>
                        <a:rPr lang="es-ES" sz="1800" u="none" strike="noStrike" dirty="0">
                          <a:effectLst/>
                        </a:rPr>
                        <a:t>Talcahuano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140</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87590177"/>
                  </a:ext>
                </a:extLst>
              </a:tr>
              <a:tr h="399457">
                <a:tc>
                  <a:txBody>
                    <a:bodyPr/>
                    <a:lstStyle/>
                    <a:p>
                      <a:pPr algn="l" fontAlgn="b"/>
                      <a:r>
                        <a:rPr lang="es-ES" sz="1800" u="none" strike="noStrike" dirty="0">
                          <a:effectLst/>
                        </a:rPr>
                        <a:t>Valparaíso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2795</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06250858"/>
                  </a:ext>
                </a:extLst>
              </a:tr>
              <a:tr h="399457">
                <a:tc>
                  <a:txBody>
                    <a:bodyPr/>
                    <a:lstStyle/>
                    <a:p>
                      <a:pPr algn="l" fontAlgn="b"/>
                      <a:r>
                        <a:rPr lang="es-ES" sz="1800" u="none" strike="noStrike" dirty="0">
                          <a:effectLst/>
                        </a:rPr>
                        <a:t>Totales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13864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3198847"/>
                  </a:ext>
                </a:extLst>
              </a:tr>
            </a:tbl>
          </a:graphicData>
        </a:graphic>
      </p:graphicFrame>
      <p:sp>
        <p:nvSpPr>
          <p:cNvPr id="10" name="Rectángulo 9">
            <a:extLst>
              <a:ext uri="{FF2B5EF4-FFF2-40B4-BE49-F238E27FC236}">
                <a16:creationId xmlns:a16="http://schemas.microsoft.com/office/drawing/2014/main" id="{A19A6E09-BF32-4700-89B4-0CA2A1050D7A}"/>
              </a:ext>
            </a:extLst>
          </p:cNvPr>
          <p:cNvSpPr/>
          <p:nvPr/>
        </p:nvSpPr>
        <p:spPr>
          <a:xfrm>
            <a:off x="1888581" y="171126"/>
            <a:ext cx="8874545" cy="707886"/>
          </a:xfrm>
          <a:prstGeom prst="rect">
            <a:avLst/>
          </a:prstGeom>
          <a:noFill/>
        </p:spPr>
        <p:txBody>
          <a:bodyPr wrap="none" lIns="91440" tIns="45720" rIns="91440" bIns="45720">
            <a:spAutoFit/>
          </a:bodyPr>
          <a:lstStyle/>
          <a:p>
            <a:pPr algn="ctr"/>
            <a:r>
              <a:rPr lang="es-ES" sz="4000" b="1" u="sng" strike="noStrike" cap="none" spc="0" dirty="0">
                <a:ln w="0"/>
                <a:solidFill>
                  <a:schemeClr val="tx1"/>
                </a:solidFill>
                <a:effectLst>
                  <a:outerShdw blurRad="38100" dist="19050" dir="2700000" algn="tl" rotWithShape="0">
                    <a:schemeClr val="dk1">
                      <a:alpha val="40000"/>
                    </a:schemeClr>
                  </a:outerShdw>
                </a:effectLst>
              </a:rPr>
              <a:t>Operaciones de Ingreso 2016-2017</a:t>
            </a:r>
            <a:endParaRPr lang="es-ES" sz="4000" b="1" u="sng"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11" name="Gráfico 10">
            <a:extLst>
              <a:ext uri="{FF2B5EF4-FFF2-40B4-BE49-F238E27FC236}">
                <a16:creationId xmlns:a16="http://schemas.microsoft.com/office/drawing/2014/main" id="{3BA6F30B-AC4F-48EC-9DE8-E68F8F7E6414}"/>
              </a:ext>
            </a:extLst>
          </p:cNvPr>
          <p:cNvGraphicFramePr>
            <a:graphicFrameLocks/>
          </p:cNvGraphicFramePr>
          <p:nvPr>
            <p:extLst>
              <p:ext uri="{D42A27DB-BD31-4B8C-83A1-F6EECF244321}">
                <p14:modId xmlns:p14="http://schemas.microsoft.com/office/powerpoint/2010/main" val="621393198"/>
              </p:ext>
            </p:extLst>
          </p:nvPr>
        </p:nvGraphicFramePr>
        <p:xfrm>
          <a:off x="3545438" y="1326458"/>
          <a:ext cx="6825631" cy="42050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911326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ADFAE3A-96D6-426C-B997-67C9C59B73E1}"/>
              </a:ext>
            </a:extLst>
          </p:cNvPr>
          <p:cNvSpPr/>
          <p:nvPr/>
        </p:nvSpPr>
        <p:spPr>
          <a:xfrm>
            <a:off x="2271700" y="171126"/>
            <a:ext cx="8108310" cy="707886"/>
          </a:xfrm>
          <a:prstGeom prst="rect">
            <a:avLst/>
          </a:prstGeom>
          <a:noFill/>
        </p:spPr>
        <p:txBody>
          <a:bodyPr wrap="none" lIns="91440" tIns="45720" rIns="91440" bIns="45720">
            <a:spAutoFit/>
          </a:bodyPr>
          <a:lstStyle/>
          <a:p>
            <a:pPr algn="ctr"/>
            <a:r>
              <a:rPr lang="es-ES" sz="4000" b="1" u="sng" strike="noStrike" cap="none" spc="0" dirty="0">
                <a:ln w="0"/>
                <a:solidFill>
                  <a:schemeClr val="tx1"/>
                </a:solidFill>
                <a:effectLst>
                  <a:outerShdw blurRad="38100" dist="19050" dir="2700000" algn="tl" rotWithShape="0">
                    <a:schemeClr val="dk1">
                      <a:alpha val="40000"/>
                    </a:schemeClr>
                  </a:outerShdw>
                </a:effectLst>
              </a:rPr>
              <a:t>Operaciones de Salida 2016-2017</a:t>
            </a:r>
            <a:endParaRPr lang="es-ES" sz="4000" b="1" u="sng"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5" name="Tabla 4">
            <a:extLst>
              <a:ext uri="{FF2B5EF4-FFF2-40B4-BE49-F238E27FC236}">
                <a16:creationId xmlns:a16="http://schemas.microsoft.com/office/drawing/2014/main" id="{F6F10A2B-B20E-4660-AA14-2A038CA49440}"/>
              </a:ext>
            </a:extLst>
          </p:cNvPr>
          <p:cNvGraphicFramePr>
            <a:graphicFrameLocks noGrp="1"/>
          </p:cNvGraphicFramePr>
          <p:nvPr>
            <p:extLst>
              <p:ext uri="{D42A27DB-BD31-4B8C-83A1-F6EECF244321}">
                <p14:modId xmlns:p14="http://schemas.microsoft.com/office/powerpoint/2010/main" val="1447789709"/>
              </p:ext>
            </p:extLst>
          </p:nvPr>
        </p:nvGraphicFramePr>
        <p:xfrm>
          <a:off x="689113" y="1195698"/>
          <a:ext cx="2557670" cy="3985905"/>
        </p:xfrm>
        <a:graphic>
          <a:graphicData uri="http://schemas.openxmlformats.org/drawingml/2006/table">
            <a:tbl>
              <a:tblPr>
                <a:tableStyleId>{5C22544A-7EE6-4342-B048-85BDC9FD1C3A}</a:tableStyleId>
              </a:tblPr>
              <a:tblGrid>
                <a:gridCol w="1621075">
                  <a:extLst>
                    <a:ext uri="{9D8B030D-6E8A-4147-A177-3AD203B41FA5}">
                      <a16:colId xmlns:a16="http://schemas.microsoft.com/office/drawing/2014/main" val="3459126924"/>
                    </a:ext>
                  </a:extLst>
                </a:gridCol>
                <a:gridCol w="936595">
                  <a:extLst>
                    <a:ext uri="{9D8B030D-6E8A-4147-A177-3AD203B41FA5}">
                      <a16:colId xmlns:a16="http://schemas.microsoft.com/office/drawing/2014/main" val="2267946490"/>
                    </a:ext>
                  </a:extLst>
                </a:gridCol>
              </a:tblGrid>
              <a:tr h="362355">
                <a:tc>
                  <a:txBody>
                    <a:bodyPr/>
                    <a:lstStyle/>
                    <a:p>
                      <a:pPr algn="l" fontAlgn="b"/>
                      <a:r>
                        <a:rPr lang="es-ES" sz="1800" u="none" strike="noStrike" dirty="0">
                          <a:effectLst/>
                        </a:rPr>
                        <a:t>Antofagasta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10</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7038189"/>
                  </a:ext>
                </a:extLst>
              </a:tr>
              <a:tr h="362355">
                <a:tc>
                  <a:txBody>
                    <a:bodyPr/>
                    <a:lstStyle/>
                    <a:p>
                      <a:pPr algn="l" fontAlgn="b"/>
                      <a:r>
                        <a:rPr lang="es-ES" sz="1800" u="none" strike="noStrike" dirty="0">
                          <a:effectLst/>
                        </a:rPr>
                        <a:t>Arica</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23</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76290118"/>
                  </a:ext>
                </a:extLst>
              </a:tr>
              <a:tr h="362355">
                <a:tc>
                  <a:txBody>
                    <a:bodyPr/>
                    <a:lstStyle/>
                    <a:p>
                      <a:pPr algn="l" fontAlgn="b"/>
                      <a:r>
                        <a:rPr lang="es-ES" sz="1800" u="none" strike="noStrike" dirty="0">
                          <a:effectLst/>
                        </a:rPr>
                        <a:t>Iquique</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48538269"/>
                  </a:ext>
                </a:extLst>
              </a:tr>
              <a:tr h="362355">
                <a:tc>
                  <a:txBody>
                    <a:bodyPr/>
                    <a:lstStyle/>
                    <a:p>
                      <a:pPr algn="l" fontAlgn="b"/>
                      <a:r>
                        <a:rPr lang="es-ES" sz="1800" u="none" strike="noStrike" dirty="0">
                          <a:effectLst/>
                        </a:rPr>
                        <a:t>Los Andes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181</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2368676"/>
                  </a:ext>
                </a:extLst>
              </a:tr>
              <a:tr h="362355">
                <a:tc>
                  <a:txBody>
                    <a:bodyPr/>
                    <a:lstStyle/>
                    <a:p>
                      <a:pPr algn="l" fontAlgn="b"/>
                      <a:r>
                        <a:rPr lang="es-ES" sz="1800" u="none" strike="noStrike" dirty="0">
                          <a:effectLst/>
                        </a:rPr>
                        <a:t>Metropolitana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373</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6161033"/>
                  </a:ext>
                </a:extLst>
              </a:tr>
              <a:tr h="362355">
                <a:tc>
                  <a:txBody>
                    <a:bodyPr/>
                    <a:lstStyle/>
                    <a:p>
                      <a:pPr algn="l" fontAlgn="b"/>
                      <a:r>
                        <a:rPr lang="es-ES" sz="1800" u="none" strike="noStrike" dirty="0">
                          <a:effectLst/>
                        </a:rPr>
                        <a:t>Osorno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47</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14113527"/>
                  </a:ext>
                </a:extLst>
              </a:tr>
              <a:tr h="362355">
                <a:tc>
                  <a:txBody>
                    <a:bodyPr/>
                    <a:lstStyle/>
                    <a:p>
                      <a:pPr algn="l" fontAlgn="b"/>
                      <a:r>
                        <a:rPr lang="es-ES" sz="1800" u="none" strike="noStrike" dirty="0">
                          <a:effectLst/>
                        </a:rPr>
                        <a:t>Punta Arenas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0</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49928484"/>
                  </a:ext>
                </a:extLst>
              </a:tr>
              <a:tr h="362355">
                <a:tc>
                  <a:txBody>
                    <a:bodyPr/>
                    <a:lstStyle/>
                    <a:p>
                      <a:pPr algn="l" fontAlgn="b"/>
                      <a:r>
                        <a:rPr lang="es-ES" sz="1800" u="none" strike="noStrike" dirty="0">
                          <a:effectLst/>
                        </a:rPr>
                        <a:t>San Antonio</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176</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27744964"/>
                  </a:ext>
                </a:extLst>
              </a:tr>
              <a:tr h="362355">
                <a:tc>
                  <a:txBody>
                    <a:bodyPr/>
                    <a:lstStyle/>
                    <a:p>
                      <a:pPr algn="l" fontAlgn="b"/>
                      <a:r>
                        <a:rPr lang="es-ES" sz="1800" u="none" strike="noStrike" dirty="0">
                          <a:effectLst/>
                        </a:rPr>
                        <a:t>Talcahuano</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32443252"/>
                  </a:ext>
                </a:extLst>
              </a:tr>
              <a:tr h="362355">
                <a:tc>
                  <a:txBody>
                    <a:bodyPr/>
                    <a:lstStyle/>
                    <a:p>
                      <a:pPr algn="l" fontAlgn="b"/>
                      <a:r>
                        <a:rPr lang="es-ES" sz="1800" u="none" strike="noStrike" dirty="0">
                          <a:effectLst/>
                        </a:rPr>
                        <a:t>Valparaíso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97</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10419959"/>
                  </a:ext>
                </a:extLst>
              </a:tr>
              <a:tr h="362355">
                <a:tc>
                  <a:txBody>
                    <a:bodyPr/>
                    <a:lstStyle/>
                    <a:p>
                      <a:pPr algn="l" fontAlgn="b"/>
                      <a:r>
                        <a:rPr lang="es-ES" sz="1800" u="none" strike="noStrike" dirty="0">
                          <a:effectLst/>
                        </a:rPr>
                        <a:t>Totales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922</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372376"/>
                  </a:ext>
                </a:extLst>
              </a:tr>
            </a:tbl>
          </a:graphicData>
        </a:graphic>
      </p:graphicFrame>
      <p:graphicFrame>
        <p:nvGraphicFramePr>
          <p:cNvPr id="6" name="Gráfico 5">
            <a:extLst>
              <a:ext uri="{FF2B5EF4-FFF2-40B4-BE49-F238E27FC236}">
                <a16:creationId xmlns:a16="http://schemas.microsoft.com/office/drawing/2014/main" id="{6DB00132-509D-4E47-8893-3DB208B7BDC7}"/>
              </a:ext>
            </a:extLst>
          </p:cNvPr>
          <p:cNvGraphicFramePr>
            <a:graphicFrameLocks/>
          </p:cNvGraphicFramePr>
          <p:nvPr>
            <p:extLst>
              <p:ext uri="{D42A27DB-BD31-4B8C-83A1-F6EECF244321}">
                <p14:modId xmlns:p14="http://schemas.microsoft.com/office/powerpoint/2010/main" val="4119227109"/>
              </p:ext>
            </p:extLst>
          </p:nvPr>
        </p:nvGraphicFramePr>
        <p:xfrm>
          <a:off x="4088295" y="1487560"/>
          <a:ext cx="5735214" cy="44015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15201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921DC249-93F7-4F86-BAD1-B00F58AE7C01}"/>
              </a:ext>
            </a:extLst>
          </p:cNvPr>
          <p:cNvGraphicFramePr>
            <a:graphicFrameLocks noGrp="1"/>
          </p:cNvGraphicFramePr>
          <p:nvPr>
            <p:extLst>
              <p:ext uri="{D42A27DB-BD31-4B8C-83A1-F6EECF244321}">
                <p14:modId xmlns:p14="http://schemas.microsoft.com/office/powerpoint/2010/main" val="2562152020"/>
              </p:ext>
            </p:extLst>
          </p:nvPr>
        </p:nvGraphicFramePr>
        <p:xfrm>
          <a:off x="834887" y="1553508"/>
          <a:ext cx="2478156" cy="3396615"/>
        </p:xfrm>
        <a:graphic>
          <a:graphicData uri="http://schemas.openxmlformats.org/drawingml/2006/table">
            <a:tbl>
              <a:tblPr>
                <a:tableStyleId>{5C22544A-7EE6-4342-B048-85BDC9FD1C3A}</a:tableStyleId>
              </a:tblPr>
              <a:tblGrid>
                <a:gridCol w="1444487">
                  <a:extLst>
                    <a:ext uri="{9D8B030D-6E8A-4147-A177-3AD203B41FA5}">
                      <a16:colId xmlns:a16="http://schemas.microsoft.com/office/drawing/2014/main" val="167202528"/>
                    </a:ext>
                  </a:extLst>
                </a:gridCol>
                <a:gridCol w="1033669">
                  <a:extLst>
                    <a:ext uri="{9D8B030D-6E8A-4147-A177-3AD203B41FA5}">
                      <a16:colId xmlns:a16="http://schemas.microsoft.com/office/drawing/2014/main" val="981598620"/>
                    </a:ext>
                  </a:extLst>
                </a:gridCol>
              </a:tblGrid>
              <a:tr h="190500">
                <a:tc>
                  <a:txBody>
                    <a:bodyPr/>
                    <a:lstStyle/>
                    <a:p>
                      <a:pPr algn="l" fontAlgn="b"/>
                      <a:r>
                        <a:rPr lang="es-ES" sz="1800" u="none" strike="noStrike" dirty="0">
                          <a:effectLst/>
                        </a:rPr>
                        <a:t>Antofagasta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60</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73730482"/>
                  </a:ext>
                </a:extLst>
              </a:tr>
              <a:tr h="190500">
                <a:tc>
                  <a:txBody>
                    <a:bodyPr/>
                    <a:lstStyle/>
                    <a:p>
                      <a:pPr algn="l" fontAlgn="b"/>
                      <a:r>
                        <a:rPr lang="es-ES" sz="1800" u="none" strike="noStrike" dirty="0">
                          <a:effectLst/>
                        </a:rPr>
                        <a:t>Arica</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2</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8265968"/>
                  </a:ext>
                </a:extLst>
              </a:tr>
              <a:tr h="190500">
                <a:tc>
                  <a:txBody>
                    <a:bodyPr/>
                    <a:lstStyle/>
                    <a:p>
                      <a:pPr algn="l" fontAlgn="b"/>
                      <a:r>
                        <a:rPr lang="es-ES" sz="1800" u="none" strike="noStrike" dirty="0">
                          <a:effectLst/>
                        </a:rPr>
                        <a:t>Iquique</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7</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38240757"/>
                  </a:ext>
                </a:extLst>
              </a:tr>
              <a:tr h="190500">
                <a:tc>
                  <a:txBody>
                    <a:bodyPr/>
                    <a:lstStyle/>
                    <a:p>
                      <a:pPr algn="l" fontAlgn="b"/>
                      <a:r>
                        <a:rPr lang="es-ES" sz="1800" u="none" strike="noStrike">
                          <a:effectLst/>
                        </a:rPr>
                        <a:t>Los Andes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704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98096787"/>
                  </a:ext>
                </a:extLst>
              </a:tr>
              <a:tr h="190500">
                <a:tc>
                  <a:txBody>
                    <a:bodyPr/>
                    <a:lstStyle/>
                    <a:p>
                      <a:pPr algn="l" fontAlgn="b"/>
                      <a:r>
                        <a:rPr lang="es-ES" sz="1800" u="none" strike="noStrike" dirty="0">
                          <a:effectLst/>
                        </a:rPr>
                        <a:t>Metropolitana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7825</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35613946"/>
                  </a:ext>
                </a:extLst>
              </a:tr>
              <a:tr h="190500">
                <a:tc>
                  <a:txBody>
                    <a:bodyPr/>
                    <a:lstStyle/>
                    <a:p>
                      <a:pPr algn="l" fontAlgn="b"/>
                      <a:r>
                        <a:rPr lang="es-ES" sz="1800" u="none" strike="noStrike">
                          <a:effectLst/>
                        </a:rPr>
                        <a:t>Osorno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5</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83901326"/>
                  </a:ext>
                </a:extLst>
              </a:tr>
              <a:tr h="190500">
                <a:tc>
                  <a:txBody>
                    <a:bodyPr/>
                    <a:lstStyle/>
                    <a:p>
                      <a:pPr algn="l" fontAlgn="b"/>
                      <a:r>
                        <a:rPr lang="es-ES" sz="1800" u="none" strike="noStrike">
                          <a:effectLst/>
                        </a:rPr>
                        <a:t>Punta Arenas</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3</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79511590"/>
                  </a:ext>
                </a:extLst>
              </a:tr>
              <a:tr h="190500">
                <a:tc>
                  <a:txBody>
                    <a:bodyPr/>
                    <a:lstStyle/>
                    <a:p>
                      <a:pPr algn="l" fontAlgn="b"/>
                      <a:r>
                        <a:rPr lang="es-ES" sz="1800" u="none" strike="noStrike">
                          <a:effectLst/>
                        </a:rPr>
                        <a:t>San Antonio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4404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5677481"/>
                  </a:ext>
                </a:extLst>
              </a:tr>
              <a:tr h="190500">
                <a:tc>
                  <a:txBody>
                    <a:bodyPr/>
                    <a:lstStyle/>
                    <a:p>
                      <a:pPr algn="l" fontAlgn="b"/>
                      <a:r>
                        <a:rPr lang="es-ES" sz="1800" u="none" strike="noStrike">
                          <a:effectLst/>
                        </a:rPr>
                        <a:t>Talcahuano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256</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49813433"/>
                  </a:ext>
                </a:extLst>
              </a:tr>
              <a:tr h="190500">
                <a:tc>
                  <a:txBody>
                    <a:bodyPr/>
                    <a:lstStyle/>
                    <a:p>
                      <a:pPr algn="l" fontAlgn="b"/>
                      <a:r>
                        <a:rPr lang="es-ES" sz="1800" u="none" strike="noStrike">
                          <a:effectLst/>
                        </a:rPr>
                        <a:t>Valparaiso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4094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00464836"/>
                  </a:ext>
                </a:extLst>
              </a:tr>
              <a:tr h="190500">
                <a:tc>
                  <a:txBody>
                    <a:bodyPr/>
                    <a:lstStyle/>
                    <a:p>
                      <a:pPr algn="l" fontAlgn="b"/>
                      <a:r>
                        <a:rPr lang="es-ES" sz="1800" u="none" strike="noStrike">
                          <a:effectLst/>
                        </a:rPr>
                        <a:t>Totales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17360</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73298603"/>
                  </a:ext>
                </a:extLst>
              </a:tr>
            </a:tbl>
          </a:graphicData>
        </a:graphic>
      </p:graphicFrame>
      <p:sp>
        <p:nvSpPr>
          <p:cNvPr id="5" name="Rectángulo 4">
            <a:extLst>
              <a:ext uri="{FF2B5EF4-FFF2-40B4-BE49-F238E27FC236}">
                <a16:creationId xmlns:a16="http://schemas.microsoft.com/office/drawing/2014/main" id="{528FC475-D431-4AD1-A6F3-4DC774CBEEAC}"/>
              </a:ext>
            </a:extLst>
          </p:cNvPr>
          <p:cNvSpPr/>
          <p:nvPr/>
        </p:nvSpPr>
        <p:spPr>
          <a:xfrm>
            <a:off x="1592350" y="315604"/>
            <a:ext cx="8450711" cy="707886"/>
          </a:xfrm>
          <a:prstGeom prst="rect">
            <a:avLst/>
          </a:prstGeom>
        </p:spPr>
        <p:txBody>
          <a:bodyPr wrap="none">
            <a:spAutoFit/>
          </a:bodyPr>
          <a:lstStyle/>
          <a:p>
            <a:pPr algn="ctr"/>
            <a:r>
              <a:rPr lang="es-ES" sz="4000" b="1" u="sng" dirty="0">
                <a:ln w="0"/>
                <a:effectLst>
                  <a:outerShdw blurRad="38100" dist="19050" dir="2700000" algn="tl" rotWithShape="0">
                    <a:schemeClr val="dk1">
                      <a:alpha val="40000"/>
                    </a:schemeClr>
                  </a:outerShdw>
                </a:effectLst>
              </a:rPr>
              <a:t>Operaciones de Ingreso 2017-2018</a:t>
            </a:r>
          </a:p>
        </p:txBody>
      </p:sp>
      <p:graphicFrame>
        <p:nvGraphicFramePr>
          <p:cNvPr id="6" name="Gráfico 5">
            <a:extLst>
              <a:ext uri="{FF2B5EF4-FFF2-40B4-BE49-F238E27FC236}">
                <a16:creationId xmlns:a16="http://schemas.microsoft.com/office/drawing/2014/main" id="{6DBCAD59-AF52-493A-B1A2-C2E83362B4E6}"/>
              </a:ext>
            </a:extLst>
          </p:cNvPr>
          <p:cNvGraphicFramePr>
            <a:graphicFrameLocks/>
          </p:cNvGraphicFramePr>
          <p:nvPr>
            <p:extLst>
              <p:ext uri="{D42A27DB-BD31-4B8C-83A1-F6EECF244321}">
                <p14:modId xmlns:p14="http://schemas.microsoft.com/office/powerpoint/2010/main" val="4252761806"/>
              </p:ext>
            </p:extLst>
          </p:nvPr>
        </p:nvGraphicFramePr>
        <p:xfrm>
          <a:off x="4658138" y="1553508"/>
          <a:ext cx="6924261" cy="423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456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47D3AB3-A16B-4B09-8814-B03FF33481E1}"/>
              </a:ext>
            </a:extLst>
          </p:cNvPr>
          <p:cNvSpPr/>
          <p:nvPr/>
        </p:nvSpPr>
        <p:spPr>
          <a:xfrm>
            <a:off x="1856314" y="249343"/>
            <a:ext cx="8108310" cy="707886"/>
          </a:xfrm>
          <a:prstGeom prst="rect">
            <a:avLst/>
          </a:prstGeom>
        </p:spPr>
        <p:txBody>
          <a:bodyPr wrap="none">
            <a:spAutoFit/>
          </a:bodyPr>
          <a:lstStyle/>
          <a:p>
            <a:pPr algn="ctr"/>
            <a:r>
              <a:rPr lang="es-ES" sz="4000" b="1" u="sng" dirty="0">
                <a:ln w="0"/>
                <a:effectLst>
                  <a:outerShdw blurRad="38100" dist="19050" dir="2700000" algn="tl" rotWithShape="0">
                    <a:schemeClr val="dk1">
                      <a:alpha val="40000"/>
                    </a:schemeClr>
                  </a:outerShdw>
                </a:effectLst>
              </a:rPr>
              <a:t>Operaciones de Salida 2017-2018</a:t>
            </a:r>
          </a:p>
        </p:txBody>
      </p:sp>
      <p:graphicFrame>
        <p:nvGraphicFramePr>
          <p:cNvPr id="5" name="Tabla 4">
            <a:extLst>
              <a:ext uri="{FF2B5EF4-FFF2-40B4-BE49-F238E27FC236}">
                <a16:creationId xmlns:a16="http://schemas.microsoft.com/office/drawing/2014/main" id="{6401260A-ADA3-4758-A000-24E03430D493}"/>
              </a:ext>
            </a:extLst>
          </p:cNvPr>
          <p:cNvGraphicFramePr>
            <a:graphicFrameLocks noGrp="1"/>
          </p:cNvGraphicFramePr>
          <p:nvPr>
            <p:extLst>
              <p:ext uri="{D42A27DB-BD31-4B8C-83A1-F6EECF244321}">
                <p14:modId xmlns:p14="http://schemas.microsoft.com/office/powerpoint/2010/main" val="4031261411"/>
              </p:ext>
            </p:extLst>
          </p:nvPr>
        </p:nvGraphicFramePr>
        <p:xfrm>
          <a:off x="884650" y="1646273"/>
          <a:ext cx="2176601" cy="3396615"/>
        </p:xfrm>
        <a:graphic>
          <a:graphicData uri="http://schemas.openxmlformats.org/drawingml/2006/table">
            <a:tbl>
              <a:tblPr>
                <a:tableStyleId>{5C22544A-7EE6-4342-B048-85BDC9FD1C3A}</a:tableStyleId>
              </a:tblPr>
              <a:tblGrid>
                <a:gridCol w="1407976">
                  <a:extLst>
                    <a:ext uri="{9D8B030D-6E8A-4147-A177-3AD203B41FA5}">
                      <a16:colId xmlns:a16="http://schemas.microsoft.com/office/drawing/2014/main" val="3328042945"/>
                    </a:ext>
                  </a:extLst>
                </a:gridCol>
                <a:gridCol w="768625">
                  <a:extLst>
                    <a:ext uri="{9D8B030D-6E8A-4147-A177-3AD203B41FA5}">
                      <a16:colId xmlns:a16="http://schemas.microsoft.com/office/drawing/2014/main" val="2286837734"/>
                    </a:ext>
                  </a:extLst>
                </a:gridCol>
              </a:tblGrid>
              <a:tr h="190500">
                <a:tc>
                  <a:txBody>
                    <a:bodyPr/>
                    <a:lstStyle/>
                    <a:p>
                      <a:pPr algn="l" fontAlgn="b"/>
                      <a:r>
                        <a:rPr lang="es-ES" sz="1800" u="none" strike="noStrike" dirty="0">
                          <a:effectLst/>
                        </a:rPr>
                        <a:t>Antofagasta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25</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35744000"/>
                  </a:ext>
                </a:extLst>
              </a:tr>
              <a:tr h="270323">
                <a:tc>
                  <a:txBody>
                    <a:bodyPr/>
                    <a:lstStyle/>
                    <a:p>
                      <a:pPr algn="l" fontAlgn="b"/>
                      <a:r>
                        <a:rPr lang="es-ES" sz="1800" u="none" strike="noStrike" dirty="0">
                          <a:effectLst/>
                        </a:rPr>
                        <a:t>Arica</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15</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76708521"/>
                  </a:ext>
                </a:extLst>
              </a:tr>
              <a:tr h="190500">
                <a:tc>
                  <a:txBody>
                    <a:bodyPr/>
                    <a:lstStyle/>
                    <a:p>
                      <a:pPr algn="l" fontAlgn="b"/>
                      <a:r>
                        <a:rPr lang="es-ES" sz="1800" u="none" strike="noStrike" dirty="0">
                          <a:effectLst/>
                        </a:rPr>
                        <a:t>Iquique</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1</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27164795"/>
                  </a:ext>
                </a:extLst>
              </a:tr>
              <a:tr h="190500">
                <a:tc>
                  <a:txBody>
                    <a:bodyPr/>
                    <a:lstStyle/>
                    <a:p>
                      <a:pPr algn="l" fontAlgn="b"/>
                      <a:r>
                        <a:rPr lang="es-ES" sz="1800" u="none" strike="noStrike" dirty="0">
                          <a:effectLst/>
                        </a:rPr>
                        <a:t>Los Andes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287</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0665343"/>
                  </a:ext>
                </a:extLst>
              </a:tr>
              <a:tr h="190500">
                <a:tc>
                  <a:txBody>
                    <a:bodyPr/>
                    <a:lstStyle/>
                    <a:p>
                      <a:pPr algn="l" fontAlgn="b"/>
                      <a:r>
                        <a:rPr lang="es-ES" sz="1800" u="none" strike="noStrike" dirty="0">
                          <a:effectLst/>
                        </a:rPr>
                        <a:t>Metropolitana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389</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91370951"/>
                  </a:ext>
                </a:extLst>
              </a:tr>
              <a:tr h="190500">
                <a:tc>
                  <a:txBody>
                    <a:bodyPr/>
                    <a:lstStyle/>
                    <a:p>
                      <a:pPr algn="l" fontAlgn="b"/>
                      <a:r>
                        <a:rPr lang="es-ES" sz="1800" u="none" strike="noStrike" dirty="0">
                          <a:effectLst/>
                        </a:rPr>
                        <a:t>Osorno </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a:effectLst/>
                        </a:rPr>
                        <a:t>24</a:t>
                      </a:r>
                      <a:endParaRPr lang="es-E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2595987"/>
                  </a:ext>
                </a:extLst>
              </a:tr>
              <a:tr h="190500">
                <a:tc>
                  <a:txBody>
                    <a:bodyPr/>
                    <a:lstStyle/>
                    <a:p>
                      <a:pPr algn="l" fontAlgn="b"/>
                      <a:r>
                        <a:rPr lang="es-ES" sz="1800" u="none" strike="noStrike" dirty="0">
                          <a:effectLst/>
                        </a:rPr>
                        <a:t>Punta Arenas</a:t>
                      </a:r>
                      <a:endParaRPr lang="es-E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0</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85054667"/>
                  </a:ext>
                </a:extLst>
              </a:tr>
              <a:tr h="190500">
                <a:tc>
                  <a:txBody>
                    <a:bodyPr/>
                    <a:lstStyle/>
                    <a:p>
                      <a:pPr algn="l" fontAlgn="b"/>
                      <a:r>
                        <a:rPr lang="es-ES" sz="1800" u="none" strike="noStrike">
                          <a:effectLst/>
                        </a:rPr>
                        <a:t>San Antonio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191</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19224254"/>
                  </a:ext>
                </a:extLst>
              </a:tr>
              <a:tr h="190500">
                <a:tc>
                  <a:txBody>
                    <a:bodyPr/>
                    <a:lstStyle/>
                    <a:p>
                      <a:pPr algn="l" fontAlgn="b"/>
                      <a:r>
                        <a:rPr lang="es-ES" sz="1800" u="none" strike="noStrike">
                          <a:effectLst/>
                        </a:rPr>
                        <a:t>Talcahuano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4</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02987295"/>
                  </a:ext>
                </a:extLst>
              </a:tr>
              <a:tr h="190500">
                <a:tc>
                  <a:txBody>
                    <a:bodyPr/>
                    <a:lstStyle/>
                    <a:p>
                      <a:pPr algn="l" fontAlgn="b"/>
                      <a:r>
                        <a:rPr lang="es-ES" sz="1800" u="none" strike="noStrike">
                          <a:effectLst/>
                        </a:rPr>
                        <a:t>Valparaiso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200</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0433444"/>
                  </a:ext>
                </a:extLst>
              </a:tr>
              <a:tr h="190500">
                <a:tc>
                  <a:txBody>
                    <a:bodyPr/>
                    <a:lstStyle/>
                    <a:p>
                      <a:pPr algn="l" fontAlgn="b"/>
                      <a:r>
                        <a:rPr lang="es-ES" sz="1800" u="none" strike="noStrike">
                          <a:effectLst/>
                        </a:rPr>
                        <a:t>totales </a:t>
                      </a:r>
                      <a:endParaRPr lang="es-ES"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ES" sz="1800" u="none" strike="noStrike" dirty="0">
                          <a:effectLst/>
                        </a:rPr>
                        <a:t>1136</a:t>
                      </a:r>
                      <a:endParaRPr lang="es-E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12124369"/>
                  </a:ext>
                </a:extLst>
              </a:tr>
            </a:tbl>
          </a:graphicData>
        </a:graphic>
      </p:graphicFrame>
      <p:graphicFrame>
        <p:nvGraphicFramePr>
          <p:cNvPr id="6" name="Gráfico 5">
            <a:extLst>
              <a:ext uri="{FF2B5EF4-FFF2-40B4-BE49-F238E27FC236}">
                <a16:creationId xmlns:a16="http://schemas.microsoft.com/office/drawing/2014/main" id="{350E8170-B1EF-4D71-BC9C-1B8991474D84}"/>
              </a:ext>
            </a:extLst>
          </p:cNvPr>
          <p:cNvGraphicFramePr>
            <a:graphicFrameLocks/>
          </p:cNvGraphicFramePr>
          <p:nvPr>
            <p:extLst>
              <p:ext uri="{D42A27DB-BD31-4B8C-83A1-F6EECF244321}">
                <p14:modId xmlns:p14="http://schemas.microsoft.com/office/powerpoint/2010/main" val="543194529"/>
              </p:ext>
            </p:extLst>
          </p:nvPr>
        </p:nvGraphicFramePr>
        <p:xfrm>
          <a:off x="3529634" y="1370719"/>
          <a:ext cx="6302264" cy="42415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742362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B376414-5558-453C-8A70-01A54D728891}"/>
              </a:ext>
            </a:extLst>
          </p:cNvPr>
          <p:cNvSpPr/>
          <p:nvPr/>
        </p:nvSpPr>
        <p:spPr>
          <a:xfrm>
            <a:off x="6003631" y="2967335"/>
            <a:ext cx="184730" cy="923330"/>
          </a:xfrm>
          <a:prstGeom prst="rect">
            <a:avLst/>
          </a:prstGeom>
          <a:noFill/>
        </p:spPr>
        <p:txBody>
          <a:bodyPr wrap="none" lIns="91440" tIns="45720" rIns="91440" bIns="45720">
            <a:spAutoFit/>
          </a:bodyPr>
          <a:lstStyle/>
          <a:p>
            <a:pPr algn="ctr"/>
            <a:endParaRPr lang="es-E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Rectángulo 4">
            <a:extLst>
              <a:ext uri="{FF2B5EF4-FFF2-40B4-BE49-F238E27FC236}">
                <a16:creationId xmlns:a16="http://schemas.microsoft.com/office/drawing/2014/main" id="{842899A7-D5A4-464E-8353-5C1F9C9F81EC}"/>
              </a:ext>
            </a:extLst>
          </p:cNvPr>
          <p:cNvSpPr/>
          <p:nvPr/>
        </p:nvSpPr>
        <p:spPr>
          <a:xfrm>
            <a:off x="1055076" y="179755"/>
            <a:ext cx="9847385" cy="584775"/>
          </a:xfrm>
          <a:prstGeom prst="rect">
            <a:avLst/>
          </a:prstGeom>
        </p:spPr>
        <p:txBody>
          <a:bodyPr wrap="square">
            <a:spAutoFit/>
          </a:bodyPr>
          <a:lstStyle/>
          <a:p>
            <a:pPr algn="ctr"/>
            <a:r>
              <a:rPr lang="es-CL" sz="3200" b="1" u="sng"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Interacción entre ejecutivos de cuentas y Sucursal</a:t>
            </a:r>
            <a:endParaRPr lang="es-ES" sz="3200" u="sng" dirty="0">
              <a:effectLst>
                <a:outerShdw blurRad="38100" dist="38100" dir="2700000" algn="tl">
                  <a:srgbClr val="000000">
                    <a:alpha val="43137"/>
                  </a:srgbClr>
                </a:outerShdw>
              </a:effectLst>
            </a:endParaRPr>
          </a:p>
        </p:txBody>
      </p:sp>
      <p:sp>
        <p:nvSpPr>
          <p:cNvPr id="6" name="Rectángulo 5">
            <a:extLst>
              <a:ext uri="{FF2B5EF4-FFF2-40B4-BE49-F238E27FC236}">
                <a16:creationId xmlns:a16="http://schemas.microsoft.com/office/drawing/2014/main" id="{0D22296C-24EE-463F-BDD5-FAA134A5AEEB}"/>
              </a:ext>
            </a:extLst>
          </p:cNvPr>
          <p:cNvSpPr/>
          <p:nvPr/>
        </p:nvSpPr>
        <p:spPr>
          <a:xfrm>
            <a:off x="478302" y="984738"/>
            <a:ext cx="11155680" cy="6421566"/>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es-CL" b="1" u="sng" spc="75" dirty="0">
                <a:ea typeface="Times New Roman" panose="02020603050405020304" pitchFamily="18" charset="0"/>
                <a:cs typeface="Arial" panose="020B0604020202020204" pitchFamily="34" charset="0"/>
              </a:rPr>
              <a:t>Carpetas de despacho</a:t>
            </a:r>
            <a:r>
              <a:rPr lang="es-CL" b="1" spc="75" dirty="0">
                <a:ea typeface="Times New Roman" panose="02020603050405020304" pitchFamily="18" charset="0"/>
                <a:cs typeface="Arial" panose="020B0604020202020204" pitchFamily="34" charset="0"/>
              </a:rPr>
              <a:t>: Sucursal indican que carpetas no llegan con documentos de forma correcta, es decir, no llega con endosos, factura comercial legalizada, carpeta parcial con documentos legalizados, sin foliar, no se instruye contacto de transporte y dirección de entrega que retirara la carga</a:t>
            </a:r>
            <a:r>
              <a:rPr lang="es-CL" b="1" spc="75" dirty="0">
                <a:solidFill>
                  <a:srgbClr val="5A5A5A"/>
                </a:solidFill>
                <a:ea typeface="Times New Roman" panose="02020603050405020304" pitchFamily="18" charset="0"/>
                <a:cs typeface="Arial" panose="020B0604020202020204" pitchFamily="34" charset="0"/>
              </a:rPr>
              <a:t>. </a:t>
            </a:r>
            <a:r>
              <a:rPr lang="es-CL" b="1" spc="75" dirty="0">
                <a:ea typeface="Times New Roman" panose="02020603050405020304" pitchFamily="18" charset="0"/>
                <a:cs typeface="Arial" panose="020B0604020202020204" pitchFamily="34" charset="0"/>
              </a:rPr>
              <a:t>Adicionalmente se menciona que carpetas llegan en valija, con documentos sueltos y no en su interior</a:t>
            </a:r>
          </a:p>
          <a:p>
            <a:pPr>
              <a:lnSpc>
                <a:spcPct val="107000"/>
              </a:lnSpc>
              <a:spcAft>
                <a:spcPts val="800"/>
              </a:spcAft>
            </a:pPr>
            <a:endParaRPr lang="es-CL" b="1" spc="75" dirty="0">
              <a:solidFill>
                <a:srgbClr val="5A5A5A"/>
              </a:solidFill>
              <a:ea typeface="Times New Roman" panose="02020603050405020304" pitchFamily="18" charset="0"/>
              <a:cs typeface="Arial" panose="020B0604020202020204" pitchFamily="34" charset="0"/>
            </a:endParaRPr>
          </a:p>
          <a:p>
            <a:pPr marL="285750" indent="-285750">
              <a:buFont typeface="Arial" panose="020B0604020202020204" pitchFamily="34" charset="0"/>
              <a:buChar char="•"/>
            </a:pPr>
            <a:r>
              <a:rPr lang="es-CL" b="1" u="sng" dirty="0">
                <a:cs typeface="Arial" panose="020B0604020202020204" pitchFamily="34" charset="0"/>
              </a:rPr>
              <a:t>Pagos de derechos de aduanas (Aeropuerto): </a:t>
            </a:r>
            <a:r>
              <a:rPr lang="es-CL" b="1" dirty="0"/>
              <a:t>Se informa que los pagos se efectúan a toda hora de la mañana, no se respeta el orden establecido, que debería, haber una hora de corte a las 12:30 horas para retiro de carga en horario de la mañana y establecer un horario para la tarde</a:t>
            </a:r>
            <a:endParaRPr lang="es-CL" b="1" dirty="0">
              <a:cs typeface="Arial" panose="020B0604020202020204" pitchFamily="34" charset="0"/>
            </a:endParaRPr>
          </a:p>
          <a:p>
            <a:endParaRPr lang="es-CL" b="1" dirty="0">
              <a:cs typeface="Arial" panose="020B0604020202020204" pitchFamily="34" charset="0"/>
            </a:endParaRPr>
          </a:p>
          <a:p>
            <a:pPr marL="285750" indent="-285750">
              <a:buFont typeface="Arial" panose="020B0604020202020204" pitchFamily="34" charset="0"/>
              <a:buChar char="•"/>
            </a:pPr>
            <a:r>
              <a:rPr lang="es-CL" b="1" u="sng" dirty="0"/>
              <a:t>Tramites urgentes</a:t>
            </a:r>
            <a:r>
              <a:rPr lang="es-ES" b="1" u="sng" dirty="0"/>
              <a:t>:  </a:t>
            </a:r>
            <a:r>
              <a:rPr lang="es-CL" b="1" dirty="0"/>
              <a:t>Se toma conocimiento que para algunos ejecutivos es todo tramite urgente afectando el retiro de las cargas en general, se sugiere tomar control de aquello para darle mas eficiencia al diario desarrollo del trabajo que implica retiro de cargas. </a:t>
            </a:r>
            <a:endParaRPr lang="es-ES" b="1" dirty="0"/>
          </a:p>
          <a:p>
            <a:endParaRPr lang="es-CL" b="1" dirty="0"/>
          </a:p>
          <a:p>
            <a:r>
              <a:rPr lang="es-CL" b="1" dirty="0"/>
              <a:t>Ejecutivo deben tomar conocimiento que para los despachos que mandan a las 13.00 y requieren su retiro de inmediato, el tramitador que está en terreno debe antes del ejecutar el retiro de las mercancías debe hacer lo siguiente. </a:t>
            </a:r>
            <a:endParaRPr lang="es-ES" b="1" dirty="0"/>
          </a:p>
          <a:p>
            <a:endParaRPr lang="es-CL"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s-CL"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s-ES"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s-ES" dirty="0"/>
          </a:p>
          <a:p>
            <a:pPr marL="342900" indent="-342900">
              <a:lnSpc>
                <a:spcPct val="107000"/>
              </a:lnSpc>
              <a:spcAft>
                <a:spcPts val="800"/>
              </a:spcAft>
              <a:buFont typeface="Arial" panose="020B0604020202020204" pitchFamily="34" charset="0"/>
              <a:buChar char="•"/>
            </a:pPr>
            <a:endParaRPr lang="es-ES" spc="75" dirty="0">
              <a:solidFill>
                <a:srgbClr val="5A5A5A"/>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36609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4802411-36CE-46DE-BB7B-B3CE790A1895}"/>
              </a:ext>
            </a:extLst>
          </p:cNvPr>
          <p:cNvSpPr/>
          <p:nvPr/>
        </p:nvSpPr>
        <p:spPr>
          <a:xfrm>
            <a:off x="243840" y="0"/>
            <a:ext cx="11704320" cy="4247317"/>
          </a:xfrm>
          <a:prstGeom prst="rect">
            <a:avLst/>
          </a:prstGeom>
        </p:spPr>
        <p:txBody>
          <a:bodyPr wrap="square">
            <a:spAutoFit/>
          </a:bodyPr>
          <a:lstStyle/>
          <a:p>
            <a:pPr marL="285750" indent="-285750">
              <a:buFont typeface="Arial" panose="020B0604020202020204" pitchFamily="34" charset="0"/>
              <a:buChar char="•"/>
            </a:pPr>
            <a:endParaRPr lang="es-CL" b="1" u="sng" dirty="0"/>
          </a:p>
          <a:p>
            <a:r>
              <a:rPr lang="es-CL" b="1" dirty="0"/>
              <a:t> </a:t>
            </a:r>
            <a:endParaRPr lang="es-ES" b="1" dirty="0"/>
          </a:p>
          <a:p>
            <a:pPr marL="285750" indent="-285750">
              <a:buFont typeface="Arial" panose="020B0604020202020204" pitchFamily="34" charset="0"/>
              <a:buChar char="•"/>
            </a:pPr>
            <a:r>
              <a:rPr lang="es-CL" b="1" dirty="0"/>
              <a:t>Imprimir de tesorería el respectivo pago de derechos  </a:t>
            </a:r>
            <a:endParaRPr lang="es-ES" b="1" dirty="0"/>
          </a:p>
          <a:p>
            <a:pPr marL="285750" indent="-285750">
              <a:buFont typeface="Arial" panose="020B0604020202020204" pitchFamily="34" charset="0"/>
              <a:buChar char="•"/>
            </a:pPr>
            <a:r>
              <a:rPr lang="es-CL" b="1" dirty="0"/>
              <a:t>Confeccionar guía de despacho </a:t>
            </a:r>
            <a:endParaRPr lang="es-ES" b="1" dirty="0"/>
          </a:p>
          <a:p>
            <a:pPr marL="285750" indent="-285750">
              <a:buFont typeface="Arial" panose="020B0604020202020204" pitchFamily="34" charset="0"/>
              <a:buChar char="•"/>
            </a:pPr>
            <a:r>
              <a:rPr lang="es-CL" b="1" dirty="0"/>
              <a:t>Imprimir y preparar documentación </a:t>
            </a:r>
            <a:endParaRPr lang="es-ES" b="1" dirty="0"/>
          </a:p>
          <a:p>
            <a:pPr marL="285750" indent="-285750">
              <a:buFont typeface="Arial" panose="020B0604020202020204" pitchFamily="34" charset="0"/>
              <a:buChar char="•"/>
            </a:pPr>
            <a:r>
              <a:rPr lang="es-CL" b="1" dirty="0"/>
              <a:t>Llevar documentación a bodega </a:t>
            </a:r>
            <a:endParaRPr lang="es-ES" b="1" dirty="0"/>
          </a:p>
          <a:p>
            <a:pPr marL="285750" indent="-285750">
              <a:buFont typeface="Arial" panose="020B0604020202020204" pitchFamily="34" charset="0"/>
              <a:buChar char="•"/>
            </a:pPr>
            <a:r>
              <a:rPr lang="es-CL" b="1" dirty="0"/>
              <a:t>Esperar que bodega facture el despacho</a:t>
            </a:r>
            <a:endParaRPr lang="es-ES" b="1" dirty="0"/>
          </a:p>
          <a:p>
            <a:pPr marL="285750" indent="-285750">
              <a:buFont typeface="Arial" panose="020B0604020202020204" pitchFamily="34" charset="0"/>
              <a:buChar char="•"/>
            </a:pPr>
            <a:r>
              <a:rPr lang="es-CL" b="1" dirty="0"/>
              <a:t>Coordinar transporte </a:t>
            </a:r>
            <a:endParaRPr lang="es-ES" b="1" dirty="0"/>
          </a:p>
          <a:p>
            <a:pPr marL="285750" indent="-285750">
              <a:buFont typeface="Arial" panose="020B0604020202020204" pitchFamily="34" charset="0"/>
              <a:buChar char="•"/>
            </a:pPr>
            <a:r>
              <a:rPr lang="es-CL" b="1" dirty="0"/>
              <a:t>Atender a transportistas </a:t>
            </a:r>
            <a:endParaRPr lang="es-ES" b="1" dirty="0"/>
          </a:p>
          <a:p>
            <a:r>
              <a:rPr lang="es-CL" b="1" dirty="0"/>
              <a:t> </a:t>
            </a:r>
            <a:endParaRPr lang="es-ES" b="1" dirty="0"/>
          </a:p>
          <a:p>
            <a:r>
              <a:rPr lang="es-CL" b="1" dirty="0"/>
              <a:t>Sugieren que ejecutivos coordinen transportistas y no dar solo el numero celular de los tramitadores de aeropuerto, indicando que ejecutivos en su mayoría se desliga así del despacho</a:t>
            </a:r>
            <a:endParaRPr lang="es-ES" b="1" dirty="0"/>
          </a:p>
          <a:p>
            <a:r>
              <a:rPr lang="es-CL" b="1" dirty="0"/>
              <a:t>Aun en mas que citan a clientes sin que los despachos están cancelados o peor aún ni siquiera está el despacho presentado, produciendo así una perdida de tiempo valioso.  </a:t>
            </a:r>
            <a:endParaRPr lang="es-ES" b="1" dirty="0"/>
          </a:p>
          <a:p>
            <a:endParaRPr lang="es-CL" b="1" dirty="0"/>
          </a:p>
        </p:txBody>
      </p:sp>
      <p:sp>
        <p:nvSpPr>
          <p:cNvPr id="3" name="Rectángulo 2">
            <a:extLst>
              <a:ext uri="{FF2B5EF4-FFF2-40B4-BE49-F238E27FC236}">
                <a16:creationId xmlns:a16="http://schemas.microsoft.com/office/drawing/2014/main" id="{97F07F32-2A7E-4D35-A9FD-4557C5E4E79D}"/>
              </a:ext>
            </a:extLst>
          </p:cNvPr>
          <p:cNvSpPr/>
          <p:nvPr/>
        </p:nvSpPr>
        <p:spPr>
          <a:xfrm>
            <a:off x="243840" y="4005164"/>
            <a:ext cx="11554265" cy="1477328"/>
          </a:xfrm>
          <a:prstGeom prst="rect">
            <a:avLst/>
          </a:prstGeom>
        </p:spPr>
        <p:txBody>
          <a:bodyPr wrap="square">
            <a:spAutoFit/>
          </a:bodyPr>
          <a:lstStyle/>
          <a:p>
            <a:r>
              <a:rPr lang="es-CL" b="1" dirty="0"/>
              <a:t>Para este efecto aeropuerto sugiere cambiar o modificar el horario de pagos de despachos a su requerimiento y optimizar su tiempo, según lo siguientes </a:t>
            </a:r>
            <a:endParaRPr lang="es-ES" b="1" dirty="0"/>
          </a:p>
          <a:p>
            <a:r>
              <a:rPr lang="es-CL" b="1" dirty="0"/>
              <a:t>10:00 am </a:t>
            </a:r>
            <a:r>
              <a:rPr lang="es-ES" b="1" dirty="0"/>
              <a:t>a </a:t>
            </a:r>
            <a:r>
              <a:rPr lang="es-CL" b="1" dirty="0"/>
              <a:t>11:30 am </a:t>
            </a:r>
            <a:r>
              <a:rPr lang="es-ES" b="1" dirty="0"/>
              <a:t> </a:t>
            </a:r>
            <a:r>
              <a:rPr lang="es-CL" b="1" dirty="0"/>
              <a:t>Retiros de la mañana </a:t>
            </a:r>
            <a:endParaRPr lang="es-ES" b="1" dirty="0"/>
          </a:p>
          <a:p>
            <a:r>
              <a:rPr lang="es-CL" b="1" dirty="0"/>
              <a:t>13: 00 pm </a:t>
            </a:r>
            <a:r>
              <a:rPr lang="es-ES" b="1" dirty="0"/>
              <a:t>, </a:t>
            </a:r>
            <a:r>
              <a:rPr lang="es-CL" b="1" dirty="0"/>
              <a:t>15: 00 pm </a:t>
            </a:r>
            <a:r>
              <a:rPr lang="es-ES" b="1" dirty="0"/>
              <a:t>, </a:t>
            </a:r>
            <a:r>
              <a:rPr lang="es-CL" b="1" dirty="0"/>
              <a:t>16:30 pm </a:t>
            </a:r>
            <a:r>
              <a:rPr lang="es-ES" b="1" dirty="0"/>
              <a:t> </a:t>
            </a:r>
            <a:r>
              <a:rPr lang="es-CL" b="1" dirty="0"/>
              <a:t>Retiros de la tarde </a:t>
            </a:r>
            <a:endParaRPr lang="es-ES" b="1" dirty="0"/>
          </a:p>
          <a:p>
            <a:r>
              <a:rPr lang="es-CL" b="1" dirty="0"/>
              <a:t>17:00 pm quedarían para el otro día, salvo que algún cliente habilite bodega </a:t>
            </a:r>
            <a:endParaRPr lang="es-ES" b="1" dirty="0"/>
          </a:p>
        </p:txBody>
      </p:sp>
    </p:spTree>
    <p:extLst>
      <p:ext uri="{BB962C8B-B14F-4D97-AF65-F5344CB8AC3E}">
        <p14:creationId xmlns:p14="http://schemas.microsoft.com/office/powerpoint/2010/main" val="414032782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7910838-4F96-42B5-84AD-97F4C6F27478}"/>
              </a:ext>
            </a:extLst>
          </p:cNvPr>
          <p:cNvSpPr/>
          <p:nvPr/>
        </p:nvSpPr>
        <p:spPr>
          <a:xfrm>
            <a:off x="1247334" y="671121"/>
            <a:ext cx="11554265" cy="1754326"/>
          </a:xfrm>
          <a:prstGeom prst="rect">
            <a:avLst/>
          </a:prstGeom>
        </p:spPr>
        <p:txBody>
          <a:bodyPr wrap="square">
            <a:spAutoFit/>
          </a:bodyPr>
          <a:lstStyle/>
          <a:p>
            <a:r>
              <a:rPr lang="es-CL" b="1" dirty="0"/>
              <a:t>Para este efecto aeropuerto sugiere cambiar o modificar el horario de pagos de despachos a su requerimiento y optimizar su tiempo, según lo siguientes </a:t>
            </a:r>
            <a:endParaRPr lang="es-ES" b="1" dirty="0"/>
          </a:p>
          <a:p>
            <a:r>
              <a:rPr lang="es-CL" b="1" dirty="0"/>
              <a:t>10:00 am </a:t>
            </a:r>
            <a:r>
              <a:rPr lang="es-ES" b="1" dirty="0"/>
              <a:t>a </a:t>
            </a:r>
            <a:r>
              <a:rPr lang="es-CL" b="1" dirty="0"/>
              <a:t>11:30 am </a:t>
            </a:r>
            <a:r>
              <a:rPr lang="es-ES" b="1" dirty="0"/>
              <a:t> </a:t>
            </a:r>
            <a:r>
              <a:rPr lang="es-CL" b="1" dirty="0"/>
              <a:t>Retiros de la mañana </a:t>
            </a:r>
            <a:endParaRPr lang="es-ES" b="1" dirty="0"/>
          </a:p>
          <a:p>
            <a:r>
              <a:rPr lang="es-CL" b="1" dirty="0"/>
              <a:t>13: 00 pm </a:t>
            </a:r>
            <a:r>
              <a:rPr lang="es-ES" b="1" dirty="0"/>
              <a:t>, </a:t>
            </a:r>
            <a:r>
              <a:rPr lang="es-CL" b="1" dirty="0"/>
              <a:t>15: 00 pm </a:t>
            </a:r>
            <a:r>
              <a:rPr lang="es-ES" b="1" dirty="0"/>
              <a:t>, </a:t>
            </a:r>
            <a:r>
              <a:rPr lang="es-CL" b="1" dirty="0"/>
              <a:t>16:30 pm </a:t>
            </a:r>
            <a:r>
              <a:rPr lang="es-ES" b="1" dirty="0"/>
              <a:t> </a:t>
            </a:r>
            <a:r>
              <a:rPr lang="es-CL" b="1" dirty="0"/>
              <a:t>Retiros de la tarde </a:t>
            </a:r>
            <a:endParaRPr lang="es-ES" b="1" dirty="0"/>
          </a:p>
          <a:p>
            <a:r>
              <a:rPr lang="es-CL" b="1" dirty="0"/>
              <a:t>17:00 pm quedarían para el otro día, salvo que algún cliente habilite bodega </a:t>
            </a:r>
          </a:p>
          <a:p>
            <a:endParaRPr lang="es-ES" b="1" dirty="0"/>
          </a:p>
        </p:txBody>
      </p:sp>
      <p:sp>
        <p:nvSpPr>
          <p:cNvPr id="3" name="Rectángulo 2">
            <a:extLst>
              <a:ext uri="{FF2B5EF4-FFF2-40B4-BE49-F238E27FC236}">
                <a16:creationId xmlns:a16="http://schemas.microsoft.com/office/drawing/2014/main" id="{8343445C-ED95-4F40-A08A-C170F091F137}"/>
              </a:ext>
            </a:extLst>
          </p:cNvPr>
          <p:cNvSpPr/>
          <p:nvPr/>
        </p:nvSpPr>
        <p:spPr>
          <a:xfrm>
            <a:off x="590843" y="2270174"/>
            <a:ext cx="11254154" cy="1657762"/>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Retiro de guía aéreas</a:t>
            </a:r>
            <a:r>
              <a:rPr lang="es-ES" b="1" dirty="0">
                <a:ea typeface="Calibri" panose="020F0502020204030204" pitchFamily="34" charset="0"/>
                <a:cs typeface="Times New Roman" panose="02020603050405020304" pitchFamily="18" charset="0"/>
              </a:rPr>
              <a:t>: </a:t>
            </a:r>
            <a:r>
              <a:rPr lang="es-CL" b="1" dirty="0">
                <a:ea typeface="Calibri" panose="020F0502020204030204" pitchFamily="34" charset="0"/>
                <a:cs typeface="Times New Roman" panose="02020603050405020304" pitchFamily="18" charset="0"/>
              </a:rPr>
              <a:t>sucursal indica que pierden mucho tiempo, cuando ejecutivo mandan correos solicitando retiro de guía aérea que ni siquiera han sido despachados de origen. </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Que pierden tiempo en despachos normales se deben efectuar una aclaración por errores cometidos por pedidores y no detectados a tiempo, pierden la secuencia y cuando vuelven tienen de partir la fila de nuevo </a:t>
            </a:r>
            <a:endParaRPr lang="es-ES" b="1" dirty="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F5825541-1BA6-4FF3-A369-CA68DFC0A725}"/>
              </a:ext>
            </a:extLst>
          </p:cNvPr>
          <p:cNvSpPr/>
          <p:nvPr/>
        </p:nvSpPr>
        <p:spPr>
          <a:xfrm>
            <a:off x="590842" y="3851690"/>
            <a:ext cx="11554265" cy="2159309"/>
          </a:xfrm>
          <a:prstGeom prst="rect">
            <a:avLst/>
          </a:prstGeom>
        </p:spPr>
        <p:txBody>
          <a:bodyPr wrap="square">
            <a:spAutoFit/>
          </a:bodyPr>
          <a:lstStyle/>
          <a:p>
            <a:pPr>
              <a:lnSpc>
                <a:spcPct val="107000"/>
              </a:lnSpc>
              <a:spcAft>
                <a:spcPts val="800"/>
              </a:spcAft>
            </a:pPr>
            <a:r>
              <a:rPr lang="es-CL" b="1" dirty="0">
                <a:ea typeface="Calibri" panose="020F0502020204030204" pitchFamily="34" charset="0"/>
                <a:cs typeface="Times New Roman" panose="02020603050405020304" pitchFamily="18" charset="0"/>
              </a:rPr>
              <a:t>Los errores mas comunes detectados al momento del retiro de la carga son: </a:t>
            </a:r>
            <a:endParaRPr lang="es-ES" b="1" dirty="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Bultos, peso, numero de guía aérea, </a:t>
            </a:r>
            <a:r>
              <a:rPr lang="es-CL" b="1" dirty="0" err="1">
                <a:ea typeface="Calibri" panose="020F0502020204030204" pitchFamily="34" charset="0"/>
                <a:cs typeface="Times New Roman" panose="02020603050405020304" pitchFamily="18" charset="0"/>
              </a:rPr>
              <a:t>cia</a:t>
            </a:r>
            <a:r>
              <a:rPr lang="es-CL" b="1" dirty="0">
                <a:ea typeface="Calibri" panose="020F0502020204030204" pitchFamily="34" charset="0"/>
                <a:cs typeface="Times New Roman" panose="02020603050405020304" pitchFamily="18" charset="0"/>
              </a:rPr>
              <a:t> transportadora, etc. </a:t>
            </a:r>
            <a:endParaRPr lang="es-ES" b="1" dirty="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Este proceso de efectuar la aclaración se demora por lo menos 1 hora</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Además, indican que las guías Courier DHL se pueden bajar el sistema que a veces las guías solicitados por sistema enviadas a la persona encargada para tal efecto tienen que ir a la puerta dos a efectuar su retiro, a lo cual empresa transportadora que aún no están disponible </a:t>
            </a:r>
            <a:endParaRPr lang="es-ES"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385293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7CF9CB4-7AD8-42C0-B3EB-972C17A7612F}"/>
              </a:ext>
            </a:extLst>
          </p:cNvPr>
          <p:cNvSpPr/>
          <p:nvPr/>
        </p:nvSpPr>
        <p:spPr>
          <a:xfrm>
            <a:off x="112541" y="170531"/>
            <a:ext cx="11755902" cy="3065647"/>
          </a:xfrm>
          <a:prstGeom prst="rect">
            <a:avLst/>
          </a:prstGeom>
        </p:spPr>
        <p:txBody>
          <a:bodyPr wrap="square">
            <a:spAutoFit/>
          </a:bodyPr>
          <a:lstStyle/>
          <a:p>
            <a:pPr>
              <a:lnSpc>
                <a:spcPct val="107000"/>
              </a:lnSpc>
              <a:spcAft>
                <a:spcPts val="800"/>
              </a:spcAft>
            </a:pPr>
            <a:r>
              <a:rPr lang="es-CL" b="1" u="sng" dirty="0">
                <a:ea typeface="Calibri" panose="020F0502020204030204" pitchFamily="34" charset="0"/>
                <a:cs typeface="Times New Roman" panose="02020603050405020304" pitchFamily="18" charset="0"/>
              </a:rPr>
              <a:t>Lugar físico de trabajo (oficina)</a:t>
            </a:r>
            <a:r>
              <a:rPr lang="es-ES" b="1" u="sng" dirty="0">
                <a:ea typeface="Calibri" panose="020F0502020204030204" pitchFamily="34" charset="0"/>
                <a:cs typeface="Times New Roman" panose="02020603050405020304" pitchFamily="18" charset="0"/>
              </a:rPr>
              <a:t>: </a:t>
            </a:r>
          </a:p>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Poseen sillas en mal estado, prácticamente es su totalidad </a:t>
            </a:r>
            <a:endParaRPr lang="es-ES" b="1" dirty="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Internet inestable deben están prendiendo y apagando el </a:t>
            </a:r>
            <a:r>
              <a:rPr lang="es-CL" b="1" dirty="0" err="1">
                <a:ea typeface="Calibri" panose="020F0502020204030204" pitchFamily="34" charset="0"/>
                <a:cs typeface="Times New Roman" panose="02020603050405020304" pitchFamily="18" charset="0"/>
              </a:rPr>
              <a:t>swich</a:t>
            </a:r>
            <a:r>
              <a:rPr lang="es-CL" b="1" dirty="0">
                <a:ea typeface="Calibri" panose="020F0502020204030204" pitchFamily="34" charset="0"/>
                <a:cs typeface="Times New Roman" panose="02020603050405020304" pitchFamily="18" charset="0"/>
              </a:rPr>
              <a:t> del </a:t>
            </a:r>
            <a:r>
              <a:rPr lang="es-CL" b="1" dirty="0" err="1">
                <a:ea typeface="Calibri" panose="020F0502020204030204" pitchFamily="34" charset="0"/>
                <a:cs typeface="Times New Roman" panose="02020603050405020304" pitchFamily="18" charset="0"/>
              </a:rPr>
              <a:t>router</a:t>
            </a:r>
            <a:r>
              <a:rPr lang="es-CL" b="1" dirty="0">
                <a:ea typeface="Calibri" panose="020F0502020204030204" pitchFamily="34" charset="0"/>
                <a:cs typeface="Times New Roman" panose="02020603050405020304" pitchFamily="18" charset="0"/>
              </a:rPr>
              <a:t> </a:t>
            </a:r>
            <a:endParaRPr lang="es-ES" b="1" dirty="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Para tener señal </a:t>
            </a:r>
            <a:endParaRPr lang="es-ES" b="1" dirty="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CL" b="1" dirty="0">
                <a:ea typeface="Calibri" panose="020F0502020204030204" pitchFamily="34" charset="0"/>
                <a:cs typeface="Times New Roman" panose="02020603050405020304" pitchFamily="18" charset="0"/>
              </a:rPr>
              <a:t>Problemas con proveedor de transporte, indican que hay una desconexión de información </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A veces transportista indica que, si está en aeropuerto, pero no indica que está en una fila</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Distancia 2 cuadras antes de llegar a la puerta de acceso, sin duda que solo con una coordinación mejorara, tal vez designando un transporte diario punto fijo para los primeros retiros de mercancías </a:t>
            </a:r>
            <a:endParaRPr lang="es-ES" b="1" dirty="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C2FD6C92-872E-44E9-927C-F18C42DF140B}"/>
              </a:ext>
            </a:extLst>
          </p:cNvPr>
          <p:cNvSpPr/>
          <p:nvPr/>
        </p:nvSpPr>
        <p:spPr>
          <a:xfrm>
            <a:off x="112541" y="3321193"/>
            <a:ext cx="12192000" cy="2430281"/>
          </a:xfrm>
          <a:prstGeom prst="rect">
            <a:avLst/>
          </a:prstGeom>
        </p:spPr>
        <p:txBody>
          <a:bodyPr wrap="square">
            <a:spAutoFit/>
          </a:bodyPr>
          <a:lstStyle/>
          <a:p>
            <a:pPr>
              <a:lnSpc>
                <a:spcPct val="107000"/>
              </a:lnSpc>
              <a:spcAft>
                <a:spcPts val="800"/>
              </a:spcAft>
            </a:pPr>
            <a:r>
              <a:rPr lang="es-CL" b="1" u="sng" dirty="0">
                <a:ea typeface="Calibri" panose="020F0502020204030204" pitchFamily="34" charset="0"/>
                <a:cs typeface="Times New Roman" panose="02020603050405020304" pitchFamily="18" charset="0"/>
              </a:rPr>
              <a:t>Horarios</a:t>
            </a:r>
            <a:r>
              <a:rPr lang="es-CL" b="1" u="sng" dirty="0">
                <a:latin typeface="Calibri" panose="020F0502020204030204" pitchFamily="34" charset="0"/>
                <a:ea typeface="Calibri" panose="020F0502020204030204" pitchFamily="34" charset="0"/>
                <a:cs typeface="Times New Roman" panose="02020603050405020304" pitchFamily="18" charset="0"/>
              </a:rPr>
              <a:t> Zona Courier </a:t>
            </a:r>
            <a:endParaRPr lang="es-ES" b="1" u="sng"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L" b="1" u="sng" dirty="0">
                <a:ea typeface="Calibri" panose="020F0502020204030204" pitchFamily="34" charset="0"/>
                <a:cs typeface="Times New Roman" panose="02020603050405020304" pitchFamily="18" charset="0"/>
              </a:rPr>
              <a:t>UPS</a:t>
            </a:r>
            <a:endParaRPr lang="es-ES" b="1" u="sng"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Recepción de documentos hasta las 11:00 para retiro de 12:00 a 13:00 horas </a:t>
            </a:r>
            <a:endParaRPr lang="es-ES" b="1"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Recepción de documentos hasta las 13:00 para retiro de 15:00 a 16:30 horas </a:t>
            </a:r>
            <a:endParaRPr lang="es-ES" b="1"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 </a:t>
            </a:r>
            <a:endParaRPr lang="es-ES" b="1"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FEDEX/TNT</a:t>
            </a:r>
            <a:endParaRPr lang="es-ES" b="1"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Recepción de documentos hasta las 10:00 para retiro de 12:00 a 13:00 horas </a:t>
            </a:r>
            <a:endParaRPr lang="es-ES" b="1" dirty="0">
              <a:ea typeface="Calibri" panose="020F0502020204030204" pitchFamily="34" charset="0"/>
              <a:cs typeface="Times New Roman" panose="02020603050405020304" pitchFamily="18" charset="0"/>
            </a:endParaRPr>
          </a:p>
          <a:p>
            <a:r>
              <a:rPr lang="es-CL" b="1" dirty="0">
                <a:ea typeface="Calibri" panose="020F0502020204030204" pitchFamily="34" charset="0"/>
                <a:cs typeface="Times New Roman" panose="02020603050405020304" pitchFamily="18" charset="0"/>
              </a:rPr>
              <a:t>Recepción hasta las 13:00 para retiro de las 15:00 a 17: 00 horas </a:t>
            </a:r>
            <a:endParaRPr lang="es-ES" b="1" dirty="0"/>
          </a:p>
        </p:txBody>
      </p:sp>
    </p:spTree>
    <p:extLst>
      <p:ext uri="{BB962C8B-B14F-4D97-AF65-F5344CB8AC3E}">
        <p14:creationId xmlns:p14="http://schemas.microsoft.com/office/powerpoint/2010/main" val="2438767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C57EA06-0D24-4B67-83F5-07BA3ED22F33}"/>
              </a:ext>
            </a:extLst>
          </p:cNvPr>
          <p:cNvSpPr/>
          <p:nvPr/>
        </p:nvSpPr>
        <p:spPr>
          <a:xfrm>
            <a:off x="375138" y="352923"/>
            <a:ext cx="11441724" cy="923330"/>
          </a:xfrm>
          <a:prstGeom prst="rect">
            <a:avLst/>
          </a:prstGeom>
        </p:spPr>
        <p:txBody>
          <a:bodyPr wrap="square">
            <a:spAutoFit/>
          </a:bodyPr>
          <a:lstStyle/>
          <a:p>
            <a:pPr>
              <a:spcAft>
                <a:spcPts val="0"/>
              </a:spcAft>
            </a:pPr>
            <a:r>
              <a:rPr lang="es-CL" b="1" u="sng" dirty="0">
                <a:ea typeface="Calibri" panose="020F0502020204030204" pitchFamily="34" charset="0"/>
                <a:cs typeface="Times New Roman" panose="02020603050405020304" pitchFamily="18" charset="0"/>
              </a:rPr>
              <a:t>DHL</a:t>
            </a:r>
            <a:endParaRPr lang="es-ES" b="1" u="sng"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Recepción de documentos y retiro de carga de 9:00 </a:t>
            </a:r>
            <a:r>
              <a:rPr lang="es-CL" b="1" dirty="0" err="1">
                <a:ea typeface="Calibri" panose="020F0502020204030204" pitchFamily="34" charset="0"/>
                <a:cs typeface="Times New Roman" panose="02020603050405020304" pitchFamily="18" charset="0"/>
              </a:rPr>
              <a:t>hrs</a:t>
            </a:r>
            <a:r>
              <a:rPr lang="es-CL" b="1" dirty="0">
                <a:ea typeface="Calibri" panose="020F0502020204030204" pitchFamily="34" charset="0"/>
                <a:cs typeface="Times New Roman" panose="02020603050405020304" pitchFamily="18" charset="0"/>
              </a:rPr>
              <a:t> a 16:00 horas </a:t>
            </a:r>
            <a:endParaRPr lang="es-ES" b="1" dirty="0">
              <a:ea typeface="Calibri" panose="020F0502020204030204" pitchFamily="34" charset="0"/>
              <a:cs typeface="Times New Roman" panose="02020603050405020304" pitchFamily="18" charset="0"/>
            </a:endParaRPr>
          </a:p>
          <a:p>
            <a:pPr>
              <a:spcAft>
                <a:spcPts val="0"/>
              </a:spcAft>
            </a:pPr>
            <a:r>
              <a:rPr lang="es-CL" dirty="0">
                <a:latin typeface="Calibri" panose="020F0502020204030204" pitchFamily="34" charset="0"/>
                <a:ea typeface="Calibri" panose="020F0502020204030204" pitchFamily="34" charset="0"/>
                <a:cs typeface="Times New Roman" panose="02020603050405020304" pitchFamily="18" charset="0"/>
              </a:rPr>
              <a:t> </a:t>
            </a:r>
            <a:endParaRPr lang="es-ES"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2A419782-DBCD-46F7-BB22-44E3204FBF90}"/>
              </a:ext>
            </a:extLst>
          </p:cNvPr>
          <p:cNvSpPr/>
          <p:nvPr/>
        </p:nvSpPr>
        <p:spPr>
          <a:xfrm>
            <a:off x="332934" y="1027819"/>
            <a:ext cx="11666807" cy="3815275"/>
          </a:xfrm>
          <a:prstGeom prst="rect">
            <a:avLst/>
          </a:prstGeom>
        </p:spPr>
        <p:txBody>
          <a:bodyPr wrap="square">
            <a:spAutoFit/>
          </a:bodyPr>
          <a:lstStyle/>
          <a:p>
            <a:pPr>
              <a:lnSpc>
                <a:spcPct val="107000"/>
              </a:lnSpc>
              <a:spcAft>
                <a:spcPts val="800"/>
              </a:spcAft>
            </a:pPr>
            <a:r>
              <a:rPr lang="es-CL" b="1" dirty="0" err="1">
                <a:ea typeface="Calibri" panose="020F0502020204030204" pitchFamily="34" charset="0"/>
                <a:cs typeface="Times New Roman" panose="02020603050405020304" pitchFamily="18" charset="0"/>
              </a:rPr>
              <a:t>Fast</a:t>
            </a:r>
            <a:r>
              <a:rPr lang="es-CL" b="1" dirty="0">
                <a:ea typeface="Calibri" panose="020F0502020204030204" pitchFamily="34" charset="0"/>
                <a:cs typeface="Times New Roman" panose="02020603050405020304" pitchFamily="18" charset="0"/>
              </a:rPr>
              <a:t> Air / </a:t>
            </a:r>
            <a:r>
              <a:rPr lang="es-CL" b="1" dirty="0" err="1">
                <a:ea typeface="Calibri" panose="020F0502020204030204" pitchFamily="34" charset="0"/>
                <a:cs typeface="Times New Roman" panose="02020603050405020304" pitchFamily="18" charset="0"/>
              </a:rPr>
              <a:t>Depocargo</a:t>
            </a:r>
            <a:r>
              <a:rPr lang="es-CL" b="1" dirty="0">
                <a:ea typeface="Calibri" panose="020F0502020204030204" pitchFamily="34" charset="0"/>
                <a:cs typeface="Times New Roman" panose="02020603050405020304" pitchFamily="18" charset="0"/>
              </a:rPr>
              <a:t> / </a:t>
            </a:r>
            <a:r>
              <a:rPr lang="es-CL" b="1" dirty="0" err="1">
                <a:ea typeface="Calibri" panose="020F0502020204030204" pitchFamily="34" charset="0"/>
                <a:cs typeface="Times New Roman" panose="02020603050405020304" pitchFamily="18" charset="0"/>
              </a:rPr>
              <a:t>Aerosan</a:t>
            </a:r>
            <a:endParaRPr lang="es-ES" b="1"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Recepción de documentos para facturar de 09:00 a 13.30 horas horario de la mañana </a:t>
            </a:r>
            <a:endParaRPr lang="es-ES" b="1" dirty="0">
              <a:ea typeface="Calibri" panose="020F0502020204030204" pitchFamily="34" charset="0"/>
              <a:cs typeface="Times New Roman" panose="02020603050405020304" pitchFamily="18" charset="0"/>
            </a:endParaRPr>
          </a:p>
          <a:p>
            <a:pPr>
              <a:spcAft>
                <a:spcPts val="0"/>
              </a:spcAft>
            </a:pPr>
            <a:r>
              <a:rPr lang="es-CL" b="1" dirty="0">
                <a:ea typeface="Calibri" panose="020F0502020204030204" pitchFamily="34" charset="0"/>
                <a:cs typeface="Times New Roman" panose="02020603050405020304" pitchFamily="18" charset="0"/>
              </a:rPr>
              <a:t>Recepción de documentos para facturar de 15:00 a 17:25 horas horario tarde </a:t>
            </a:r>
            <a:endParaRPr lang="es-ES" b="1" dirty="0">
              <a:ea typeface="Calibri" panose="020F0502020204030204" pitchFamily="34" charset="0"/>
              <a:cs typeface="Times New Roman" panose="02020603050405020304" pitchFamily="18" charset="0"/>
            </a:endParaRPr>
          </a:p>
          <a:p>
            <a:r>
              <a:rPr lang="es-CL" b="1" dirty="0">
                <a:ea typeface="Calibri" panose="020F0502020204030204" pitchFamily="34" charset="0"/>
                <a:cs typeface="Times New Roman" panose="02020603050405020304" pitchFamily="18" charset="0"/>
              </a:rPr>
              <a:t>Después de este horario se cobran habilitación</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u="sng" dirty="0">
                <a:ea typeface="Calibri" panose="020F0502020204030204" pitchFamily="34" charset="0"/>
                <a:cs typeface="Times New Roman" panose="02020603050405020304" pitchFamily="18" charset="0"/>
              </a:rPr>
              <a:t>Pagos de Hapag Lloyd por Gate In y EDS (Marítimos) :  </a:t>
            </a:r>
            <a:r>
              <a:rPr lang="es-CL" b="1" dirty="0">
                <a:ea typeface="Calibri" panose="020F0502020204030204" pitchFamily="34" charset="0"/>
                <a:cs typeface="Times New Roman" panose="02020603050405020304" pitchFamily="18" charset="0"/>
              </a:rPr>
              <a:t>Ejecutivos de cuentas no informar de su cancelación en oficinas de Santiago, ni solicitan envió de </a:t>
            </a:r>
            <a:r>
              <a:rPr lang="es-CL" b="1" dirty="0" err="1">
                <a:ea typeface="Calibri" panose="020F0502020204030204" pitchFamily="34" charset="0"/>
                <a:cs typeface="Times New Roman" panose="02020603050405020304" pitchFamily="18" charset="0"/>
              </a:rPr>
              <a:t>Tact</a:t>
            </a:r>
            <a:r>
              <a:rPr lang="es-CL" b="1" dirty="0">
                <a:ea typeface="Calibri" panose="020F0502020204030204" pitchFamily="34" charset="0"/>
                <a:cs typeface="Times New Roman" panose="02020603050405020304" pitchFamily="18" charset="0"/>
              </a:rPr>
              <a:t> respectivo</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u="sng" dirty="0">
                <a:ea typeface="Calibri" panose="020F0502020204030204" pitchFamily="34" charset="0"/>
                <a:cs typeface="Times New Roman" panose="02020603050405020304" pitchFamily="18" charset="0"/>
              </a:rPr>
              <a:t>Retrasos en envió de BL para inscripción de retiro de cargas directas (Marítimas):</a:t>
            </a:r>
            <a:r>
              <a:rPr lang="es-CL" b="1" dirty="0">
                <a:ea typeface="Calibri" panose="020F0502020204030204" pitchFamily="34" charset="0"/>
                <a:cs typeface="Times New Roman" panose="02020603050405020304" pitchFamily="18" charset="0"/>
              </a:rPr>
              <a:t>  Se verifica que ejecutivos de cuentas envían BLS para inscripción, casi al limite de cierre por parte de </a:t>
            </a:r>
            <a:r>
              <a:rPr lang="es-CL" b="1" dirty="0" err="1">
                <a:ea typeface="Calibri" panose="020F0502020204030204" pitchFamily="34" charset="0"/>
                <a:cs typeface="Times New Roman" panose="02020603050405020304" pitchFamily="18" charset="0"/>
              </a:rPr>
              <a:t>Cias</a:t>
            </a:r>
            <a:r>
              <a:rPr lang="es-CL" b="1" dirty="0">
                <a:ea typeface="Calibri" panose="020F0502020204030204" pitchFamily="34" charset="0"/>
                <a:cs typeface="Times New Roman" panose="02020603050405020304" pitchFamily="18" charset="0"/>
              </a:rPr>
              <a:t> Transportadoras, lo que ocasiona presiones innecesarias a la sucursal, poniendo en riesgo, caída a piso de la carga</a:t>
            </a:r>
          </a:p>
          <a:p>
            <a:endParaRPr lang="es-CL" b="1" dirty="0">
              <a:cs typeface="Times New Roman" panose="02020603050405020304" pitchFamily="18" charset="0"/>
            </a:endParaRPr>
          </a:p>
        </p:txBody>
      </p:sp>
    </p:spTree>
    <p:extLst>
      <p:ext uri="{BB962C8B-B14F-4D97-AF65-F5344CB8AC3E}">
        <p14:creationId xmlns:p14="http://schemas.microsoft.com/office/powerpoint/2010/main" val="899722778"/>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0A98B36F-BA65-43CE-95CF-FF5149CC202A}"/>
              </a:ext>
            </a:extLst>
          </p:cNvPr>
          <p:cNvSpPr/>
          <p:nvPr/>
        </p:nvSpPr>
        <p:spPr>
          <a:xfrm>
            <a:off x="4244070" y="294474"/>
            <a:ext cx="4041491" cy="707886"/>
          </a:xfrm>
          <a:prstGeom prst="rect">
            <a:avLst/>
          </a:prstGeom>
          <a:noFill/>
        </p:spPr>
        <p:txBody>
          <a:bodyPr wrap="none" lIns="91440" tIns="45720" rIns="91440" bIns="45720">
            <a:spAutoFit/>
          </a:bodyPr>
          <a:lstStyle/>
          <a:p>
            <a:pPr algn="ctr"/>
            <a:r>
              <a:rPr lang="es-ES" sz="4000" b="1" u="sng"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SUGERENCIAS</a:t>
            </a:r>
          </a:p>
        </p:txBody>
      </p:sp>
      <p:sp>
        <p:nvSpPr>
          <p:cNvPr id="4" name="Rectángulo 3">
            <a:extLst>
              <a:ext uri="{FF2B5EF4-FFF2-40B4-BE49-F238E27FC236}">
                <a16:creationId xmlns:a16="http://schemas.microsoft.com/office/drawing/2014/main" id="{A6669F81-897B-4DF2-ADA4-DBCB2EB1D026}"/>
              </a:ext>
            </a:extLst>
          </p:cNvPr>
          <p:cNvSpPr/>
          <p:nvPr/>
        </p:nvSpPr>
        <p:spPr>
          <a:xfrm>
            <a:off x="684628" y="1269499"/>
            <a:ext cx="11315114" cy="6463308"/>
          </a:xfrm>
          <a:prstGeom prst="rect">
            <a:avLst/>
          </a:prstGeom>
        </p:spPr>
        <p:txBody>
          <a:bodyPr wrap="square">
            <a:spAutoFit/>
          </a:bodyPr>
          <a:lstStyle/>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Se necesita caja chica para cada sucursal</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Faltan estantes para guardar materiales. Adicionalmente, se necesita mantención y cambio de sillas, en especial sucursal de Aeropuerto.</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 Mejorar servicios de Internet e impresoras </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Se requiere contratar servicios de radiotaxis para traslado de tramitadores a altas horas de la noche</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Sucursales no cuentan con extintores de incendios</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Falta reuniones de coordinación con ejecutivos comerciales y pedidores arancelarios </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Se requiere un </a:t>
            </a:r>
            <a:r>
              <a:rPr lang="es-CL" b="1" dirty="0" err="1">
                <a:ea typeface="Calibri" panose="020F0502020204030204" pitchFamily="34" charset="0"/>
                <a:cs typeface="Times New Roman" panose="02020603050405020304" pitchFamily="18" charset="0"/>
              </a:rPr>
              <a:t>check</a:t>
            </a:r>
            <a:r>
              <a:rPr lang="es-CL" b="1" dirty="0">
                <a:ea typeface="Calibri" panose="020F0502020204030204" pitchFamily="34" charset="0"/>
                <a:cs typeface="Times New Roman" panose="02020603050405020304" pitchFamily="18" charset="0"/>
              </a:rPr>
              <a:t> </a:t>
            </a:r>
            <a:r>
              <a:rPr lang="es-CL" b="1" dirty="0" err="1">
                <a:ea typeface="Calibri" panose="020F0502020204030204" pitchFamily="34" charset="0"/>
                <a:cs typeface="Times New Roman" panose="02020603050405020304" pitchFamily="18" charset="0"/>
              </a:rPr>
              <a:t>list</a:t>
            </a:r>
            <a:r>
              <a:rPr lang="es-CL" b="1" dirty="0">
                <a:ea typeface="Calibri" panose="020F0502020204030204" pitchFamily="34" charset="0"/>
                <a:cs typeface="Times New Roman" panose="02020603050405020304" pitchFamily="18" charset="0"/>
              </a:rPr>
              <a:t> en carpetas </a:t>
            </a: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CL" b="1" dirty="0">
                <a:ea typeface="Calibri" panose="020F0502020204030204" pitchFamily="34" charset="0"/>
                <a:cs typeface="Times New Roman" panose="02020603050405020304" pitchFamily="18" charset="0"/>
              </a:rPr>
              <a:t>Falta un plan capacitación permanente </a:t>
            </a:r>
          </a:p>
          <a:p>
            <a:pPr marL="285750" indent="-285750">
              <a:buFont typeface="Arial" panose="020B0604020202020204" pitchFamily="34" charset="0"/>
              <a:buChar char="•"/>
            </a:pPr>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s-CL" b="1" dirty="0">
              <a:ea typeface="Calibri" panose="020F0502020204030204" pitchFamily="34" charset="0"/>
              <a:cs typeface="Times New Roman" panose="02020603050405020304" pitchFamily="18" charset="0"/>
            </a:endParaRP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s-CL" b="1" dirty="0">
              <a:ea typeface="Calibri" panose="020F0502020204030204" pitchFamily="34" charset="0"/>
              <a:cs typeface="Times New Roman" panose="02020603050405020304" pitchFamily="18" charset="0"/>
            </a:endParaRPr>
          </a:p>
          <a:p>
            <a:endParaRPr lang="es-CL" b="1"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s-CL" b="1" dirty="0">
              <a:ea typeface="Calibri" panose="020F0502020204030204" pitchFamily="34" charset="0"/>
              <a:cs typeface="Times New Roman" panose="02020603050405020304" pitchFamily="18" charset="0"/>
            </a:endParaRPr>
          </a:p>
          <a:p>
            <a:endParaRPr lang="es-CL"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69380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C620568-9AE5-4CD3-A591-F7A24398825E}"/>
              </a:ext>
            </a:extLst>
          </p:cNvPr>
          <p:cNvSpPr/>
          <p:nvPr/>
        </p:nvSpPr>
        <p:spPr>
          <a:xfrm>
            <a:off x="295423" y="371689"/>
            <a:ext cx="11648048" cy="4040080"/>
          </a:xfrm>
          <a:prstGeom prst="rect">
            <a:avLst/>
          </a:prstGeom>
        </p:spPr>
        <p:txBody>
          <a:bodyPr wrap="square">
            <a:spAutoFit/>
          </a:bodyPr>
          <a:lstStyle/>
          <a:p>
            <a:pPr>
              <a:lnSpc>
                <a:spcPct val="107000"/>
              </a:lnSpc>
              <a:spcAft>
                <a:spcPts val="800"/>
              </a:spcAft>
            </a:pPr>
            <a:r>
              <a:rPr lang="es-CL" b="1" u="sng" dirty="0">
                <a:ea typeface="Calibri" panose="020F0502020204030204" pitchFamily="34" charset="0"/>
                <a:cs typeface="Times New Roman" panose="02020603050405020304" pitchFamily="18" charset="0"/>
              </a:rPr>
              <a:t>Conclusiones: </a:t>
            </a:r>
            <a:endParaRPr lang="es-ES" b="1" u="sng"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siempre en la mirada positiva debemos efectuar algunos cambios y seguimientos de ciertas instancias que sin duda nos llevaran a efectuar mejor nuestro trabajo </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para así cumplir con nuestra misión y visión donde expresamos claramente que nuestro enfoque es hacia nuestros clientes ofreciendo un servicio de calidad y consolidarnos un apoyo confiable de nos permita una mejora continua. </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Nuestra política de calidad nos obliga a cumplir con las expectativas de nuestro cliente que, para ello precisar un grupo humano experimentado en nuestro trabajo, comprometido en los logros de nuestra empresa</a:t>
            </a:r>
            <a:endParaRPr lang="es-ES" b="1" dirty="0">
              <a:ea typeface="Calibri" panose="020F0502020204030204" pitchFamily="34" charset="0"/>
              <a:cs typeface="Times New Roman" panose="02020603050405020304" pitchFamily="18" charset="0"/>
            </a:endParaRPr>
          </a:p>
          <a:p>
            <a:pPr>
              <a:lnSpc>
                <a:spcPct val="107000"/>
              </a:lnSpc>
              <a:spcAft>
                <a:spcPts val="800"/>
              </a:spcAft>
            </a:pPr>
            <a:r>
              <a:rPr lang="es-CL" b="1" dirty="0">
                <a:ea typeface="Calibri" panose="020F0502020204030204" pitchFamily="34" charset="0"/>
                <a:cs typeface="Times New Roman" panose="02020603050405020304" pitchFamily="18" charset="0"/>
              </a:rPr>
              <a:t>Sin duda que la agencia de aduanas francisco pardo y </a:t>
            </a:r>
            <a:r>
              <a:rPr lang="es-CL" b="1" dirty="0" err="1">
                <a:ea typeface="Calibri" panose="020F0502020204030204" pitchFamily="34" charset="0"/>
                <a:cs typeface="Times New Roman" panose="02020603050405020304" pitchFamily="18" charset="0"/>
              </a:rPr>
              <a:t>cia</a:t>
            </a:r>
            <a:r>
              <a:rPr lang="es-CL" b="1" dirty="0">
                <a:ea typeface="Calibri" panose="020F0502020204030204" pitchFamily="34" charset="0"/>
                <a:cs typeface="Times New Roman" panose="02020603050405020304" pitchFamily="18" charset="0"/>
              </a:rPr>
              <a:t> Ltda. Entrega las herramientas para mejorar día a día nuestro trabajo y mirar hacia un futuro que nos permita ser reconocido como una de las mejores empresas del rubro </a:t>
            </a:r>
            <a:endParaRPr lang="es-ES"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30317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B6AF6DD3-33C0-4DD6-8586-3969BEABA250}"/>
              </a:ext>
            </a:extLst>
          </p:cNvPr>
          <p:cNvSpPr/>
          <p:nvPr/>
        </p:nvSpPr>
        <p:spPr>
          <a:xfrm>
            <a:off x="2983345" y="2290617"/>
            <a:ext cx="3733979" cy="1569660"/>
          </a:xfrm>
          <a:prstGeom prst="rect">
            <a:avLst/>
          </a:prstGeom>
          <a:noFill/>
        </p:spPr>
        <p:txBody>
          <a:bodyPr wrap="square" lIns="91440" tIns="45720" rIns="91440" bIns="45720">
            <a:spAutoFit/>
          </a:bodyPr>
          <a:lstStyle/>
          <a:p>
            <a:pPr algn="ctr"/>
            <a:r>
              <a:rPr lang="es-ES" sz="9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FIN</a:t>
            </a:r>
            <a:endParaRPr lang="es-CL" sz="9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23086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126</TotalTime>
  <Words>1165</Words>
  <Application>Microsoft Office PowerPoint</Application>
  <PresentationFormat>Panorámica</PresentationFormat>
  <Paragraphs>225</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Arial</vt:lpstr>
      <vt:lpstr>Calibri</vt:lpstr>
      <vt:lpstr>Times New Roman</vt:lpstr>
      <vt:lpstr>Trebuchet MS</vt:lpstr>
      <vt:lpstr>Wingdings 3</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GERENCIAL SUCURSALES 2018</dc:title>
  <dc:creator>Practica</dc:creator>
  <cp:lastModifiedBy>Jaime Lopez</cp:lastModifiedBy>
  <cp:revision>24</cp:revision>
  <dcterms:created xsi:type="dcterms:W3CDTF">2018-05-07T19:18:51Z</dcterms:created>
  <dcterms:modified xsi:type="dcterms:W3CDTF">2018-05-08T15:16:20Z</dcterms:modified>
</cp:coreProperties>
</file>