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14" r:id="rId1"/>
  </p:sldMasterIdLst>
  <p:sldIdLst>
    <p:sldId id="256" r:id="rId2"/>
    <p:sldId id="257" r:id="rId3"/>
    <p:sldId id="258" r:id="rId4"/>
    <p:sldId id="260" r:id="rId5"/>
    <p:sldId id="275" r:id="rId6"/>
    <p:sldId id="276" r:id="rId7"/>
    <p:sldId id="262" r:id="rId8"/>
    <p:sldId id="263" r:id="rId9"/>
    <p:sldId id="274" r:id="rId10"/>
    <p:sldId id="271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725F0DBF-2585-4C29-B210-C47A51189791}">
          <p14:sldIdLst>
            <p14:sldId id="256"/>
            <p14:sldId id="257"/>
            <p14:sldId id="258"/>
            <p14:sldId id="260"/>
            <p14:sldId id="275"/>
            <p14:sldId id="276"/>
            <p14:sldId id="262"/>
            <p14:sldId id="263"/>
            <p14:sldId id="274"/>
          </p14:sldIdLst>
        </p14:section>
        <p14:section name="Sección sin título" id="{913EF90E-4EE4-48BC-AEFE-4AAEFDE604DB}">
          <p14:sldIdLst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Hoja1!$B$4</c:f>
              <c:strCache>
                <c:ptCount val="1"/>
                <c:pt idx="0">
                  <c:v>CANTIDAD DIN 2016-2017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Hoja1!$A$5:$A$12</c:f>
              <c:strCache>
                <c:ptCount val="8"/>
                <c:pt idx="0">
                  <c:v>HERNAN BORQUES</c:v>
                </c:pt>
                <c:pt idx="1">
                  <c:v>HUGO MONTES</c:v>
                </c:pt>
                <c:pt idx="2">
                  <c:v>ANDRES LORCA</c:v>
                </c:pt>
                <c:pt idx="3">
                  <c:v>JORGE MARIN</c:v>
                </c:pt>
                <c:pt idx="4">
                  <c:v>FRANCISCO PARDO </c:v>
                </c:pt>
                <c:pt idx="5">
                  <c:v>OTROS </c:v>
                </c:pt>
                <c:pt idx="6">
                  <c:v>RAQUEL BLANCA</c:v>
                </c:pt>
                <c:pt idx="7">
                  <c:v>SOLANGE FIGUEROA </c:v>
                </c:pt>
              </c:strCache>
            </c:strRef>
          </c:cat>
          <c:val>
            <c:numRef>
              <c:f>Hoja1!$B$5:$B$12</c:f>
              <c:numCache>
                <c:formatCode>General</c:formatCode>
                <c:ptCount val="8"/>
                <c:pt idx="0">
                  <c:v>1464</c:v>
                </c:pt>
                <c:pt idx="1">
                  <c:v>2449</c:v>
                </c:pt>
                <c:pt idx="2">
                  <c:v>26</c:v>
                </c:pt>
                <c:pt idx="3">
                  <c:v>1682</c:v>
                </c:pt>
                <c:pt idx="4">
                  <c:v>7</c:v>
                </c:pt>
                <c:pt idx="5">
                  <c:v>7929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74-4C95-BDE1-FB70B63E24AB}"/>
            </c:ext>
          </c:extLst>
        </c:ser>
        <c:ser>
          <c:idx val="1"/>
          <c:order val="1"/>
          <c:tx>
            <c:strRef>
              <c:f>Hoja1!$C$4</c:f>
              <c:strCache>
                <c:ptCount val="1"/>
                <c:pt idx="0">
                  <c:v>CANTIDAD DIN 2017-2018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Hoja1!$A$5:$A$12</c:f>
              <c:strCache>
                <c:ptCount val="8"/>
                <c:pt idx="0">
                  <c:v>HERNAN BORQUES</c:v>
                </c:pt>
                <c:pt idx="1">
                  <c:v>HUGO MONTES</c:v>
                </c:pt>
                <c:pt idx="2">
                  <c:v>ANDRES LORCA</c:v>
                </c:pt>
                <c:pt idx="3">
                  <c:v>JORGE MARIN</c:v>
                </c:pt>
                <c:pt idx="4">
                  <c:v>FRANCISCO PARDO </c:v>
                </c:pt>
                <c:pt idx="5">
                  <c:v>OTROS </c:v>
                </c:pt>
                <c:pt idx="6">
                  <c:v>RAQUEL BLANCA</c:v>
                </c:pt>
                <c:pt idx="7">
                  <c:v>SOLANGE FIGUEROA </c:v>
                </c:pt>
              </c:strCache>
            </c:strRef>
          </c:cat>
          <c:val>
            <c:numRef>
              <c:f>Hoja1!$C$5:$C$12</c:f>
              <c:numCache>
                <c:formatCode>General</c:formatCode>
                <c:ptCount val="8"/>
                <c:pt idx="0">
                  <c:v>4682</c:v>
                </c:pt>
                <c:pt idx="1">
                  <c:v>3160</c:v>
                </c:pt>
                <c:pt idx="2">
                  <c:v>63</c:v>
                </c:pt>
                <c:pt idx="3">
                  <c:v>1433</c:v>
                </c:pt>
                <c:pt idx="4">
                  <c:v>0</c:v>
                </c:pt>
                <c:pt idx="5">
                  <c:v>1933</c:v>
                </c:pt>
                <c:pt idx="6">
                  <c:v>2978</c:v>
                </c:pt>
                <c:pt idx="7">
                  <c:v>1575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74-4C95-BDE1-FB70B63E24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52616864"/>
        <c:axId val="452614896"/>
        <c:axId val="0"/>
      </c:bar3DChart>
      <c:catAx>
        <c:axId val="4526168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52614896"/>
        <c:crosses val="autoZero"/>
        <c:auto val="1"/>
        <c:lblAlgn val="ctr"/>
        <c:lblOffset val="100"/>
        <c:noMultiLvlLbl val="0"/>
      </c:catAx>
      <c:valAx>
        <c:axId val="4526148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52616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Hoja1!$B$17</c:f>
              <c:strCache>
                <c:ptCount val="1"/>
                <c:pt idx="0">
                  <c:v>RECHAZOS DIN 2016-2017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Hoja1!$A$18:$A$25</c:f>
              <c:strCache>
                <c:ptCount val="8"/>
                <c:pt idx="0">
                  <c:v>HERNAN BORQUES</c:v>
                </c:pt>
                <c:pt idx="1">
                  <c:v>HUGO MONTES</c:v>
                </c:pt>
                <c:pt idx="2">
                  <c:v>ANDRES LORCA</c:v>
                </c:pt>
                <c:pt idx="3">
                  <c:v>JORGE MARIN</c:v>
                </c:pt>
                <c:pt idx="4">
                  <c:v>FRANCISCO PARDO </c:v>
                </c:pt>
                <c:pt idx="5">
                  <c:v>OTROS </c:v>
                </c:pt>
                <c:pt idx="6">
                  <c:v>RAQUEL BLANCA</c:v>
                </c:pt>
                <c:pt idx="7">
                  <c:v>SOLANGE FIGUEROA</c:v>
                </c:pt>
              </c:strCache>
            </c:strRef>
          </c:cat>
          <c:val>
            <c:numRef>
              <c:f>Hoja1!$B$18:$B$25</c:f>
              <c:numCache>
                <c:formatCode>General</c:formatCode>
                <c:ptCount val="8"/>
                <c:pt idx="0">
                  <c:v>221</c:v>
                </c:pt>
                <c:pt idx="1">
                  <c:v>503</c:v>
                </c:pt>
                <c:pt idx="2">
                  <c:v>7</c:v>
                </c:pt>
                <c:pt idx="3">
                  <c:v>325</c:v>
                </c:pt>
                <c:pt idx="4">
                  <c:v>0</c:v>
                </c:pt>
                <c:pt idx="5">
                  <c:v>1850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39-42E3-A9CA-B8906E6DE864}"/>
            </c:ext>
          </c:extLst>
        </c:ser>
        <c:ser>
          <c:idx val="1"/>
          <c:order val="1"/>
          <c:tx>
            <c:strRef>
              <c:f>Hoja1!$C$17</c:f>
              <c:strCache>
                <c:ptCount val="1"/>
                <c:pt idx="0">
                  <c:v>RECHAZOS DIN 2017-2018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Hoja1!$A$18:$A$25</c:f>
              <c:strCache>
                <c:ptCount val="8"/>
                <c:pt idx="0">
                  <c:v>HERNAN BORQUES</c:v>
                </c:pt>
                <c:pt idx="1">
                  <c:v>HUGO MONTES</c:v>
                </c:pt>
                <c:pt idx="2">
                  <c:v>ANDRES LORCA</c:v>
                </c:pt>
                <c:pt idx="3">
                  <c:v>JORGE MARIN</c:v>
                </c:pt>
                <c:pt idx="4">
                  <c:v>FRANCISCO PARDO </c:v>
                </c:pt>
                <c:pt idx="5">
                  <c:v>OTROS </c:v>
                </c:pt>
                <c:pt idx="6">
                  <c:v>RAQUEL BLANCA</c:v>
                </c:pt>
                <c:pt idx="7">
                  <c:v>SOLANGE FIGUEROA</c:v>
                </c:pt>
              </c:strCache>
            </c:strRef>
          </c:cat>
          <c:val>
            <c:numRef>
              <c:f>Hoja1!$C$18:$C$25</c:f>
              <c:numCache>
                <c:formatCode>General</c:formatCode>
                <c:ptCount val="8"/>
                <c:pt idx="0">
                  <c:v>434</c:v>
                </c:pt>
                <c:pt idx="1">
                  <c:v>999</c:v>
                </c:pt>
                <c:pt idx="2">
                  <c:v>22</c:v>
                </c:pt>
                <c:pt idx="3">
                  <c:v>179</c:v>
                </c:pt>
                <c:pt idx="4">
                  <c:v>520</c:v>
                </c:pt>
                <c:pt idx="5">
                  <c:v>505</c:v>
                </c:pt>
                <c:pt idx="6">
                  <c:v>505</c:v>
                </c:pt>
                <c:pt idx="7">
                  <c:v>267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39-42E3-A9CA-B8906E6DE8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49672224"/>
        <c:axId val="449669928"/>
        <c:axId val="0"/>
      </c:bar3DChart>
      <c:catAx>
        <c:axId val="4496722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49669928"/>
        <c:crosses val="autoZero"/>
        <c:auto val="1"/>
        <c:lblAlgn val="ctr"/>
        <c:lblOffset val="100"/>
        <c:noMultiLvlLbl val="0"/>
      </c:catAx>
      <c:valAx>
        <c:axId val="4496699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4967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Hoja1!$B$31</c:f>
              <c:strCache>
                <c:ptCount val="1"/>
                <c:pt idx="0">
                  <c:v>CANTIDAD ITEM 2016-2017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Hoja1!$A$32:$A$39</c:f>
              <c:strCache>
                <c:ptCount val="8"/>
                <c:pt idx="0">
                  <c:v>HERNAN BORQUES</c:v>
                </c:pt>
                <c:pt idx="1">
                  <c:v>HUGO MONTES</c:v>
                </c:pt>
                <c:pt idx="2">
                  <c:v>ANDRES LORCA</c:v>
                </c:pt>
                <c:pt idx="3">
                  <c:v>JORGE MARIN</c:v>
                </c:pt>
                <c:pt idx="4">
                  <c:v>FRANCISCO PARDO </c:v>
                </c:pt>
                <c:pt idx="5">
                  <c:v>SOLANGE FIGUEROA</c:v>
                </c:pt>
                <c:pt idx="6">
                  <c:v>RAQUEL BLANCA </c:v>
                </c:pt>
                <c:pt idx="7">
                  <c:v>OTROS</c:v>
                </c:pt>
              </c:strCache>
            </c:strRef>
          </c:cat>
          <c:val>
            <c:numRef>
              <c:f>Hoja1!$B$32:$B$39</c:f>
              <c:numCache>
                <c:formatCode>General</c:formatCode>
                <c:ptCount val="8"/>
                <c:pt idx="0">
                  <c:v>3621</c:v>
                </c:pt>
                <c:pt idx="1">
                  <c:v>8553</c:v>
                </c:pt>
                <c:pt idx="2">
                  <c:v>47</c:v>
                </c:pt>
                <c:pt idx="3">
                  <c:v>6992</c:v>
                </c:pt>
                <c:pt idx="4">
                  <c:v>17</c:v>
                </c:pt>
                <c:pt idx="5">
                  <c:v>0</c:v>
                </c:pt>
                <c:pt idx="6">
                  <c:v>0</c:v>
                </c:pt>
                <c:pt idx="7">
                  <c:v>25369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E0-4EBC-99C2-74A5CF95F0B6}"/>
            </c:ext>
          </c:extLst>
        </c:ser>
        <c:ser>
          <c:idx val="1"/>
          <c:order val="1"/>
          <c:tx>
            <c:strRef>
              <c:f>Hoja1!$C$31</c:f>
              <c:strCache>
                <c:ptCount val="1"/>
                <c:pt idx="0">
                  <c:v>CANTIDAD ITEM 2017-2018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Hoja1!$A$32:$A$39</c:f>
              <c:strCache>
                <c:ptCount val="8"/>
                <c:pt idx="0">
                  <c:v>HERNAN BORQUES</c:v>
                </c:pt>
                <c:pt idx="1">
                  <c:v>HUGO MONTES</c:v>
                </c:pt>
                <c:pt idx="2">
                  <c:v>ANDRES LORCA</c:v>
                </c:pt>
                <c:pt idx="3">
                  <c:v>JORGE MARIN</c:v>
                </c:pt>
                <c:pt idx="4">
                  <c:v>FRANCISCO PARDO </c:v>
                </c:pt>
                <c:pt idx="5">
                  <c:v>SOLANGE FIGUEROA</c:v>
                </c:pt>
                <c:pt idx="6">
                  <c:v>RAQUEL BLANCA </c:v>
                </c:pt>
                <c:pt idx="7">
                  <c:v>OTROS</c:v>
                </c:pt>
              </c:strCache>
            </c:strRef>
          </c:cat>
          <c:val>
            <c:numRef>
              <c:f>Hoja1!$C$32:$C$39</c:f>
              <c:numCache>
                <c:formatCode>General</c:formatCode>
                <c:ptCount val="8"/>
                <c:pt idx="0">
                  <c:v>11846</c:v>
                </c:pt>
                <c:pt idx="1">
                  <c:v>11280</c:v>
                </c:pt>
                <c:pt idx="2">
                  <c:v>264</c:v>
                </c:pt>
                <c:pt idx="3">
                  <c:v>5581</c:v>
                </c:pt>
                <c:pt idx="4">
                  <c:v>5340</c:v>
                </c:pt>
                <c:pt idx="5">
                  <c:v>4026</c:v>
                </c:pt>
                <c:pt idx="6">
                  <c:v>9307</c:v>
                </c:pt>
                <c:pt idx="7">
                  <c:v>6553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E0-4EBC-99C2-74A5CF95F0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50439920"/>
        <c:axId val="451445256"/>
        <c:axId val="0"/>
      </c:bar3DChart>
      <c:catAx>
        <c:axId val="4504399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51445256"/>
        <c:crosses val="autoZero"/>
        <c:auto val="1"/>
        <c:lblAlgn val="ctr"/>
        <c:lblOffset val="100"/>
        <c:noMultiLvlLbl val="0"/>
      </c:catAx>
      <c:valAx>
        <c:axId val="4514452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50439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Hoja2!$B$3</c:f>
              <c:strCache>
                <c:ptCount val="1"/>
                <c:pt idx="0">
                  <c:v>CANTIDAD DUS 2016-2017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Hoja2!$A$4:$A$9</c:f>
              <c:strCache>
                <c:ptCount val="6"/>
                <c:pt idx="0">
                  <c:v>HERNAN BORQUES</c:v>
                </c:pt>
                <c:pt idx="1">
                  <c:v>HUGO MONTES</c:v>
                </c:pt>
                <c:pt idx="2">
                  <c:v>JORGE MARIN</c:v>
                </c:pt>
                <c:pt idx="3">
                  <c:v>RAQUEL BLANCA</c:v>
                </c:pt>
                <c:pt idx="4">
                  <c:v>SOLANGE FIGUEROA</c:v>
                </c:pt>
                <c:pt idx="5">
                  <c:v>OTROS</c:v>
                </c:pt>
              </c:strCache>
            </c:strRef>
          </c:cat>
          <c:val>
            <c:numRef>
              <c:f>Hoja2!$B$4:$B$9</c:f>
              <c:numCache>
                <c:formatCode>General</c:formatCode>
                <c:ptCount val="6"/>
                <c:pt idx="0">
                  <c:v>63</c:v>
                </c:pt>
                <c:pt idx="1">
                  <c:v>5</c:v>
                </c:pt>
                <c:pt idx="2">
                  <c:v>62</c:v>
                </c:pt>
                <c:pt idx="3">
                  <c:v>5</c:v>
                </c:pt>
                <c:pt idx="4">
                  <c:v>0</c:v>
                </c:pt>
                <c:pt idx="5">
                  <c:v>1787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52-43FC-87D4-9BCA2E043680}"/>
            </c:ext>
          </c:extLst>
        </c:ser>
        <c:ser>
          <c:idx val="1"/>
          <c:order val="1"/>
          <c:tx>
            <c:strRef>
              <c:f>Hoja2!$C$3</c:f>
              <c:strCache>
                <c:ptCount val="1"/>
                <c:pt idx="0">
                  <c:v>CANTIDAD DUS 2017-2018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Hoja2!$A$4:$A$9</c:f>
              <c:strCache>
                <c:ptCount val="6"/>
                <c:pt idx="0">
                  <c:v>HERNAN BORQUES</c:v>
                </c:pt>
                <c:pt idx="1">
                  <c:v>HUGO MONTES</c:v>
                </c:pt>
                <c:pt idx="2">
                  <c:v>JORGE MARIN</c:v>
                </c:pt>
                <c:pt idx="3">
                  <c:v>RAQUEL BLANCA</c:v>
                </c:pt>
                <c:pt idx="4">
                  <c:v>SOLANGE FIGUEROA</c:v>
                </c:pt>
                <c:pt idx="5">
                  <c:v>OTROS</c:v>
                </c:pt>
              </c:strCache>
            </c:strRef>
          </c:cat>
          <c:val>
            <c:numRef>
              <c:f>Hoja2!$C$4:$C$9</c:f>
              <c:numCache>
                <c:formatCode>General</c:formatCode>
                <c:ptCount val="6"/>
                <c:pt idx="0">
                  <c:v>431</c:v>
                </c:pt>
                <c:pt idx="1">
                  <c:v>25</c:v>
                </c:pt>
                <c:pt idx="2">
                  <c:v>96</c:v>
                </c:pt>
                <c:pt idx="3">
                  <c:v>1302</c:v>
                </c:pt>
                <c:pt idx="4">
                  <c:v>155</c:v>
                </c:pt>
                <c:pt idx="5">
                  <c:v>262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52-43FC-87D4-9BCA2E0436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13019104"/>
        <c:axId val="513020744"/>
        <c:axId val="0"/>
      </c:bar3DChart>
      <c:catAx>
        <c:axId val="5130191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13020744"/>
        <c:crosses val="autoZero"/>
        <c:auto val="1"/>
        <c:lblAlgn val="ctr"/>
        <c:lblOffset val="100"/>
        <c:noMultiLvlLbl val="0"/>
      </c:catAx>
      <c:valAx>
        <c:axId val="5130207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13019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Hoja2!$B$12</c:f>
              <c:strCache>
                <c:ptCount val="1"/>
                <c:pt idx="0">
                  <c:v>CANTIDAD ITEM 2016-2017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Hoja2!$A$13:$A$18</c:f>
              <c:strCache>
                <c:ptCount val="6"/>
                <c:pt idx="0">
                  <c:v>HERNAN BORQUES</c:v>
                </c:pt>
                <c:pt idx="1">
                  <c:v>HUGO MONTES</c:v>
                </c:pt>
                <c:pt idx="2">
                  <c:v>JORGE MARIN</c:v>
                </c:pt>
                <c:pt idx="3">
                  <c:v>SOLANGE FIGUEROA</c:v>
                </c:pt>
                <c:pt idx="4">
                  <c:v>RAQUEL BLANCA </c:v>
                </c:pt>
                <c:pt idx="5">
                  <c:v>OTROS</c:v>
                </c:pt>
              </c:strCache>
            </c:strRef>
          </c:cat>
          <c:val>
            <c:numRef>
              <c:f>Hoja2!$B$13:$B$18</c:f>
              <c:numCache>
                <c:formatCode>General</c:formatCode>
                <c:ptCount val="6"/>
                <c:pt idx="0">
                  <c:v>137</c:v>
                </c:pt>
                <c:pt idx="1">
                  <c:v>15</c:v>
                </c:pt>
                <c:pt idx="2">
                  <c:v>122</c:v>
                </c:pt>
                <c:pt idx="3">
                  <c:v>0</c:v>
                </c:pt>
                <c:pt idx="4">
                  <c:v>15</c:v>
                </c:pt>
                <c:pt idx="5">
                  <c:v>4126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24-4ED3-B14C-CE7647987AF2}"/>
            </c:ext>
          </c:extLst>
        </c:ser>
        <c:ser>
          <c:idx val="1"/>
          <c:order val="1"/>
          <c:tx>
            <c:strRef>
              <c:f>Hoja2!$C$12</c:f>
              <c:strCache>
                <c:ptCount val="1"/>
                <c:pt idx="0">
                  <c:v>CANTIDAD ITEM 2017-2018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Hoja2!$A$13:$A$18</c:f>
              <c:strCache>
                <c:ptCount val="6"/>
                <c:pt idx="0">
                  <c:v>HERNAN BORQUES</c:v>
                </c:pt>
                <c:pt idx="1">
                  <c:v>HUGO MONTES</c:v>
                </c:pt>
                <c:pt idx="2">
                  <c:v>JORGE MARIN</c:v>
                </c:pt>
                <c:pt idx="3">
                  <c:v>SOLANGE FIGUEROA</c:v>
                </c:pt>
                <c:pt idx="4">
                  <c:v>RAQUEL BLANCA </c:v>
                </c:pt>
                <c:pt idx="5">
                  <c:v>OTROS</c:v>
                </c:pt>
              </c:strCache>
            </c:strRef>
          </c:cat>
          <c:val>
            <c:numRef>
              <c:f>Hoja2!$C$13:$C$18</c:f>
              <c:numCache>
                <c:formatCode>General</c:formatCode>
                <c:ptCount val="6"/>
                <c:pt idx="0">
                  <c:v>952</c:v>
                </c:pt>
                <c:pt idx="1">
                  <c:v>81</c:v>
                </c:pt>
                <c:pt idx="2">
                  <c:v>122</c:v>
                </c:pt>
                <c:pt idx="3">
                  <c:v>379</c:v>
                </c:pt>
                <c:pt idx="4">
                  <c:v>3233</c:v>
                </c:pt>
                <c:pt idx="5">
                  <c:v>530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24-4ED3-B14C-CE7647987A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14687000"/>
        <c:axId val="514688968"/>
        <c:axId val="0"/>
      </c:bar3DChart>
      <c:catAx>
        <c:axId val="5146870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14688968"/>
        <c:crosses val="autoZero"/>
        <c:auto val="1"/>
        <c:lblAlgn val="ctr"/>
        <c:lblOffset val="100"/>
        <c:noMultiLvlLbl val="0"/>
      </c:catAx>
      <c:valAx>
        <c:axId val="5146889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14687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08B9EBBA-996F-894A-B54A-D6246ED52CEA}" type="datetimeFigureOut">
              <a:rPr lang="en-US" smtClean="0"/>
              <a:pPr/>
              <a:t>5/8/2018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0311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5/8/2018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935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5/8/2018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100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5/8/2018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965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5/8/2018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6998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5/8/2018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8037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5/8/2018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243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5/8/2018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2368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5/8/2018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57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5/8/2018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78252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5/8/2018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709642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5/8/2018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2696218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5/8/2018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80638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5/8/2018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169564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5/8/2018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97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5/8/2018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330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5/8/2018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5797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9B482E8-6E0E-1B4F-B1FD-C69DB9E858D9}" type="datetimeFigureOut">
              <a:rPr lang="en-US" smtClean="0"/>
              <a:pPr/>
              <a:t>5/8/2018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253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F9EC2AA8-CCE0-45DB-908B-E3111B21EC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5257" y="4352839"/>
            <a:ext cx="8637072" cy="977621"/>
          </a:xfrm>
        </p:spPr>
        <p:txBody>
          <a:bodyPr>
            <a:noAutofit/>
          </a:bodyPr>
          <a:lstStyle/>
          <a:p>
            <a:pPr algn="l"/>
            <a:r>
              <a:rPr lang="es-E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Elaborado por:  ANDRES LORCA  (Gerente TECNICO</a:t>
            </a:r>
            <a:r>
              <a:rPr lang="es-ES" sz="2400" dirty="0"/>
              <a:t>)</a:t>
            </a:r>
          </a:p>
          <a:p>
            <a:pPr algn="l"/>
            <a:r>
              <a:rPr lang="es-ES" sz="2400" dirty="0"/>
              <a:t>Fecha: 08/05/2018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E6467E8-7A32-4667-B984-F8D12D0AA472}"/>
              </a:ext>
            </a:extLst>
          </p:cNvPr>
          <p:cNvSpPr/>
          <p:nvPr/>
        </p:nvSpPr>
        <p:spPr>
          <a:xfrm>
            <a:off x="2398644" y="1814396"/>
            <a:ext cx="8057322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REVISION GERENCIAL </a:t>
            </a:r>
            <a:r>
              <a:rPr lang="es-ES" sz="4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AREA</a:t>
            </a:r>
            <a:r>
              <a:rPr lang="es-ES" sz="4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TECNICA 2018</a:t>
            </a:r>
          </a:p>
        </p:txBody>
      </p:sp>
    </p:spTree>
    <p:extLst>
      <p:ext uri="{BB962C8B-B14F-4D97-AF65-F5344CB8AC3E}">
        <p14:creationId xmlns:p14="http://schemas.microsoft.com/office/powerpoint/2010/main" val="2851582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19A6E09-BF32-4700-89B4-0CA2A1050D7A}"/>
              </a:ext>
            </a:extLst>
          </p:cNvPr>
          <p:cNvSpPr/>
          <p:nvPr/>
        </p:nvSpPr>
        <p:spPr>
          <a:xfrm>
            <a:off x="1675454" y="528935"/>
            <a:ext cx="930081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Cantidad de DIN por Pedidor Arancelario</a:t>
            </a:r>
            <a:endParaRPr lang="es-ES" sz="4000" b="1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AB86962F-3246-4A83-A2F3-85B1FBC741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73192"/>
              </p:ext>
            </p:extLst>
          </p:nvPr>
        </p:nvGraphicFramePr>
        <p:xfrm>
          <a:off x="847587" y="1573530"/>
          <a:ext cx="3711162" cy="31506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9798">
                  <a:extLst>
                    <a:ext uri="{9D8B030D-6E8A-4147-A177-3AD203B41FA5}">
                      <a16:colId xmlns:a16="http://schemas.microsoft.com/office/drawing/2014/main" val="1365430987"/>
                    </a:ext>
                  </a:extLst>
                </a:gridCol>
                <a:gridCol w="1379542">
                  <a:extLst>
                    <a:ext uri="{9D8B030D-6E8A-4147-A177-3AD203B41FA5}">
                      <a16:colId xmlns:a16="http://schemas.microsoft.com/office/drawing/2014/main" val="3027372100"/>
                    </a:ext>
                  </a:extLst>
                </a:gridCol>
                <a:gridCol w="1301822">
                  <a:extLst>
                    <a:ext uri="{9D8B030D-6E8A-4147-A177-3AD203B41FA5}">
                      <a16:colId xmlns:a16="http://schemas.microsoft.com/office/drawing/2014/main" val="3301910914"/>
                    </a:ext>
                  </a:extLst>
                </a:gridCol>
              </a:tblGrid>
              <a:tr h="30074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PEDIDOR 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CANTIDAD DIN 2016-2017 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CANTIDAD DIN 2017-2018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85993813"/>
                  </a:ext>
                </a:extLst>
              </a:tr>
              <a:tr h="30074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HERNAN BORQUES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>
                          <a:effectLst/>
                        </a:rPr>
                        <a:t>1464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>
                          <a:effectLst/>
                        </a:rPr>
                        <a:t>4682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55137328"/>
                  </a:ext>
                </a:extLst>
              </a:tr>
              <a:tr h="283943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HUGO MONTES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>
                          <a:effectLst/>
                        </a:rPr>
                        <a:t>2449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>
                          <a:effectLst/>
                        </a:rPr>
                        <a:t>3160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468029"/>
                  </a:ext>
                </a:extLst>
              </a:tr>
              <a:tr h="283943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ANDRES LORCA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>
                          <a:effectLst/>
                        </a:rPr>
                        <a:t>26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>
                          <a:effectLst/>
                        </a:rPr>
                        <a:t>63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23083186"/>
                  </a:ext>
                </a:extLst>
              </a:tr>
              <a:tr h="283943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JORGE MARIN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>
                          <a:effectLst/>
                        </a:rPr>
                        <a:t>1682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>
                          <a:effectLst/>
                        </a:rPr>
                        <a:t>1433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9541241"/>
                  </a:ext>
                </a:extLst>
              </a:tr>
              <a:tr h="30074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FRANCISCO PARDO 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>
                          <a:effectLst/>
                        </a:rPr>
                        <a:t>7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 dirty="0">
                          <a:effectLst/>
                        </a:rPr>
                        <a:t>0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14942934"/>
                  </a:ext>
                </a:extLst>
              </a:tr>
              <a:tr h="283943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OTROS 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>
                          <a:effectLst/>
                        </a:rPr>
                        <a:t>7929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>
                          <a:effectLst/>
                        </a:rPr>
                        <a:t>1933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87373450"/>
                  </a:ext>
                </a:extLst>
              </a:tr>
              <a:tr h="30074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RAQUEL BLANCA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>
                          <a:effectLst/>
                        </a:rPr>
                        <a:t>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>
                          <a:effectLst/>
                        </a:rPr>
                        <a:t>2978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55293246"/>
                  </a:ext>
                </a:extLst>
              </a:tr>
              <a:tr h="51393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SOLANGE FIGUEROA 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>
                          <a:effectLst/>
                        </a:rPr>
                        <a:t>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u="none" strike="noStrike" dirty="0">
                          <a:effectLst/>
                        </a:rPr>
                        <a:t>1575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5546890"/>
                  </a:ext>
                </a:extLst>
              </a:tr>
            </a:tbl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FAA323A4-09DF-41C8-8CD0-367D266920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2727973"/>
              </p:ext>
            </p:extLst>
          </p:nvPr>
        </p:nvGraphicFramePr>
        <p:xfrm>
          <a:off x="5031064" y="1706527"/>
          <a:ext cx="6100762" cy="34088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59113264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8ADFAE3A-96D6-426C-B997-67C9C59B73E1}"/>
              </a:ext>
            </a:extLst>
          </p:cNvPr>
          <p:cNvSpPr/>
          <p:nvPr/>
        </p:nvSpPr>
        <p:spPr>
          <a:xfrm>
            <a:off x="397565" y="701213"/>
            <a:ext cx="1155496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Cantidad de rechazos DIN por Pedidor Arancelario</a:t>
            </a:r>
            <a:endParaRPr lang="es-ES" sz="4000" b="1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0A9648A-B48D-4102-B4A7-3F240794AF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2951505"/>
              </p:ext>
            </p:extLst>
          </p:nvPr>
        </p:nvGraphicFramePr>
        <p:xfrm>
          <a:off x="768074" y="1415449"/>
          <a:ext cx="4851400" cy="44465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46200">
                  <a:extLst>
                    <a:ext uri="{9D8B030D-6E8A-4147-A177-3AD203B41FA5}">
                      <a16:colId xmlns:a16="http://schemas.microsoft.com/office/drawing/2014/main" val="416104716"/>
                    </a:ext>
                  </a:extLst>
                </a:gridCol>
                <a:gridCol w="1803400">
                  <a:extLst>
                    <a:ext uri="{9D8B030D-6E8A-4147-A177-3AD203B41FA5}">
                      <a16:colId xmlns:a16="http://schemas.microsoft.com/office/drawing/2014/main" val="79235700"/>
                    </a:ext>
                  </a:extLst>
                </a:gridCol>
                <a:gridCol w="1701800">
                  <a:extLst>
                    <a:ext uri="{9D8B030D-6E8A-4147-A177-3AD203B41FA5}">
                      <a16:colId xmlns:a16="http://schemas.microsoft.com/office/drawing/2014/main" val="2175627438"/>
                    </a:ext>
                  </a:extLst>
                </a:gridCol>
              </a:tblGrid>
              <a:tr h="343828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</a:rPr>
                        <a:t>PEDIDOR 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>
                          <a:effectLst/>
                        </a:rPr>
                        <a:t>RECHAZOS DIN 2016-2017 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>
                          <a:effectLst/>
                        </a:rPr>
                        <a:t>RECHAZOS DIN 2017-2018 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51789338"/>
                  </a:ext>
                </a:extLst>
              </a:tr>
              <a:tr h="343828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</a:rPr>
                        <a:t>HERNAN BORQUES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>
                          <a:effectLst/>
                        </a:rPr>
                        <a:t>221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>
                          <a:effectLst/>
                        </a:rPr>
                        <a:t>434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02849631"/>
                  </a:ext>
                </a:extLst>
              </a:tr>
              <a:tr h="343828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</a:rPr>
                        <a:t>HUGO MONTES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</a:rPr>
                        <a:t>503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</a:rPr>
                        <a:t>999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26198615"/>
                  </a:ext>
                </a:extLst>
              </a:tr>
              <a:tr h="343828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>
                          <a:effectLst/>
                        </a:rPr>
                        <a:t>ANDRES LORCA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>
                          <a:effectLst/>
                        </a:rPr>
                        <a:t>7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</a:rPr>
                        <a:t>22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28887099"/>
                  </a:ext>
                </a:extLst>
              </a:tr>
              <a:tr h="343828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>
                          <a:effectLst/>
                        </a:rPr>
                        <a:t>JORGE MARIN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>
                          <a:effectLst/>
                        </a:rPr>
                        <a:t>325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</a:rPr>
                        <a:t>179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34991393"/>
                  </a:ext>
                </a:extLst>
              </a:tr>
              <a:tr h="343828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>
                          <a:effectLst/>
                        </a:rPr>
                        <a:t>FRANCISCO PARDO 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>
                          <a:effectLst/>
                        </a:rPr>
                        <a:t>0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</a:rPr>
                        <a:t>520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17339801"/>
                  </a:ext>
                </a:extLst>
              </a:tr>
              <a:tr h="343828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>
                          <a:effectLst/>
                        </a:rPr>
                        <a:t>OTROS 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>
                          <a:effectLst/>
                        </a:rPr>
                        <a:t>1850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</a:rPr>
                        <a:t>505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98680565"/>
                  </a:ext>
                </a:extLst>
              </a:tr>
              <a:tr h="343828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>
                          <a:effectLst/>
                        </a:rPr>
                        <a:t>RAQUEL BLANCA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>
                          <a:effectLst/>
                        </a:rPr>
                        <a:t>0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</a:rPr>
                        <a:t>505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09267975"/>
                  </a:ext>
                </a:extLst>
              </a:tr>
              <a:tr h="622329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>
                          <a:effectLst/>
                        </a:rPr>
                        <a:t>SOLANGE FIGUEROA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>
                          <a:effectLst/>
                        </a:rPr>
                        <a:t>0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</a:rPr>
                        <a:t>267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31455134"/>
                  </a:ext>
                </a:extLst>
              </a:tr>
            </a:tbl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0BC4A01F-83CF-4A59-99F6-AAE77C84F9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6687739"/>
              </p:ext>
            </p:extLst>
          </p:nvPr>
        </p:nvGraphicFramePr>
        <p:xfrm>
          <a:off x="5619475" y="1782141"/>
          <a:ext cx="5644874" cy="39693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1520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C8A10999-7AA0-49A7-AE9C-51C8AA04E3E6}"/>
              </a:ext>
            </a:extLst>
          </p:cNvPr>
          <p:cNvSpPr/>
          <p:nvPr/>
        </p:nvSpPr>
        <p:spPr>
          <a:xfrm>
            <a:off x="459745" y="705582"/>
            <a:ext cx="1127250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Cantidad de </a:t>
            </a:r>
            <a:r>
              <a:rPr lang="es-ES" sz="4000" b="1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items</a:t>
            </a:r>
            <a:r>
              <a:rPr lang="es-ES" sz="40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de DIN por Pedidor Arancelario</a:t>
            </a:r>
            <a:endParaRPr lang="es-ES" sz="4000" b="1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2368852E-5648-4FAE-8A20-C603119E7D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191882"/>
              </p:ext>
            </p:extLst>
          </p:nvPr>
        </p:nvGraphicFramePr>
        <p:xfrm>
          <a:off x="1006611" y="1409099"/>
          <a:ext cx="4201494" cy="48026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5859">
                  <a:extLst>
                    <a:ext uri="{9D8B030D-6E8A-4147-A177-3AD203B41FA5}">
                      <a16:colId xmlns:a16="http://schemas.microsoft.com/office/drawing/2014/main" val="2692512099"/>
                    </a:ext>
                  </a:extLst>
                </a:gridCol>
                <a:gridCol w="1561812">
                  <a:extLst>
                    <a:ext uri="{9D8B030D-6E8A-4147-A177-3AD203B41FA5}">
                      <a16:colId xmlns:a16="http://schemas.microsoft.com/office/drawing/2014/main" val="3695395819"/>
                    </a:ext>
                  </a:extLst>
                </a:gridCol>
                <a:gridCol w="1473823">
                  <a:extLst>
                    <a:ext uri="{9D8B030D-6E8A-4147-A177-3AD203B41FA5}">
                      <a16:colId xmlns:a16="http://schemas.microsoft.com/office/drawing/2014/main" val="1861905003"/>
                    </a:ext>
                  </a:extLst>
                </a:gridCol>
              </a:tblGrid>
              <a:tr h="712791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PEDIDOR 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CANTIDAD ITEM 2016-2017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CANTIDAD ITEM 2017-2018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60758210"/>
                  </a:ext>
                </a:extLst>
              </a:tr>
              <a:tr h="404839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</a:rPr>
                        <a:t>HERNAN BORQUES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</a:rPr>
                        <a:t>3621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>
                          <a:effectLst/>
                        </a:rPr>
                        <a:t>11846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36539791"/>
                  </a:ext>
                </a:extLst>
              </a:tr>
              <a:tr h="404839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>
                          <a:effectLst/>
                        </a:rPr>
                        <a:t>HUGO MONTES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</a:rPr>
                        <a:t>8553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</a:rPr>
                        <a:t>11280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77281594"/>
                  </a:ext>
                </a:extLst>
              </a:tr>
              <a:tr h="404839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>
                          <a:effectLst/>
                        </a:rPr>
                        <a:t>ANDRES LORCA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</a:rPr>
                        <a:t>47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</a:rPr>
                        <a:t>264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02285907"/>
                  </a:ext>
                </a:extLst>
              </a:tr>
              <a:tr h="366240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>
                          <a:effectLst/>
                        </a:rPr>
                        <a:t>JORGE MARIN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</a:rPr>
                        <a:t>6992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</a:rPr>
                        <a:t>5581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82721711"/>
                  </a:ext>
                </a:extLst>
              </a:tr>
              <a:tr h="404839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>
                          <a:effectLst/>
                        </a:rPr>
                        <a:t>FRANCISCO PARDO 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</a:rPr>
                        <a:t>17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</a:rPr>
                        <a:t>5340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35909327"/>
                  </a:ext>
                </a:extLst>
              </a:tr>
              <a:tr h="712791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>
                          <a:effectLst/>
                        </a:rPr>
                        <a:t>SOLANGE FIGUEROA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</a:rPr>
                        <a:t>0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</a:rPr>
                        <a:t>4026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54446059"/>
                  </a:ext>
                </a:extLst>
              </a:tr>
              <a:tr h="404839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>
                          <a:effectLst/>
                        </a:rPr>
                        <a:t>RAQUEL BLANCA 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>
                          <a:effectLst/>
                        </a:rPr>
                        <a:t>0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</a:rPr>
                        <a:t>9307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55897922"/>
                  </a:ext>
                </a:extLst>
              </a:tr>
              <a:tr h="393807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>
                          <a:effectLst/>
                        </a:rPr>
                        <a:t>OTROS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>
                          <a:effectLst/>
                        </a:rPr>
                        <a:t>25369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</a:rPr>
                        <a:t>6553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90257437"/>
                  </a:ext>
                </a:extLst>
              </a:tr>
            </a:tbl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8F998436-53FE-4C25-BBDC-5BCDE5415B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1693067"/>
              </p:ext>
            </p:extLst>
          </p:nvPr>
        </p:nvGraphicFramePr>
        <p:xfrm>
          <a:off x="5518635" y="1666953"/>
          <a:ext cx="5666754" cy="3749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345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4054721D-894C-4DBB-BE7B-8B5D8F5C9EBA}"/>
              </a:ext>
            </a:extLst>
          </p:cNvPr>
          <p:cNvSpPr/>
          <p:nvPr/>
        </p:nvSpPr>
        <p:spPr>
          <a:xfrm>
            <a:off x="1675454" y="528935"/>
            <a:ext cx="930081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Cantidad de DUS por Pedidor Arancelario</a:t>
            </a:r>
            <a:endParaRPr lang="es-ES" sz="4000" b="1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7EBD19F2-3161-4269-A63F-119FC4431B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2166331"/>
              </p:ext>
            </p:extLst>
          </p:nvPr>
        </p:nvGraphicFramePr>
        <p:xfrm>
          <a:off x="943941" y="1378226"/>
          <a:ext cx="4356928" cy="45302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3875">
                  <a:extLst>
                    <a:ext uri="{9D8B030D-6E8A-4147-A177-3AD203B41FA5}">
                      <a16:colId xmlns:a16="http://schemas.microsoft.com/office/drawing/2014/main" val="1883620036"/>
                    </a:ext>
                  </a:extLst>
                </a:gridCol>
                <a:gridCol w="1570831">
                  <a:extLst>
                    <a:ext uri="{9D8B030D-6E8A-4147-A177-3AD203B41FA5}">
                      <a16:colId xmlns:a16="http://schemas.microsoft.com/office/drawing/2014/main" val="3966394717"/>
                    </a:ext>
                  </a:extLst>
                </a:gridCol>
                <a:gridCol w="1492222">
                  <a:extLst>
                    <a:ext uri="{9D8B030D-6E8A-4147-A177-3AD203B41FA5}">
                      <a16:colId xmlns:a16="http://schemas.microsoft.com/office/drawing/2014/main" val="1041305139"/>
                    </a:ext>
                  </a:extLst>
                </a:gridCol>
              </a:tblGrid>
              <a:tr h="725339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</a:rPr>
                        <a:t>PEDIDOR 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>
                          <a:effectLst/>
                        </a:rPr>
                        <a:t>CANTIDAD DUS 2016-2017 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>
                          <a:effectLst/>
                        </a:rPr>
                        <a:t>CANTIDAD DUS 2017-2018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68108242"/>
                  </a:ext>
                </a:extLst>
              </a:tr>
              <a:tr h="725339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</a:rPr>
                        <a:t>HERNAN BORQUES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>
                          <a:effectLst/>
                        </a:rPr>
                        <a:t>63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</a:rPr>
                        <a:t>431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40919236"/>
                  </a:ext>
                </a:extLst>
              </a:tr>
              <a:tr h="725339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</a:rPr>
                        <a:t>HUGO MONTES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>
                          <a:effectLst/>
                        </a:rPr>
                        <a:t>5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>
                          <a:effectLst/>
                        </a:rPr>
                        <a:t>25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95397654"/>
                  </a:ext>
                </a:extLst>
              </a:tr>
              <a:tr h="406390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</a:rPr>
                        <a:t>JORGE MARIN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</a:rPr>
                        <a:t>62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</a:rPr>
                        <a:t>96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32049283"/>
                  </a:ext>
                </a:extLst>
              </a:tr>
              <a:tr h="725339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>
                          <a:effectLst/>
                        </a:rPr>
                        <a:t>RAQUEL BLANCA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>
                          <a:effectLst/>
                        </a:rPr>
                        <a:t>5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</a:rPr>
                        <a:t>1302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16954704"/>
                  </a:ext>
                </a:extLst>
              </a:tr>
              <a:tr h="725339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>
                          <a:effectLst/>
                        </a:rPr>
                        <a:t>SOLANGE FIGUEROA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>
                          <a:effectLst/>
                        </a:rPr>
                        <a:t>0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</a:rPr>
                        <a:t>155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94436006"/>
                  </a:ext>
                </a:extLst>
              </a:tr>
              <a:tr h="406390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>
                          <a:effectLst/>
                        </a:rPr>
                        <a:t>OTROS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>
                          <a:effectLst/>
                        </a:rPr>
                        <a:t>1787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</a:rPr>
                        <a:t>262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16502011"/>
                  </a:ext>
                </a:extLst>
              </a:tr>
            </a:tbl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E513FD79-7DA5-4886-BEF3-9C78B0FD8B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3431213"/>
              </p:ext>
            </p:extLst>
          </p:nvPr>
        </p:nvGraphicFramePr>
        <p:xfrm>
          <a:off x="5486400" y="1815549"/>
          <a:ext cx="5721629" cy="3723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95244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D66480AB-C6B9-4A06-87C6-69D0C61ADDFE}"/>
              </a:ext>
            </a:extLst>
          </p:cNvPr>
          <p:cNvSpPr/>
          <p:nvPr/>
        </p:nvSpPr>
        <p:spPr>
          <a:xfrm>
            <a:off x="459745" y="705582"/>
            <a:ext cx="1127250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Cantidad de </a:t>
            </a:r>
            <a:r>
              <a:rPr lang="es-ES" sz="4000" b="1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items</a:t>
            </a:r>
            <a:r>
              <a:rPr lang="es-ES" sz="40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de DUS por Pedidor Arancelario</a:t>
            </a:r>
            <a:endParaRPr lang="es-ES" sz="4000" b="1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18E1412B-14FF-4431-BC1A-ECD5D3F94D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149789"/>
              </p:ext>
            </p:extLst>
          </p:nvPr>
        </p:nvGraphicFramePr>
        <p:xfrm>
          <a:off x="784916" y="1439146"/>
          <a:ext cx="4158145" cy="45640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34843">
                  <a:extLst>
                    <a:ext uri="{9D8B030D-6E8A-4147-A177-3AD203B41FA5}">
                      <a16:colId xmlns:a16="http://schemas.microsoft.com/office/drawing/2014/main" val="166978937"/>
                    </a:ext>
                  </a:extLst>
                </a:gridCol>
                <a:gridCol w="1433650">
                  <a:extLst>
                    <a:ext uri="{9D8B030D-6E8A-4147-A177-3AD203B41FA5}">
                      <a16:colId xmlns:a16="http://schemas.microsoft.com/office/drawing/2014/main" val="3348526791"/>
                    </a:ext>
                  </a:extLst>
                </a:gridCol>
                <a:gridCol w="1489652">
                  <a:extLst>
                    <a:ext uri="{9D8B030D-6E8A-4147-A177-3AD203B41FA5}">
                      <a16:colId xmlns:a16="http://schemas.microsoft.com/office/drawing/2014/main" val="1604061097"/>
                    </a:ext>
                  </a:extLst>
                </a:gridCol>
              </a:tblGrid>
              <a:tr h="821485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  <a:latin typeface="+mn-lt"/>
                        </a:rPr>
                        <a:t>PEDIDOR 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  <a:latin typeface="+mn-lt"/>
                        </a:rPr>
                        <a:t>CANTIDAD ITEM 2016-2017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>
                          <a:effectLst/>
                          <a:latin typeface="+mn-lt"/>
                        </a:rPr>
                        <a:t>CANTIDAD ITEM 2017-2018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15691438"/>
                  </a:ext>
                </a:extLst>
              </a:tr>
              <a:tr h="616815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  <a:latin typeface="+mn-lt"/>
                        </a:rPr>
                        <a:t>HERNAN BORQUES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  <a:latin typeface="+mn-lt"/>
                        </a:rPr>
                        <a:t>137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  <a:latin typeface="+mn-lt"/>
                        </a:rPr>
                        <a:t>952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64544710"/>
                  </a:ext>
                </a:extLst>
              </a:tr>
              <a:tr h="616815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  <a:latin typeface="+mn-lt"/>
                        </a:rPr>
                        <a:t>HUGO MONTES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  <a:latin typeface="+mn-lt"/>
                        </a:rPr>
                        <a:t>15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  <a:latin typeface="+mn-lt"/>
                        </a:rPr>
                        <a:t>81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97810457"/>
                  </a:ext>
                </a:extLst>
              </a:tr>
              <a:tr h="616815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  <a:latin typeface="+mn-lt"/>
                        </a:rPr>
                        <a:t>JORGE MARIN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  <a:latin typeface="+mn-lt"/>
                        </a:rPr>
                        <a:t>122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  <a:latin typeface="+mn-lt"/>
                        </a:rPr>
                        <a:t>122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88216949"/>
                  </a:ext>
                </a:extLst>
              </a:tr>
              <a:tr h="821485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  <a:latin typeface="+mn-lt"/>
                        </a:rPr>
                        <a:t>SOLANGE FIGUEROA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  <a:latin typeface="+mn-lt"/>
                        </a:rPr>
                        <a:t>0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  <a:latin typeface="+mn-lt"/>
                        </a:rPr>
                        <a:t>379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7537357"/>
                  </a:ext>
                </a:extLst>
              </a:tr>
              <a:tr h="616815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  <a:latin typeface="+mn-lt"/>
                        </a:rPr>
                        <a:t>RAQUEL BLANCA 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  <a:latin typeface="+mn-lt"/>
                        </a:rPr>
                        <a:t>15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  <a:latin typeface="+mn-lt"/>
                        </a:rPr>
                        <a:t>3233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21884066"/>
                  </a:ext>
                </a:extLst>
              </a:tr>
              <a:tr h="453858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>
                          <a:effectLst/>
                          <a:latin typeface="+mn-lt"/>
                        </a:rPr>
                        <a:t>OTROS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>
                          <a:effectLst/>
                          <a:latin typeface="+mn-lt"/>
                        </a:rPr>
                        <a:t>4126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u="none" strike="noStrike" dirty="0">
                          <a:effectLst/>
                          <a:latin typeface="+mn-lt"/>
                        </a:rPr>
                        <a:t>530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27586575"/>
                  </a:ext>
                </a:extLst>
              </a:tr>
            </a:tbl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5DE7F925-424E-4DD5-AE9C-53EBB4C800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4558567"/>
              </p:ext>
            </p:extLst>
          </p:nvPr>
        </p:nvGraphicFramePr>
        <p:xfrm>
          <a:off x="5983355" y="1762539"/>
          <a:ext cx="5280993" cy="42406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39171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8B376414-5558-453C-8A70-01A54D728891}"/>
              </a:ext>
            </a:extLst>
          </p:cNvPr>
          <p:cNvSpPr/>
          <p:nvPr/>
        </p:nvSpPr>
        <p:spPr>
          <a:xfrm>
            <a:off x="6003631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s-ES" sz="5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D22296C-24EE-463F-BDD5-FAA134A5AEEB}"/>
              </a:ext>
            </a:extLst>
          </p:cNvPr>
          <p:cNvSpPr/>
          <p:nvPr/>
        </p:nvSpPr>
        <p:spPr>
          <a:xfrm>
            <a:off x="478302" y="984738"/>
            <a:ext cx="11155680" cy="1391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L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L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spc="75" dirty="0">
              <a:solidFill>
                <a:srgbClr val="5A5A5A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56F630E-F761-4380-937B-D54DBAEBDF12}"/>
              </a:ext>
            </a:extLst>
          </p:cNvPr>
          <p:cNvSpPr/>
          <p:nvPr/>
        </p:nvSpPr>
        <p:spPr>
          <a:xfrm>
            <a:off x="952004" y="762308"/>
            <a:ext cx="10103254" cy="6143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L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Control y repartición de despachos</a:t>
            </a:r>
            <a:endParaRPr lang="es-ES" b="1" u="sng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dirty="0">
                <a:ea typeface="Calibri" panose="020F0502020204030204" pitchFamily="34" charset="0"/>
                <a:cs typeface="Times New Roman" panose="02020603050405020304" pitchFamily="18" charset="0"/>
              </a:rPr>
              <a:t>Jefe de pedidores, por instrucciones de Gerente Técnico,  asignara despachos entregados por ejecutivos comerciales a cada pedidor arancelario, en base a sus fortalezas. </a:t>
            </a:r>
            <a:r>
              <a:rPr lang="es-CL" dirty="0"/>
              <a:t>Queda establecido que los despachos aéreos se realizaran por pedidores Oficina central en  Santiago, mientras que los despachos marítimos, terrestres, en sucursal de Valparaíso.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dirty="0"/>
              <a:t>Independiente de lo anterior, pedidores casa central pueden prestar apoyo en caso que amerite.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b="1" dirty="0"/>
              <a:t>Se esta evaluando la implementación de asignación automática por </a:t>
            </a:r>
            <a:r>
              <a:rPr lang="es-CL" b="1" dirty="0" err="1"/>
              <a:t>Sigad</a:t>
            </a:r>
            <a:r>
              <a:rPr lang="es-CL" b="1" dirty="0"/>
              <a:t> Aduanero, de operaciones para cada pedidor arancelario, a fin de transparentar su repartición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CL" b="1" dirty="0"/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L" b="1" u="sng" dirty="0"/>
              <a:t>Consultas técnicas  </a:t>
            </a:r>
            <a:endParaRPr lang="es-ES" b="1" u="sng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dirty="0"/>
              <a:t>Toda consultas técnicas debe ser enviada, por mail, a gerente técnico con copia a Apoderado a fin de unificar criterios, las consultas más complejas serán analizadas en conjunto con gerente general a fin de dar respuesta apegada en estricto rigor a la norma,</a:t>
            </a:r>
            <a:endParaRPr lang="es-ES" dirty="0"/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CL" b="1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CL" b="1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ES" b="1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66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352D721-C361-452C-A2FB-F6F7463D8B5E}"/>
              </a:ext>
            </a:extLst>
          </p:cNvPr>
          <p:cNvSpPr/>
          <p:nvPr/>
        </p:nvSpPr>
        <p:spPr>
          <a:xfrm>
            <a:off x="821634" y="762308"/>
            <a:ext cx="10336696" cy="237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L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Pedidores arancelarios necesitan apoyo de ejecutivos comerciales en los siguientes puntos:</a:t>
            </a:r>
            <a:endParaRPr lang="es-ES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Chequeo y foliado de documentos de embarque antes de su entrega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Indicar fecha de llegada de carga en carpeta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Que indique, claramente, si es para adelantar o bien contiene documentos finales para transmisión 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Traducciones claras de ítems en español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Que indique si es trámite urgente o trámite normal (para determinar prioridad) 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58F6978-4BD1-4EE3-A456-49699DF46628}"/>
              </a:ext>
            </a:extLst>
          </p:cNvPr>
          <p:cNvSpPr/>
          <p:nvPr/>
        </p:nvSpPr>
        <p:spPr>
          <a:xfrm>
            <a:off x="821635" y="3132637"/>
            <a:ext cx="10336695" cy="671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En el caso de legalización de operaciones de salida, se debe adjuntar a carpeta manifiesto (Isidora) 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</a:t>
            </a: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ingreso a zona primaria. Además carpeta debe venir ordenada en base al compendio de normas aduaneras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22FCA47-ED40-4053-B400-FBE01C6DB90B}"/>
              </a:ext>
            </a:extLst>
          </p:cNvPr>
          <p:cNvSpPr/>
          <p:nvPr/>
        </p:nvSpPr>
        <p:spPr>
          <a:xfrm>
            <a:off x="821634" y="3894945"/>
            <a:ext cx="10455967" cy="2165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L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Devolución de derechos </a:t>
            </a:r>
            <a:endParaRPr lang="es-ES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requieres participación de encargado de archivo para lograr lo siguientes 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las carpetas vengan ordenadas según compendio de normas aduaneras, desechando documentos innecesarios 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caso de necesitar aclaración aduanera, pedidor arancelario que confecciono DIN será el encargado de su confección, presentación y aceptación</a:t>
            </a:r>
          </a:p>
        </p:txBody>
      </p:sp>
    </p:spTree>
    <p:extLst>
      <p:ext uri="{BB962C8B-B14F-4D97-AF65-F5344CB8AC3E}">
        <p14:creationId xmlns:p14="http://schemas.microsoft.com/office/powerpoint/2010/main" val="4140327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6A2DDE39-E785-44E3-8628-88067E5062C3}"/>
              </a:ext>
            </a:extLst>
          </p:cNvPr>
          <p:cNvSpPr/>
          <p:nvPr/>
        </p:nvSpPr>
        <p:spPr>
          <a:xfrm>
            <a:off x="861392" y="952963"/>
            <a:ext cx="10827028" cy="441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		</a:t>
            </a:r>
            <a:r>
              <a:rPr lang="es-ES" sz="28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CONCLUSIONES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necesita profesionalizar de una mejor forma, gestión de revisor aduanera en lo que respecta en la conciliación de documentación aduanera, a fin de evitar aclaraciones, anulaciones y multas posteriores.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CL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recomienda tener reuniones habituales entre pedidores arancelarios y ejecutivos comerciales a fin de aunar criterios para mejorar procesos internos.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CL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Cualquier documento solicitado por área técnica debe ser solicitada por ejecutivos comerciales directamente a clientes, como por ejemplo, certificados de origen USA, declaración jurada simple por falta de lista de empaque, declaración jurada de valor u otro documento que pueda ameritar un riesgo para la agencia de aduanas</a:t>
            </a:r>
            <a:r>
              <a:rPr lang="es-CL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No asumir responsabilidades innecesarias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CL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91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B32FE7E-51D3-4960-ACAD-DF0A96285809}"/>
              </a:ext>
            </a:extLst>
          </p:cNvPr>
          <p:cNvSpPr/>
          <p:nvPr/>
        </p:nvSpPr>
        <p:spPr>
          <a:xfrm>
            <a:off x="4653995" y="2235815"/>
            <a:ext cx="237757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9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FIN</a:t>
            </a:r>
          </a:p>
        </p:txBody>
      </p:sp>
    </p:spTree>
    <p:extLst>
      <p:ext uri="{BB962C8B-B14F-4D97-AF65-F5344CB8AC3E}">
        <p14:creationId xmlns:p14="http://schemas.microsoft.com/office/powerpoint/2010/main" val="1230860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á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á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á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</TotalTime>
  <Words>439</Words>
  <Application>Microsoft Office PowerPoint</Application>
  <PresentationFormat>Panorámica</PresentationFormat>
  <Paragraphs>161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Calibri</vt:lpstr>
      <vt:lpstr>Garamond</vt:lpstr>
      <vt:lpstr>Times New Roman</vt:lpstr>
      <vt:lpstr>Orgánico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REVISION GERENCIAL SUCURSALES 2018</dc:title>
  <dc:creator>Practica</dc:creator>
  <cp:lastModifiedBy>Practica</cp:lastModifiedBy>
  <cp:revision>44</cp:revision>
  <dcterms:created xsi:type="dcterms:W3CDTF">2018-05-07T19:18:51Z</dcterms:created>
  <dcterms:modified xsi:type="dcterms:W3CDTF">2018-05-08T21:46:54Z</dcterms:modified>
</cp:coreProperties>
</file>