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9" r:id="rId1"/>
    <p:sldMasterId id="2147483965" r:id="rId2"/>
  </p:sldMasterIdLst>
  <p:notesMasterIdLst>
    <p:notesMasterId r:id="rId14"/>
  </p:notesMasterIdLst>
  <p:handoutMasterIdLst>
    <p:handoutMasterId r:id="rId15"/>
  </p:handoutMasterIdLst>
  <p:sldIdLst>
    <p:sldId id="259" r:id="rId3"/>
    <p:sldId id="261" r:id="rId4"/>
    <p:sldId id="281" r:id="rId5"/>
    <p:sldId id="282" r:id="rId6"/>
    <p:sldId id="283" r:id="rId7"/>
    <p:sldId id="286" r:id="rId8"/>
    <p:sldId id="272" r:id="rId9"/>
    <p:sldId id="287" r:id="rId10"/>
    <p:sldId id="267" r:id="rId11"/>
    <p:sldId id="270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009ED6"/>
    <a:srgbClr val="0033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74" autoAdjust="0"/>
    <p:restoredTop sz="83977" autoAdjust="0"/>
  </p:normalViewPr>
  <p:slideViewPr>
    <p:cSldViewPr>
      <p:cViewPr varScale="1">
        <p:scale>
          <a:sx n="96" d="100"/>
          <a:sy n="96" d="100"/>
        </p:scale>
        <p:origin x="217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4" d="100"/>
        <a:sy n="154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31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Hoja1!$B$4</c:f>
              <c:strCache>
                <c:ptCount val="1"/>
                <c:pt idx="0">
                  <c:v>Importaciones 2017 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Hoja1!$A$5:$A$21</c:f>
              <c:strCache>
                <c:ptCount val="17"/>
                <c:pt idx="0">
                  <c:v>Alex Tapia </c:v>
                </c:pt>
                <c:pt idx="1">
                  <c:v>Claudia Morales</c:v>
                </c:pt>
                <c:pt idx="2">
                  <c:v>Rodrigo Domingo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Daniela Silva</c:v>
                </c:pt>
                <c:pt idx="7">
                  <c:v>Maria Correa</c:v>
                </c:pt>
                <c:pt idx="8">
                  <c:v>Mauricio Baez</c:v>
                </c:pt>
                <c:pt idx="9">
                  <c:v>Maria Jesus Herrera</c:v>
                </c:pt>
                <c:pt idx="10">
                  <c:v>Paola Cruz </c:v>
                </c:pt>
                <c:pt idx="11">
                  <c:v>Patricio Romero</c:v>
                </c:pt>
                <c:pt idx="12">
                  <c:v>Robinson Rios</c:v>
                </c:pt>
                <c:pt idx="13">
                  <c:v>Silvia Carreño</c:v>
                </c:pt>
                <c:pt idx="14">
                  <c:v>Cristian Tubi</c:v>
                </c:pt>
                <c:pt idx="15">
                  <c:v>Moises Diaz </c:v>
                </c:pt>
                <c:pt idx="16">
                  <c:v>Veronica Perez</c:v>
                </c:pt>
              </c:strCache>
            </c:strRef>
          </c:cat>
          <c:val>
            <c:numRef>
              <c:f>Hoja1!$B$5:$B$21</c:f>
              <c:numCache>
                <c:formatCode>General</c:formatCode>
                <c:ptCount val="17"/>
                <c:pt idx="0">
                  <c:v>714</c:v>
                </c:pt>
                <c:pt idx="1">
                  <c:v>806</c:v>
                </c:pt>
                <c:pt idx="2">
                  <c:v>1801</c:v>
                </c:pt>
                <c:pt idx="3">
                  <c:v>811</c:v>
                </c:pt>
                <c:pt idx="4">
                  <c:v>1563</c:v>
                </c:pt>
                <c:pt idx="5">
                  <c:v>1443</c:v>
                </c:pt>
                <c:pt idx="6">
                  <c:v>225</c:v>
                </c:pt>
                <c:pt idx="7">
                  <c:v>1876</c:v>
                </c:pt>
                <c:pt idx="8">
                  <c:v>207</c:v>
                </c:pt>
                <c:pt idx="9">
                  <c:v>58</c:v>
                </c:pt>
                <c:pt idx="10">
                  <c:v>217</c:v>
                </c:pt>
                <c:pt idx="11">
                  <c:v>1270</c:v>
                </c:pt>
                <c:pt idx="12">
                  <c:v>1333</c:v>
                </c:pt>
                <c:pt idx="13">
                  <c:v>1424</c:v>
                </c:pt>
                <c:pt idx="14">
                  <c:v>1373</c:v>
                </c:pt>
                <c:pt idx="15">
                  <c:v>977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90-4145-AE2C-7149EAEF58DA}"/>
            </c:ext>
          </c:extLst>
        </c:ser>
        <c:ser>
          <c:idx val="1"/>
          <c:order val="1"/>
          <c:tx>
            <c:strRef>
              <c:f>Hoja1!$C$4</c:f>
              <c:strCache>
                <c:ptCount val="1"/>
                <c:pt idx="0">
                  <c:v>Importaciones 2018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Hoja1!$A$5:$A$21</c:f>
              <c:strCache>
                <c:ptCount val="17"/>
                <c:pt idx="0">
                  <c:v>Alex Tapia </c:v>
                </c:pt>
                <c:pt idx="1">
                  <c:v>Claudia Morales</c:v>
                </c:pt>
                <c:pt idx="2">
                  <c:v>Rodrigo Domingo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Daniela Silva</c:v>
                </c:pt>
                <c:pt idx="7">
                  <c:v>Maria Correa</c:v>
                </c:pt>
                <c:pt idx="8">
                  <c:v>Mauricio Baez</c:v>
                </c:pt>
                <c:pt idx="9">
                  <c:v>Maria Jesus Herrera</c:v>
                </c:pt>
                <c:pt idx="10">
                  <c:v>Paola Cruz </c:v>
                </c:pt>
                <c:pt idx="11">
                  <c:v>Patricio Romero</c:v>
                </c:pt>
                <c:pt idx="12">
                  <c:v>Robinson Rios</c:v>
                </c:pt>
                <c:pt idx="13">
                  <c:v>Silvia Carreño</c:v>
                </c:pt>
                <c:pt idx="14">
                  <c:v>Cristian Tubi</c:v>
                </c:pt>
                <c:pt idx="15">
                  <c:v>Moises Diaz </c:v>
                </c:pt>
                <c:pt idx="16">
                  <c:v>Veronica Perez</c:v>
                </c:pt>
              </c:strCache>
            </c:strRef>
          </c:cat>
          <c:val>
            <c:numRef>
              <c:f>Hoja1!$C$5:$C$21</c:f>
              <c:numCache>
                <c:formatCode>General</c:formatCode>
                <c:ptCount val="17"/>
                <c:pt idx="0">
                  <c:v>1</c:v>
                </c:pt>
                <c:pt idx="1">
                  <c:v>960</c:v>
                </c:pt>
                <c:pt idx="2">
                  <c:v>4</c:v>
                </c:pt>
                <c:pt idx="3">
                  <c:v>1200</c:v>
                </c:pt>
                <c:pt idx="4">
                  <c:v>953</c:v>
                </c:pt>
                <c:pt idx="5">
                  <c:v>1525</c:v>
                </c:pt>
                <c:pt idx="6">
                  <c:v>678</c:v>
                </c:pt>
                <c:pt idx="7">
                  <c:v>1782</c:v>
                </c:pt>
                <c:pt idx="8">
                  <c:v>129</c:v>
                </c:pt>
                <c:pt idx="9">
                  <c:v>1442</c:v>
                </c:pt>
                <c:pt idx="10">
                  <c:v>523</c:v>
                </c:pt>
                <c:pt idx="11">
                  <c:v>1572</c:v>
                </c:pt>
                <c:pt idx="12">
                  <c:v>1485</c:v>
                </c:pt>
                <c:pt idx="13">
                  <c:v>1612</c:v>
                </c:pt>
                <c:pt idx="14">
                  <c:v>1894</c:v>
                </c:pt>
                <c:pt idx="15">
                  <c:v>1416</c:v>
                </c:pt>
                <c:pt idx="16">
                  <c:v>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90-4145-AE2C-7149EAEF58D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33720576"/>
        <c:axId val="433721560"/>
      </c:barChart>
      <c:catAx>
        <c:axId val="4337205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33721560"/>
        <c:crosses val="autoZero"/>
        <c:auto val="1"/>
        <c:lblAlgn val="ctr"/>
        <c:lblOffset val="100"/>
        <c:noMultiLvlLbl val="0"/>
      </c:catAx>
      <c:valAx>
        <c:axId val="433721560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3372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4414338013031503"/>
          <c:y val="0.93930774184812793"/>
          <c:w val="0.57302911096930209"/>
          <c:h val="4.4157636998666816E-2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Hoja1!$B$27</c:f>
              <c:strCache>
                <c:ptCount val="1"/>
                <c:pt idx="0">
                  <c:v>Exportaciones 2017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Hoja1!$A$28:$A$44</c:f>
              <c:strCache>
                <c:ptCount val="17"/>
                <c:pt idx="0">
                  <c:v>Alex Tapia </c:v>
                </c:pt>
                <c:pt idx="1">
                  <c:v>Claudia Morales</c:v>
                </c:pt>
                <c:pt idx="2">
                  <c:v>Rodrigo Domingo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Daniela Silva</c:v>
                </c:pt>
                <c:pt idx="7">
                  <c:v>Maria Correa</c:v>
                </c:pt>
                <c:pt idx="8">
                  <c:v>Mauricio Baez</c:v>
                </c:pt>
                <c:pt idx="9">
                  <c:v>Maria Jesus Herrera</c:v>
                </c:pt>
                <c:pt idx="10">
                  <c:v>Paola Cruz </c:v>
                </c:pt>
                <c:pt idx="11">
                  <c:v>Patricio Romero</c:v>
                </c:pt>
                <c:pt idx="12">
                  <c:v>Robinson Rios</c:v>
                </c:pt>
                <c:pt idx="13">
                  <c:v>Silvia Carreño</c:v>
                </c:pt>
                <c:pt idx="14">
                  <c:v>Cristian Tubi</c:v>
                </c:pt>
                <c:pt idx="15">
                  <c:v>Moises Diaz </c:v>
                </c:pt>
                <c:pt idx="16">
                  <c:v>Veronica Perez </c:v>
                </c:pt>
              </c:strCache>
            </c:strRef>
          </c:cat>
          <c:val>
            <c:numRef>
              <c:f>Hoja1!$B$28:$B$44</c:f>
              <c:numCache>
                <c:formatCode>General</c:formatCode>
                <c:ptCount val="17"/>
                <c:pt idx="0">
                  <c:v>8</c:v>
                </c:pt>
                <c:pt idx="1">
                  <c:v>3</c:v>
                </c:pt>
                <c:pt idx="2">
                  <c:v>28</c:v>
                </c:pt>
                <c:pt idx="3">
                  <c:v>21</c:v>
                </c:pt>
                <c:pt idx="4">
                  <c:v>168</c:v>
                </c:pt>
                <c:pt idx="5">
                  <c:v>15</c:v>
                </c:pt>
                <c:pt idx="6">
                  <c:v>6</c:v>
                </c:pt>
                <c:pt idx="7">
                  <c:v>111</c:v>
                </c:pt>
                <c:pt idx="8">
                  <c:v>338</c:v>
                </c:pt>
                <c:pt idx="9">
                  <c:v>0</c:v>
                </c:pt>
                <c:pt idx="10">
                  <c:v>2</c:v>
                </c:pt>
                <c:pt idx="11">
                  <c:v>84</c:v>
                </c:pt>
                <c:pt idx="12">
                  <c:v>122</c:v>
                </c:pt>
                <c:pt idx="13">
                  <c:v>75</c:v>
                </c:pt>
                <c:pt idx="14">
                  <c:v>42</c:v>
                </c:pt>
                <c:pt idx="15">
                  <c:v>139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3-4DF1-8018-B642ED6C727B}"/>
            </c:ext>
          </c:extLst>
        </c:ser>
        <c:ser>
          <c:idx val="1"/>
          <c:order val="1"/>
          <c:tx>
            <c:strRef>
              <c:f>Hoja1!$C$27</c:f>
              <c:strCache>
                <c:ptCount val="1"/>
                <c:pt idx="0">
                  <c:v>Exportaciones 2018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C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Hoja1!$A$28:$A$44</c:f>
              <c:strCache>
                <c:ptCount val="17"/>
                <c:pt idx="0">
                  <c:v>Alex Tapia </c:v>
                </c:pt>
                <c:pt idx="1">
                  <c:v>Claudia Morales</c:v>
                </c:pt>
                <c:pt idx="2">
                  <c:v>Rodrigo Domingo</c:v>
                </c:pt>
                <c:pt idx="3">
                  <c:v>Hector Hernandez</c:v>
                </c:pt>
                <c:pt idx="4">
                  <c:v>Jaime López</c:v>
                </c:pt>
                <c:pt idx="5">
                  <c:v>Jocelyn Silva</c:v>
                </c:pt>
                <c:pt idx="6">
                  <c:v>Daniela Silva</c:v>
                </c:pt>
                <c:pt idx="7">
                  <c:v>Maria Correa</c:v>
                </c:pt>
                <c:pt idx="8">
                  <c:v>Mauricio Baez</c:v>
                </c:pt>
                <c:pt idx="9">
                  <c:v>Maria Jesus Herrera</c:v>
                </c:pt>
                <c:pt idx="10">
                  <c:v>Paola Cruz </c:v>
                </c:pt>
                <c:pt idx="11">
                  <c:v>Patricio Romero</c:v>
                </c:pt>
                <c:pt idx="12">
                  <c:v>Robinson Rios</c:v>
                </c:pt>
                <c:pt idx="13">
                  <c:v>Silvia Carreño</c:v>
                </c:pt>
                <c:pt idx="14">
                  <c:v>Cristian Tubi</c:v>
                </c:pt>
                <c:pt idx="15">
                  <c:v>Moises Diaz </c:v>
                </c:pt>
                <c:pt idx="16">
                  <c:v>Veronica Perez </c:v>
                </c:pt>
              </c:strCache>
            </c:strRef>
          </c:cat>
          <c:val>
            <c:numRef>
              <c:f>Hoja1!$C$28:$C$44</c:f>
              <c:numCache>
                <c:formatCode>General</c:formatCode>
                <c:ptCount val="17"/>
                <c:pt idx="0">
                  <c:v>1</c:v>
                </c:pt>
                <c:pt idx="1">
                  <c:v>9</c:v>
                </c:pt>
                <c:pt idx="2">
                  <c:v>0</c:v>
                </c:pt>
                <c:pt idx="3">
                  <c:v>14</c:v>
                </c:pt>
                <c:pt idx="4">
                  <c:v>21</c:v>
                </c:pt>
                <c:pt idx="5">
                  <c:v>8</c:v>
                </c:pt>
                <c:pt idx="6">
                  <c:v>46</c:v>
                </c:pt>
                <c:pt idx="7">
                  <c:v>105</c:v>
                </c:pt>
                <c:pt idx="8">
                  <c:v>310</c:v>
                </c:pt>
                <c:pt idx="9">
                  <c:v>52</c:v>
                </c:pt>
                <c:pt idx="10">
                  <c:v>14</c:v>
                </c:pt>
                <c:pt idx="11">
                  <c:v>57</c:v>
                </c:pt>
                <c:pt idx="12">
                  <c:v>112</c:v>
                </c:pt>
                <c:pt idx="13">
                  <c:v>54</c:v>
                </c:pt>
                <c:pt idx="14">
                  <c:v>13</c:v>
                </c:pt>
                <c:pt idx="15">
                  <c:v>176</c:v>
                </c:pt>
                <c:pt idx="1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3-4DF1-8018-B642ED6C727B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92072208"/>
        <c:axId val="492074504"/>
      </c:barChart>
      <c:catAx>
        <c:axId val="4920722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92074504"/>
        <c:crosses val="autoZero"/>
        <c:auto val="1"/>
        <c:lblAlgn val="ctr"/>
        <c:lblOffset val="100"/>
        <c:noMultiLvlLbl val="0"/>
      </c:catAx>
      <c:valAx>
        <c:axId val="492074504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CL"/>
          </a:p>
        </c:txPr>
        <c:crossAx val="49207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C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C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D83FDC75-7F73-4A4A-A77C-09AADF00E0EA}" type="datetimeFigureOut">
              <a:rPr lang="es-ES" smtClean="0"/>
              <a:pPr/>
              <a:t>20/06/2019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459226BF-1F13-42D3-80DC-373E7ADD1EBC}" type="slidenum">
              <a:rPr lang="es-ES" smtClean="0"/>
              <a:pPr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92622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es-ES" sz="1200"/>
            </a:lvl1pPr>
          </a:lstStyle>
          <a:p>
            <a:fld id="{48AEF76B-3757-4A0B-AF93-28494465C1DD}" type="datetimeFigureOut">
              <a:pPr/>
              <a:t>20-06-2019</a:t>
            </a:fld>
            <a:endParaRPr lang="es-E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es-ES" sz="1200"/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es-ES" sz="1200"/>
            </a:lvl1pPr>
          </a:lstStyle>
          <a:p>
            <a:fld id="{75693FD4-8F83-4EF7-AC3F-0DC0388986B0}" type="slidenum"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23758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es-ES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Esta plantilla se puede usar como archivo de inicio para presentar materiales educativos en un entorno de grupo.</a:t>
            </a:r>
          </a:p>
          <a:p>
            <a:endParaRPr lang="es-ES" dirty="0"/>
          </a:p>
          <a:p>
            <a:pPr lvl="0"/>
            <a:r>
              <a:rPr lang="es-ES" sz="1200" b="1" dirty="0"/>
              <a:t>Secciones</a:t>
            </a:r>
            <a:endParaRPr lang="es-ES" sz="1200" b="0" dirty="0"/>
          </a:p>
          <a:p>
            <a:pPr lvl="0"/>
            <a:r>
              <a:rPr lang="es-ES" sz="1200" b="0" dirty="0"/>
              <a:t>Para agregar secciones, haga clic con el botón secundario del mouse en una diapositiva.</a:t>
            </a:r>
            <a:r>
              <a:rPr lang="es-ES" sz="1200" b="0" baseline="0" dirty="0"/>
              <a:t> Las secciones pueden ayudarle a organizar las diapositivas o a facilitar la colaboración entre varios autores.</a:t>
            </a:r>
            <a:endParaRPr lang="es-ES" sz="1200" b="0" dirty="0"/>
          </a:p>
          <a:p>
            <a:pPr lvl="0"/>
            <a:endParaRPr lang="es-ES" sz="1200" b="1" dirty="0"/>
          </a:p>
          <a:p>
            <a:pPr lvl="0"/>
            <a:r>
              <a:rPr lang="es-ES" sz="1200" b="1" dirty="0"/>
              <a:t>Notas</a:t>
            </a:r>
          </a:p>
          <a:p>
            <a:pPr lvl="0"/>
            <a:r>
              <a:rPr lang="es-ES" sz="1200" dirty="0"/>
              <a:t>Use la sección Notas para las notas de entrega o para proporcionar detalles adicionales al público.</a:t>
            </a:r>
            <a:r>
              <a:rPr lang="es-ES" sz="1200" baseline="0" dirty="0"/>
              <a:t> Vea las notas en la vista Presentación durante la presentación. </a:t>
            </a:r>
          </a:p>
          <a:p>
            <a:pPr lvl="0">
              <a:buFontTx/>
              <a:buNone/>
            </a:pPr>
            <a:r>
              <a:rPr lang="es-ES" sz="1200" dirty="0"/>
              <a:t>Tenga en cuenta el tamaño de la fuente (es importante para la accesibilidad, visibilidad, grabación en vídeo y producción en línea)</a:t>
            </a:r>
          </a:p>
          <a:p>
            <a:pPr lvl="0"/>
            <a:endParaRPr lang="es-ES" sz="1200" dirty="0"/>
          </a:p>
          <a:p>
            <a:pPr lvl="0">
              <a:buFontTx/>
              <a:buNone/>
            </a:pPr>
            <a:r>
              <a:rPr lang="es-ES" sz="1200" b="1" dirty="0"/>
              <a:t>Colores coordinados </a:t>
            </a:r>
          </a:p>
          <a:p>
            <a:pPr lvl="0">
              <a:buFontTx/>
              <a:buNone/>
            </a:pPr>
            <a:r>
              <a:rPr lang="es-ES" sz="1200" dirty="0"/>
              <a:t>Preste especial atención a los gráficos, diagramas y cuadros de texto.</a:t>
            </a:r>
            <a:r>
              <a:rPr lang="es-ES" sz="1200" baseline="0" dirty="0"/>
              <a:t> </a:t>
            </a:r>
            <a:endParaRPr lang="es-ES" sz="1200" dirty="0"/>
          </a:p>
          <a:p>
            <a:pPr lvl="0"/>
            <a:r>
              <a:rPr lang="es-ES" sz="1200" dirty="0"/>
              <a:t>Tenga en cuenta que los asistentes imprimirán en blanco y negro o </a:t>
            </a:r>
            <a:r>
              <a:rPr lang="es-ES" sz="1200" dirty="0" err="1"/>
              <a:t>escala de grises</a:t>
            </a:r>
            <a:r>
              <a:rPr lang="es-ES" sz="1200" dirty="0"/>
              <a:t>. Ejecute una prueba de impresión para asegurarse de que los colores son los correctos cuando se imprime en blanco y negro puros y </a:t>
            </a:r>
            <a:r>
              <a:rPr lang="es-ES" sz="1200" dirty="0" err="1"/>
              <a:t>escala de grises</a:t>
            </a:r>
            <a:r>
              <a:rPr lang="es-ES" sz="1200" dirty="0"/>
              <a:t>.</a:t>
            </a:r>
          </a:p>
          <a:p>
            <a:pPr lvl="0">
              <a:buFontTx/>
              <a:buNone/>
            </a:pPr>
            <a:endParaRPr lang="es-ES" sz="1200" dirty="0"/>
          </a:p>
          <a:p>
            <a:pPr lvl="0">
              <a:buFontTx/>
              <a:buNone/>
            </a:pPr>
            <a:r>
              <a:rPr lang="es-ES" sz="1200" b="1" dirty="0"/>
              <a:t>Gráficos y tablas</a:t>
            </a:r>
          </a:p>
          <a:p>
            <a:pPr lvl="0"/>
            <a:r>
              <a:rPr lang="es-ES" sz="1200" dirty="0"/>
              <a:t>En breve: si es posible, use colores y estilos uniformes y que no distraigan.</a:t>
            </a:r>
          </a:p>
          <a:p>
            <a:pPr lvl="0"/>
            <a:r>
              <a:rPr lang="es-ES" sz="1200" dirty="0"/>
              <a:t>Etiquete todos los gráficos y tablas.</a:t>
            </a:r>
          </a:p>
          <a:p>
            <a:endParaRPr lang="es-ES" dirty="0"/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s-ES" dirty="0"/>
              <a:t>Ofrezca una breve descripción general de la presentación.</a:t>
            </a:r>
            <a:r>
              <a:rPr lang="es-ES" baseline="0" dirty="0"/>
              <a:t> D</a:t>
            </a:r>
            <a:r>
              <a:rPr lang="es-ES" dirty="0"/>
              <a:t>escriba el enfoque principal de la presentación y por qué es importante.</a:t>
            </a:r>
          </a:p>
          <a:p>
            <a:pPr>
              <a:lnSpc>
                <a:spcPct val="80000"/>
              </a:lnSpc>
            </a:pPr>
            <a:r>
              <a:rPr lang="es-ES" dirty="0"/>
              <a:t>Introduzca cada uno de los principales temas.</a:t>
            </a:r>
          </a:p>
          <a:p>
            <a:r>
              <a:rPr lang="es-ES" dirty="0"/>
              <a:t>Si desea proporcionar al público una guía,</a:t>
            </a:r>
            <a:r>
              <a:rPr lang="es-ES" baseline="0" dirty="0"/>
              <a:t> puede </a:t>
            </a:r>
            <a:r>
              <a:rPr lang="es-ES" dirty="0"/>
              <a:t>repetir esta diapositiva de información general a lo largo de toda la presentación, resaltando el tema particular que va a discutir a continuación.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2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sz="1200" dirty="0"/>
              <a:t>Ésta es otra opción</a:t>
            </a:r>
            <a:r>
              <a:rPr lang="es-ES" sz="1200" baseline="0" dirty="0"/>
              <a:t> para una diapositiva Información general que usa transiciones.</a:t>
            </a:r>
            <a:endParaRPr lang="es-ES" sz="1200" dirty="0"/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3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4</a:t>
            </a:fld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Use un encabezado de sección para cada uno de los temas, de manera que la transición resulte clara para el público. </a:t>
            </a:r>
          </a:p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6</a:t>
            </a:fld>
            <a:endParaRPr lang="es-E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Agregue un caso práctico o</a:t>
            </a:r>
            <a:r>
              <a:rPr lang="es-ES" baseline="0" dirty="0"/>
              <a:t> una simulación en clase para promover la discusión y aplicar lo aprendido en las lecciones.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93FD4-8F83-4EF7-AC3F-0DC0388986B0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Agregue diapositivas a cada sección del tema según sea necesario, incluidas diapositivas con tablas, gráficos e imágenes. </a:t>
            </a:r>
          </a:p>
          <a:p>
            <a:r>
              <a:rPr lang="es-ES" dirty="0"/>
              <a:t>Consulte la siguiente sección para ver una muestra</a:t>
            </a:r>
            <a:r>
              <a:rPr lang="es-ES" baseline="0" dirty="0"/>
              <a:t> </a:t>
            </a:r>
            <a:r>
              <a:rPr lang="es-ES" dirty="0"/>
              <a:t>diseños de</a:t>
            </a:r>
            <a:r>
              <a:rPr lang="es-ES" baseline="0" dirty="0"/>
              <a:t> vídeo, imagen, gráfico y tabla de muestra. </a:t>
            </a:r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9</a:t>
            </a:fld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3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s-ES"/>
              <a:t>Microsoft </a:t>
            </a:r>
            <a:r>
              <a:rPr lang="es-ES" b="1"/>
              <a:t>Excelencia en ingeniería</a:t>
            </a:r>
            <a:endParaRPr lang="es-ES"/>
          </a:p>
        </p:txBody>
      </p:sp>
      <p:sp>
        <p:nvSpPr>
          <p:cNvPr id="47107" name="Rectangle 25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s-ES"/>
              <a:t>Información confidencial de Microsoft</a:t>
            </a:r>
          </a:p>
        </p:txBody>
      </p:sp>
      <p:sp>
        <p:nvSpPr>
          <p:cNvPr id="47108" name="Rectangle 26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19570C-A909-40C0-B9F8-7AD3BA2C3C56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471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450850"/>
            <a:ext cx="4572000" cy="3429000"/>
          </a:xfrm>
          <a:ln/>
        </p:spPr>
      </p:sp>
      <p:sp>
        <p:nvSpPr>
          <p:cNvPr id="471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492" y="4130103"/>
            <a:ext cx="6261652" cy="4593861"/>
          </a:xfrm>
          <a:noFill/>
          <a:ln/>
        </p:spPr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es-ES"/>
            </a:pPr>
            <a:r>
              <a:rPr lang="es-ES" dirty="0"/>
              <a:t>Si hay vídeos</a:t>
            </a:r>
            <a:r>
              <a:rPr lang="es-ES" baseline="0" dirty="0"/>
              <a:t> relevantes, como el vídeo de un caso práctico, la demostración de un producto u otro tipo de material educativo, inclúyalos también en la presentación. </a:t>
            </a:r>
            <a:endParaRPr lang="es-ES" dirty="0"/>
          </a:p>
          <a:p>
            <a:pPr>
              <a:lnSpc>
                <a:spcPct val="80000"/>
              </a:lnSpc>
              <a:buFontTx/>
              <a:buNone/>
            </a:pPr>
            <a:endParaRPr lang="es-E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Para resumir el contenido de la presentación, reitere los puntos importantes de las lecciones.</a:t>
            </a:r>
          </a:p>
          <a:p>
            <a:r>
              <a:rPr lang="es-ES" dirty="0"/>
              <a:t>¿Qué desea que recuerde el público luego de su presentación?</a:t>
            </a:r>
          </a:p>
          <a:p>
            <a:endParaRPr lang="es-ES" dirty="0"/>
          </a:p>
          <a:p>
            <a:r>
              <a:rPr lang="es-ES" dirty="0"/>
              <a:t>Guarde la presentación con formato de vídeo para facilitar su distribución. Para crear un vídeo, haga clic en la pestaña Archivo y luego haga clic en Compartir. En el menú Tipos de archivo, haga clic en Crear un vídeo.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EAC7D-5A89-47C2-8ABA-56C9C2DEF7A4}" type="slidenum">
              <a:rPr lang="es-ES" smtClean="0"/>
              <a:pPr/>
              <a:t>11</a:t>
            </a:fld>
            <a:endParaRPr lang="es-E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4530"/>
            <a:ext cx="6858000" cy="2387600"/>
          </a:xfrm>
        </p:spPr>
        <p:txBody>
          <a:bodyPr anchor="b">
            <a:normAutofit/>
          </a:bodyPr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3603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76476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12423"/>
            <a:ext cx="7886700" cy="2851208"/>
          </a:xfrm>
        </p:spPr>
        <p:txBody>
          <a:bodyPr anchor="b">
            <a:normAutofit/>
          </a:bodyPr>
          <a:lstStyle>
            <a:lvl1pPr>
              <a:defRPr sz="45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52634"/>
            <a:ext cx="78867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55340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3845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8801"/>
            <a:ext cx="3886200" cy="4351337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77186538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681851"/>
            <a:ext cx="386715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45" y="2507551"/>
            <a:ext cx="3867150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851"/>
            <a:ext cx="38862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7551"/>
            <a:ext cx="3886201" cy="36805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35451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73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835054014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191783459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417091810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410085027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2470939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1051176572"/>
      </p:ext>
    </p:extLst>
  </p:cSld>
  <p:clrMapOvr>
    <a:masterClrMapping/>
  </p:clrMapOvr>
  <p:transition spd="slow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3531018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 eaLnBrk="1" latinLnBrk="0" hangingPunct="1">
              <a:defRPr kumimoji="0" lang="es-ES" sz="4000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180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254778786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 eaLnBrk="1" latinLnBrk="0" hangingPunct="1">
              <a:defRPr kumimoji="0" lang="es-ES" b="1" cap="small" baseline="0">
                <a:solidFill>
                  <a:srgbClr val="003300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 eaLnBrk="1" latinLnBrk="0" hangingPunct="1">
              <a:buNone/>
              <a:defRPr kumimoji="0" lang="es-ES"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eaLnBrk="1" latinLnBrk="0" hangingPunct="1">
              <a:buNone/>
              <a:defRPr kumimoji="0" lang="es-ES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eaLnBrk="1" latinLnBrk="0" hangingPunct="1"/>
            <a:r>
              <a:rPr lang="es-ES"/>
              <a:t>Haga clic para modificar el estilo de subtítulo del patrón</a:t>
            </a:r>
            <a:endParaRPr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 eaLnBrk="1" latinLnBrk="0" hangingPunct="1">
              <a:buNone/>
              <a:defRPr kumimoji="0" lang="es-ES" sz="2000" baseline="0"/>
            </a:lvl1pPr>
          </a:lstStyle>
          <a:p>
            <a:r>
              <a:rPr kumimoji="0" lang="es-ES"/>
              <a:t>Logotipo de la compañía</a:t>
            </a:r>
          </a:p>
        </p:txBody>
      </p:sp>
    </p:spTree>
    <p:extLst>
      <p:ext uri="{BB962C8B-B14F-4D97-AF65-F5344CB8AC3E}">
        <p14:creationId xmlns:p14="http://schemas.microsoft.com/office/powerpoint/2010/main" val="12959702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fon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</p:cSld>
  <p:clrMapOvr>
    <a:masterClrMapping/>
  </p:clrMapOvr>
  <p:transition spd="slow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4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3769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5111004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01453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5544749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79221"/>
      </p:ext>
    </p:extLst>
  </p:cSld>
  <p:clrMapOvr>
    <a:masterClrMapping/>
  </p:clrMapOvr>
  <p:transition spd="slow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03567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373473957"/>
      </p:ext>
    </p:extLst>
  </p:cSld>
  <p:clrMapOvr>
    <a:masterClrMapping/>
  </p:clrMapOvr>
  <p:transition spd="slow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5254943"/>
      </p:ext>
    </p:extLst>
  </p:cSld>
  <p:clrMapOvr>
    <a:masterClrMapping/>
  </p:clrMapOvr>
  <p:transition spd="slow">
    <p:wipe dir="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464499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6739050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807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23001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16554249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24193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57542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0922044"/>
      </p:ext>
    </p:extLst>
  </p:cSld>
  <p:clrMapOvr>
    <a:masterClrMapping/>
  </p:clrMapOvr>
  <p:transition spd="slow">
    <p:wipe dir="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680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 eaLnBrk="1" latinLnBrk="0" hangingPunct="1">
              <a:defRPr kumimoji="0" lang="es-ES"/>
            </a:lvl1pPr>
          </a:lstStyle>
          <a:p>
            <a:r>
              <a:rPr kumimoji="0" lang="es-ES"/>
              <a:t>Haga clic para modificar el estilo de título del patrón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 eaLnBrk="1" latinLnBrk="0" hangingPunct="1">
              <a:defRPr kumimoji="0" lang="es-ES" sz="3200">
                <a:latin typeface="+mn-lt"/>
              </a:defRPr>
            </a:lvl1pPr>
            <a:lvl2pPr eaLnBrk="1" latinLnBrk="0" hangingPunct="1">
              <a:defRPr kumimoji="0" lang="es-ES" sz="2800">
                <a:latin typeface="+mn-lt"/>
              </a:defRPr>
            </a:lvl2pPr>
            <a:lvl3pPr eaLnBrk="1" latinLnBrk="0" hangingPunct="1">
              <a:defRPr kumimoji="0" lang="es-ES" sz="2400">
                <a:latin typeface="+mn-lt"/>
              </a:defRPr>
            </a:lvl3pPr>
            <a:lvl4pPr eaLnBrk="1" latinLnBrk="0" hangingPunct="1">
              <a:defRPr kumimoji="0" lang="es-ES" sz="2400">
                <a:latin typeface="+mn-lt"/>
              </a:defRPr>
            </a:lvl4pPr>
            <a:lvl5pPr eaLnBrk="1" latinLnBrk="0" hangingPunct="1">
              <a:defRPr kumimoji="0" lang="es-ES" sz="2400">
                <a:latin typeface="+mn-lt"/>
              </a:defRPr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2528227256"/>
      </p:ext>
    </p:extLst>
  </p:cSld>
  <p:clrMapOvr>
    <a:masterClrMapping/>
  </p:clrMapOvr>
  <p:transition spd="slow">
    <p:wipe dir="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contenido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pPr eaLnBrk="1" latinLnBrk="0" hangingPunct="1"/>
            <a:r>
              <a:rPr lang="es-ES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 eaLnBrk="1" latinLnBrk="0" hangingPunct="1">
              <a:defRPr kumimoji="0" lang="es-ES" baseline="0"/>
            </a:lvl4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pPr/>
              <a:t>20-06-2019</a:t>
            </a:fld>
            <a:endParaRPr kumimoji="0" lang="es-E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kumimoji="0" lang="es-E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pPr/>
              <a:t>‹Nº›</a:t>
            </a:fld>
            <a:endParaRPr kumimoji="0" lang="es-ES"/>
          </a:p>
        </p:txBody>
      </p:sp>
    </p:spTree>
    <p:extLst>
      <p:ext uri="{BB962C8B-B14F-4D97-AF65-F5344CB8AC3E}">
        <p14:creationId xmlns:p14="http://schemas.microsoft.com/office/powerpoint/2010/main" val="71421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2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941223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0" r:id="rId1"/>
    <p:sldLayoutId id="2147483931" r:id="rId2"/>
    <p:sldLayoutId id="2147483932" r:id="rId3"/>
    <p:sldLayoutId id="2147483933" r:id="rId4"/>
    <p:sldLayoutId id="2147483934" r:id="rId5"/>
    <p:sldLayoutId id="2147483935" r:id="rId6"/>
    <p:sldLayoutId id="2147483936" r:id="rId7"/>
    <p:sldLayoutId id="2147483937" r:id="rId8"/>
    <p:sldLayoutId id="2147483938" r:id="rId9"/>
    <p:sldLayoutId id="2147483939" r:id="rId10"/>
    <p:sldLayoutId id="2147483940" r:id="rId11"/>
    <p:sldLayoutId id="2147483941" r:id="rId12"/>
    <p:sldLayoutId id="2147483942" r:id="rId13"/>
    <p:sldLayoutId id="2147483891" r:id="rId14"/>
    <p:sldLayoutId id="2147483893" r:id="rId15"/>
    <p:sldLayoutId id="2147483663" r:id="rId16"/>
  </p:sldLayoutIdLst>
  <p:transition spd="slow">
    <p:wipe dir="d"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57B281C-5159-4971-8228-52B9A72E9ED2}" type="datetimeFigureOut">
              <a:rPr lang="es-CL" smtClean="0"/>
              <a:pPr/>
              <a:t>20-06-2019</a:t>
            </a:fld>
            <a:endParaRPr kumimoji="0"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0"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3D6E5A2-EC83-451F-A719-9AC1370DD5CF}" type="slidenum">
              <a:rPr lang="es-CL" smtClean="0"/>
              <a:pPr/>
              <a:t>‹Nº›</a:t>
            </a:fld>
            <a:endParaRPr kumimoji="0" lang="es-CL"/>
          </a:p>
        </p:txBody>
      </p:sp>
    </p:spTree>
    <p:extLst>
      <p:ext uri="{BB962C8B-B14F-4D97-AF65-F5344CB8AC3E}">
        <p14:creationId xmlns:p14="http://schemas.microsoft.com/office/powerpoint/2010/main" val="3542176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  <p:sldLayoutId id="2147483967" r:id="rId2"/>
    <p:sldLayoutId id="2147483968" r:id="rId3"/>
    <p:sldLayoutId id="2147483969" r:id="rId4"/>
    <p:sldLayoutId id="2147483970" r:id="rId5"/>
    <p:sldLayoutId id="2147483971" r:id="rId6"/>
    <p:sldLayoutId id="2147483972" r:id="rId7"/>
    <p:sldLayoutId id="2147483973" r:id="rId8"/>
    <p:sldLayoutId id="2147483974" r:id="rId9"/>
    <p:sldLayoutId id="2147483975" r:id="rId10"/>
    <p:sldLayoutId id="2147483976" r:id="rId11"/>
    <p:sldLayoutId id="2147483977" r:id="rId12"/>
    <p:sldLayoutId id="2147483978" r:id="rId13"/>
    <p:sldLayoutId id="2147483979" r:id="rId14"/>
    <p:sldLayoutId id="2147483980" r:id="rId15"/>
    <p:sldLayoutId id="2147483981" r:id="rId16"/>
    <p:sldLayoutId id="2147483982" r:id="rId17"/>
    <p:sldLayoutId id="2147483983" r:id="rId18"/>
    <p:sldLayoutId id="2147483984" r:id="rId19"/>
  </p:sldLayoutIdLst>
  <p:transition spd="slow">
    <p:wipe dir="d"/>
  </p:transition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4.xml"/><Relationship Id="rId1" Type="http://schemas.openxmlformats.org/officeDocument/2006/relationships/tags" Target="../tags/tag9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0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3.xml"/><Relationship Id="rId1" Type="http://schemas.openxmlformats.org/officeDocument/2006/relationships/tags" Target="../tags/tag13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271774" y="1700808"/>
            <a:ext cx="6600451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/>
              <a:t>Revisión Gerencial OPERACIONES 2019</a:t>
            </a:r>
            <a:br>
              <a:rPr lang="es-ES" dirty="0"/>
            </a:br>
            <a:r>
              <a:rPr lang="es-ES" dirty="0"/>
              <a:t>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265283" y="4221088"/>
            <a:ext cx="6600451" cy="1126283"/>
          </a:xfrm>
        </p:spPr>
        <p:txBody>
          <a:bodyPr>
            <a:normAutofit/>
          </a:bodyPr>
          <a:lstStyle/>
          <a:p>
            <a:r>
              <a:rPr lang="es-ES" sz="2400" dirty="0">
                <a:latin typeface="+mn-lt"/>
              </a:rPr>
              <a:t>Por: Jaime López Ramírez</a:t>
            </a:r>
          </a:p>
          <a:p>
            <a:r>
              <a:rPr lang="es-ES" sz="2400" dirty="0">
                <a:latin typeface="+mn-lt"/>
              </a:rPr>
              <a:t>Fecha: 15-05-2019</a:t>
            </a:r>
          </a:p>
        </p:txBody>
      </p:sp>
      <p:pic>
        <p:nvPicPr>
          <p:cNvPr id="1026" name="Imagen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9619"/>
            <a:ext cx="2762647" cy="8267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s-E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Temas a tratar</a:t>
            </a:r>
            <a:r>
              <a:rPr lang="es-ES" dirty="0"/>
              <a:t>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r>
              <a:rPr lang="es-ES" dirty="0"/>
              <a:t>Mostrar crecimiento en área de operaciones</a:t>
            </a:r>
          </a:p>
          <a:p>
            <a:r>
              <a:rPr lang="es-ES" dirty="0"/>
              <a:t>Analizar fortalezas  y debilidades de departamento</a:t>
            </a:r>
          </a:p>
          <a:p>
            <a:r>
              <a:rPr lang="es-ES" dirty="0"/>
              <a:t>Indicar problema que afectan la gestión de departamento</a:t>
            </a:r>
          </a:p>
        </p:txBody>
      </p:sp>
      <p:pic>
        <p:nvPicPr>
          <p:cNvPr id="2050" name="Imagen 1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65" y="6037110"/>
            <a:ext cx="2448272" cy="7326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77926"/>
            <a:ext cx="2546623" cy="7621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1187624" y="2550757"/>
            <a:ext cx="7007238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Crecimiento de operaciones</a:t>
            </a:r>
          </a:p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s-CL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>
          <a:xfrm>
            <a:off x="3131840" y="553728"/>
            <a:ext cx="3050194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IMPORTACIONES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8019" y="6228342"/>
            <a:ext cx="2105981" cy="629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4018F4A8-26AA-42A1-A8CB-4F89314A32E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9592227"/>
              </p:ext>
            </p:extLst>
          </p:nvPr>
        </p:nvGraphicFramePr>
        <p:xfrm>
          <a:off x="3707904" y="1340768"/>
          <a:ext cx="476384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D0587F6-67E8-4724-89FB-901CF892F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331770"/>
              </p:ext>
            </p:extLst>
          </p:nvPr>
        </p:nvGraphicFramePr>
        <p:xfrm>
          <a:off x="611560" y="1484784"/>
          <a:ext cx="2739785" cy="34448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60840">
                  <a:extLst>
                    <a:ext uri="{9D8B030D-6E8A-4147-A177-3AD203B41FA5}">
                      <a16:colId xmlns:a16="http://schemas.microsoft.com/office/drawing/2014/main" val="1366097913"/>
                    </a:ext>
                  </a:extLst>
                </a:gridCol>
                <a:gridCol w="850972">
                  <a:extLst>
                    <a:ext uri="{9D8B030D-6E8A-4147-A177-3AD203B41FA5}">
                      <a16:colId xmlns:a16="http://schemas.microsoft.com/office/drawing/2014/main" val="2048513529"/>
                    </a:ext>
                  </a:extLst>
                </a:gridCol>
                <a:gridCol w="827973">
                  <a:extLst>
                    <a:ext uri="{9D8B030D-6E8A-4147-A177-3AD203B41FA5}">
                      <a16:colId xmlns:a16="http://schemas.microsoft.com/office/drawing/2014/main" val="2049481951"/>
                    </a:ext>
                  </a:extLst>
                </a:gridCol>
              </a:tblGrid>
              <a:tr h="336717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Ejecutivo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Importaciones 2017 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Importaciones 2018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658660643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Alex Tapia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714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900379073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Claudia Morales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806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960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520636246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Rodrigo Domingo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1801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3339796573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Hector Hernandez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811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1200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394851775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Jaime López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1563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953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2285495810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Jocelyn Silva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1443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1525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2111550321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Daniela Silva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225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678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4102429974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Correa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1876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1782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3081186555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Mauricio Baez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207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2764864572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Jesus Herrera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1442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4792190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Paola Cruz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217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523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3992093365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Patricio Romero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1270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1572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3907704705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Robinson Rios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1333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1485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965378010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Silvia Carreño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1424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1612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3925851283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Cristian Tubi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1373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1894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976460744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Moises Diaz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977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1416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4096541059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Veronica Perez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867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4227632962"/>
                  </a:ext>
                </a:extLst>
              </a:tr>
              <a:tr h="172675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Total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16098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18043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34" marR="8634" marT="8634" marB="0" anchor="b"/>
                </a:tc>
                <a:extLst>
                  <a:ext uri="{0D108BD9-81ED-4DB2-BD59-A6C34878D82A}">
                    <a16:rowId xmlns:a16="http://schemas.microsoft.com/office/drawing/2014/main" val="113449267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2415" y="6214806"/>
            <a:ext cx="2149211" cy="6431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635896" y="575794"/>
            <a:ext cx="2516458" cy="5539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" sz="30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Exportaciones</a:t>
            </a:r>
            <a:endParaRPr lang="es-CL" sz="3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942E994-6CAD-4FE0-82C0-9686D7CBD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1634114"/>
              </p:ext>
            </p:extLst>
          </p:nvPr>
        </p:nvGraphicFramePr>
        <p:xfrm>
          <a:off x="683568" y="1628800"/>
          <a:ext cx="2732935" cy="34448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8188">
                  <a:extLst>
                    <a:ext uri="{9D8B030D-6E8A-4147-A177-3AD203B41FA5}">
                      <a16:colId xmlns:a16="http://schemas.microsoft.com/office/drawing/2014/main" val="4050216240"/>
                    </a:ext>
                  </a:extLst>
                </a:gridCol>
                <a:gridCol w="848844">
                  <a:extLst>
                    <a:ext uri="{9D8B030D-6E8A-4147-A177-3AD203B41FA5}">
                      <a16:colId xmlns:a16="http://schemas.microsoft.com/office/drawing/2014/main" val="389337754"/>
                    </a:ext>
                  </a:extLst>
                </a:gridCol>
                <a:gridCol w="825903">
                  <a:extLst>
                    <a:ext uri="{9D8B030D-6E8A-4147-A177-3AD203B41FA5}">
                      <a16:colId xmlns:a16="http://schemas.microsoft.com/office/drawing/2014/main" val="2379317926"/>
                    </a:ext>
                  </a:extLst>
                </a:gridCol>
              </a:tblGrid>
              <a:tr h="344487"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Ejecutivo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Exportaciones 2017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>
                          <a:effectLst/>
                        </a:rPr>
                        <a:t>Exportaciones 2018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1798405479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Alex Tapia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3961025545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Claudia Morales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740073954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Rodrigo Domingo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2773870749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Hector Hernandez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4270259610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Jaime López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168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2341864834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Jocelyn Silva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902027138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Daniela Silva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46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2428655378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Correa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111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105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944933747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Mauricio Baez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338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310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279299214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Maria Jesus Herrera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1554526207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Paola Cruz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3242955771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Patricio Romero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84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57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2365247153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Robinson Rios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122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112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3560264557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Silvia Carreño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75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54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4156293356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Cristian Tubi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42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4091132367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Moises Diaz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139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176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1943317876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Veronica Perez 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0</a:t>
                      </a:r>
                      <a:endParaRPr lang="es-CL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118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1259423936"/>
                  </a:ext>
                </a:extLst>
              </a:tr>
              <a:tr h="172244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>
                          <a:effectLst/>
                        </a:rPr>
                        <a:t>Total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>
                          <a:effectLst/>
                        </a:rPr>
                        <a:t>1162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CL" sz="1000" u="none" strike="noStrike" dirty="0">
                          <a:effectLst/>
                        </a:rPr>
                        <a:t>1110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2" marR="8612" marT="8612" marB="0" anchor="b"/>
                </a:tc>
                <a:extLst>
                  <a:ext uri="{0D108BD9-81ED-4DB2-BD59-A6C34878D82A}">
                    <a16:rowId xmlns:a16="http://schemas.microsoft.com/office/drawing/2014/main" val="3321516180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75BF6C2E-346E-4EDF-80BB-C85C2955DE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8626706"/>
              </p:ext>
            </p:extLst>
          </p:nvPr>
        </p:nvGraphicFramePr>
        <p:xfrm>
          <a:off x="3516638" y="1484784"/>
          <a:ext cx="4871786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5656" y="2132856"/>
            <a:ext cx="6600451" cy="2262781"/>
          </a:xfrm>
        </p:spPr>
        <p:txBody>
          <a:bodyPr>
            <a:normAutofit/>
          </a:bodyPr>
          <a:lstStyle/>
          <a:p>
            <a:pPr algn="ctr"/>
            <a:r>
              <a:rPr lang="es-ES" sz="5400" dirty="0"/>
              <a:t>FORTALEZAS Y DEBILIDADES</a:t>
            </a:r>
          </a:p>
        </p:txBody>
      </p:sp>
      <p:pic>
        <p:nvPicPr>
          <p:cNvPr id="3" name="Imagen 1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30597"/>
            <a:ext cx="2941183" cy="8802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838200" y="1524000"/>
            <a:ext cx="4267200" cy="4297363"/>
          </a:xfrm>
        </p:spPr>
        <p:txBody>
          <a:bodyPr>
            <a:normAutofit/>
          </a:bodyPr>
          <a:lstStyle/>
          <a:p>
            <a:r>
              <a:rPr lang="es-ES" sz="2000" b="1" dirty="0"/>
              <a:t>Grato ambiente Laboral y estructural</a:t>
            </a:r>
          </a:p>
          <a:p>
            <a:r>
              <a:rPr lang="es-ES" sz="2000" b="1" dirty="0"/>
              <a:t>Capacidad para trabajar bajo presión</a:t>
            </a:r>
          </a:p>
          <a:p>
            <a:r>
              <a:rPr lang="es-ES" sz="2000" b="1" dirty="0"/>
              <a:t>Profesionalismo</a:t>
            </a:r>
          </a:p>
          <a:p>
            <a:r>
              <a:rPr lang="es-ES" sz="2000" b="1" dirty="0"/>
              <a:t>Herramientas adecuadas para el desempeño de las funciones </a:t>
            </a:r>
          </a:p>
          <a:p>
            <a:r>
              <a:rPr lang="es-ES" sz="2000" b="1" dirty="0"/>
              <a:t>Buena relación con superiores directos</a:t>
            </a:r>
          </a:p>
          <a:p>
            <a:r>
              <a:rPr lang="es-ES" sz="2000" b="1" dirty="0"/>
              <a:t>Buena relación con sucursales </a:t>
            </a:r>
          </a:p>
          <a:p>
            <a:pPr marL="0" indent="0">
              <a:buNone/>
            </a:pPr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187624" y="476672"/>
            <a:ext cx="308263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Fortalezas</a:t>
            </a:r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AutoShape 4" descr="Resultado de imagen para fortaleza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743" y="5445224"/>
            <a:ext cx="3913187" cy="1169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Resultado de imagen para FORTALEZAS">
            <a:extLst>
              <a:ext uri="{FF2B5EF4-FFF2-40B4-BE49-F238E27FC236}">
                <a16:creationId xmlns:a16="http://schemas.microsoft.com/office/drawing/2014/main" id="{E2085BDB-E72D-4954-836C-E980604754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11226"/>
            <a:ext cx="3096344" cy="34139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8786" y="5517232"/>
            <a:ext cx="3914775" cy="1171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979138" y="476672"/>
            <a:ext cx="355898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Debilidades</a:t>
            </a:r>
          </a:p>
          <a:p>
            <a:pPr algn="ctr"/>
            <a:endParaRPr lang="es-E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  <p:custDataLst>
              <p:tags r:id="rId1"/>
            </p:custDataLst>
          </p:nvPr>
        </p:nvSpPr>
        <p:spPr>
          <a:xfrm>
            <a:off x="838200" y="1524000"/>
            <a:ext cx="4267200" cy="4297363"/>
          </a:xfrm>
        </p:spPr>
        <p:txBody>
          <a:bodyPr>
            <a:normAutofit lnSpcReduction="10000"/>
          </a:bodyPr>
          <a:lstStyle/>
          <a:p>
            <a:r>
              <a:rPr lang="es-ES" sz="2000" b="1" dirty="0"/>
              <a:t>Falta de cursos de capacitación para potenciar habilidades y conocimientos del departamento.</a:t>
            </a:r>
          </a:p>
          <a:p>
            <a:r>
              <a:rPr lang="es-ES" sz="2000" b="1" dirty="0"/>
              <a:t>Mayores beneficios por parte de la empresa. </a:t>
            </a:r>
          </a:p>
          <a:p>
            <a:r>
              <a:rPr lang="es-ES" sz="2000" b="1" dirty="0"/>
              <a:t>Falta de motivación por parte de alta dirección para el logro de objetivos.</a:t>
            </a:r>
          </a:p>
          <a:p>
            <a:r>
              <a:rPr lang="es-ES" sz="2000" b="1" dirty="0"/>
              <a:t>Falta de actividades extra programáticas a fin de estrechar lazos con resto de departamentos y sucursales.</a:t>
            </a:r>
          </a:p>
          <a:p>
            <a:pPr marL="0" indent="0">
              <a:buNone/>
            </a:pPr>
            <a:r>
              <a:rPr lang="es-ES" sz="2000" b="1" dirty="0"/>
              <a:t> </a:t>
            </a:r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sz="2000" b="1" dirty="0"/>
          </a:p>
          <a:p>
            <a:endParaRPr lang="es-ES" dirty="0"/>
          </a:p>
          <a:p>
            <a:pPr lvl="1"/>
            <a:endParaRPr lang="es-ES" dirty="0"/>
          </a:p>
        </p:txBody>
      </p:sp>
      <p:pic>
        <p:nvPicPr>
          <p:cNvPr id="5124" name="Picture 4" descr="Resultado de imagen para debilidad">
            <a:extLst>
              <a:ext uri="{FF2B5EF4-FFF2-40B4-BE49-F238E27FC236}">
                <a16:creationId xmlns:a16="http://schemas.microsoft.com/office/drawing/2014/main" id="{F37AF141-5D99-4005-B016-2BA3EF4D3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772816"/>
            <a:ext cx="3168352" cy="31683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90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534607" y="2767280"/>
            <a:ext cx="80747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40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effectLst/>
              </a:rPr>
              <a:t>Problemas que afectan  </a:t>
            </a:r>
          </a:p>
          <a:p>
            <a:pPr algn="ctr"/>
            <a:r>
              <a:rPr lang="es-ES" sz="4000" b="1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</a:rPr>
              <a:t>Gestión de departamento</a:t>
            </a:r>
            <a:endParaRPr lang="es-ES" sz="40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effectLst/>
            </a:endParaRP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766" y="5517232"/>
            <a:ext cx="3913187" cy="11699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763" name="Rectangle 3"/>
          <p:cNvSpPr>
            <a:spLocks noGrp="1" noChangeArrowheads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83568" y="706734"/>
            <a:ext cx="7920880" cy="5328592"/>
          </a:xfrm>
        </p:spPr>
        <p:txBody>
          <a:bodyPr>
            <a:normAutofit/>
          </a:bodyPr>
          <a:lstStyle/>
          <a:p>
            <a:r>
              <a:rPr lang="es-CL" sz="1500" b="1" u="sng" dirty="0"/>
              <a:t>Problemas de entrega con proveedor de transporte</a:t>
            </a:r>
            <a:endParaRPr lang="es-ES" sz="1500" b="1" u="sng" dirty="0"/>
          </a:p>
          <a:p>
            <a:pPr marL="0" indent="0">
              <a:buNone/>
            </a:pPr>
            <a:r>
              <a:rPr lang="es-ES" sz="1500" dirty="0"/>
              <a:t>Falta de comunicación por parte de empresa de transporte, en cuanto a fechas y horarios de entregas de cargas retiradas de puerto, lo que provoca reclamos y costos adicionales clientes.</a:t>
            </a:r>
          </a:p>
          <a:p>
            <a:r>
              <a:rPr lang="es-CL" sz="1500" b="1" u="sng" dirty="0"/>
              <a:t>Retraso en emisión de cheque de devolución de cuentas corrientes a clientes</a:t>
            </a:r>
          </a:p>
          <a:p>
            <a:pPr marL="0" indent="0">
              <a:buNone/>
            </a:pPr>
            <a:r>
              <a:rPr lang="es-CL" sz="1500" dirty="0"/>
              <a:t>Demoras, en algunos casos, de mas de 3 meses, en emisión de cheques por saldo a favor de cliente en cuenta corriente, lo que provoca molestias y constantes reclamos hacia ejecutivo.</a:t>
            </a:r>
          </a:p>
          <a:p>
            <a:r>
              <a:rPr lang="es-CL" sz="1500" b="1" u="sng" dirty="0"/>
              <a:t>Mala Comunicación con sucursal San Antonio</a:t>
            </a:r>
          </a:p>
          <a:p>
            <a:pPr marL="0" indent="0">
              <a:buNone/>
            </a:pPr>
            <a:r>
              <a:rPr lang="es-CL" sz="1500" dirty="0"/>
              <a:t>Personal no contesta llamados ni correos electrónicos, lo cual provoca problemas de falta de información a clientes en cuanto a fechas de retiro y/o de entregas en sus bodegas</a:t>
            </a:r>
            <a:endParaRPr lang="es-CL" sz="1500" b="1" u="sng" dirty="0"/>
          </a:p>
          <a:p>
            <a:r>
              <a:rPr lang="es-CL" sz="1500" b="1" u="sng" dirty="0"/>
              <a:t>Demoras en proceso de confección y presentación de DIN y DUS</a:t>
            </a:r>
          </a:p>
          <a:p>
            <a:pPr marL="0" indent="0">
              <a:buNone/>
            </a:pPr>
            <a:r>
              <a:rPr lang="es-CL" sz="1500" dirty="0"/>
              <a:t>Lo cual provoca constantes reclamos, por parte de cliente, en cuanto a no enviar provisión con el tiempo suficiente para coordinar pago de provisión o a Tesorería. </a:t>
            </a:r>
          </a:p>
          <a:p>
            <a:r>
              <a:rPr lang="es-CL" sz="1500" b="1" u="sng" dirty="0"/>
              <a:t>Falta de personal en Sucursal Aeropuerto</a:t>
            </a:r>
          </a:p>
          <a:p>
            <a:pPr marL="0" indent="0">
              <a:buNone/>
            </a:pPr>
            <a:r>
              <a:rPr lang="es-CL" sz="1500" dirty="0"/>
              <a:t>Se requiere de forma urgente la contratación de un administrativo que permanezca en la oficina de aeropuerto y revise los correos, imprima las DI y vea la parte contable</a:t>
            </a:r>
            <a:endParaRPr lang="es-CL" sz="1500" b="1" u="sng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CL" sz="15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  <a:p>
            <a:pPr marL="0" indent="0">
              <a:buNone/>
            </a:pPr>
            <a:endParaRPr lang="es-ES" sz="18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6041816"/>
            <a:ext cx="2339752" cy="6995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01247"/>
            <a:ext cx="2597804" cy="7767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3419872" y="2708920"/>
            <a:ext cx="2078813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70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FIN</a:t>
            </a: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yI2DOt6RzRcU51QxdhNew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HAGzTPKJNXuuOK4v20iPS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0uhWvCQomImT50qU5y4Zn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CdIAG7WhWjupCZ4n8F2Ks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Nt3NLyN5bG9MX84Ywq40Qo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FpChuQ9mrn7ncHkUb4wJD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HsVeI2TwAzQM9S4tQjLvMM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RE8H4Cw6MhrnQZNFfxntk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Unk8vjtC9q0JAXtyxsX2O5"/>
</p:tagLst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ánico">
  <a:themeElements>
    <a:clrScheme name="Orgá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á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á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TM02900743[[fn=Orgánico]]</Template>
  <TotalTime>0</TotalTime>
  <Words>966</Words>
  <Application>Microsoft Office PowerPoint</Application>
  <PresentationFormat>Presentación en pantalla (4:3)</PresentationFormat>
  <Paragraphs>215</Paragraphs>
  <Slides>11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Garamond</vt:lpstr>
      <vt:lpstr>Georgia</vt:lpstr>
      <vt:lpstr>Wingdings 2</vt:lpstr>
      <vt:lpstr>HDOfficeLightV0</vt:lpstr>
      <vt:lpstr>Orgánico</vt:lpstr>
      <vt:lpstr>Revisión Gerencial OPERACIONES 2019  </vt:lpstr>
      <vt:lpstr>Temas a tratar:</vt:lpstr>
      <vt:lpstr>Presentación de PowerPoint</vt:lpstr>
      <vt:lpstr>Presentación de PowerPoint</vt:lpstr>
      <vt:lpstr>Presentación de PowerPoint</vt:lpstr>
      <vt:lpstr>FORTALEZAS Y DEBILIDADES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2017-09-03T22:48:02Z</dcterms:created>
  <dcterms:modified xsi:type="dcterms:W3CDTF">2019-06-20T22:40:04Z</dcterms:modified>
</cp:coreProperties>
</file>