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7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783-4343-9115-9475A7AB4E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783-4343-9115-9475A7AB4E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783-4343-9115-9475A7AB4E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783-4343-9115-9475A7AB4E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783-4343-9115-9475A7AB4E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1783-4343-9115-9475A7AB4E2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1783-4343-9115-9475A7AB4E2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1783-4343-9115-9475A7AB4E2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1783-4343-9115-9475A7AB4E2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1783-4343-9115-9475A7AB4E2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1783-4343-9115-9475A7AB4E2D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Hoja1!$A$3:$A$13</c:f>
              <c:strCache>
                <c:ptCount val="11"/>
                <c:pt idx="0">
                  <c:v>ANTOFAGASTA</c:v>
                </c:pt>
                <c:pt idx="1">
                  <c:v>ARICA </c:v>
                </c:pt>
                <c:pt idx="2">
                  <c:v>IQUIQUE</c:v>
                </c:pt>
                <c:pt idx="3">
                  <c:v>LOS ANDES</c:v>
                </c:pt>
                <c:pt idx="4">
                  <c:v>METROPOLITANA </c:v>
                </c:pt>
                <c:pt idx="5">
                  <c:v>OSORNO </c:v>
                </c:pt>
                <c:pt idx="6">
                  <c:v>PUERTO AYSEN</c:v>
                </c:pt>
                <c:pt idx="7">
                  <c:v>PUNTA ARENAS</c:v>
                </c:pt>
                <c:pt idx="8">
                  <c:v>SAN ANTONIO</c:v>
                </c:pt>
                <c:pt idx="9">
                  <c:v>TALCAHUANO</c:v>
                </c:pt>
                <c:pt idx="10">
                  <c:v>VALPARAISO</c:v>
                </c:pt>
              </c:strCache>
            </c:strRef>
          </c:cat>
          <c:val>
            <c:numRef>
              <c:f>Hoja1!$B$3:$B$13</c:f>
              <c:numCache>
                <c:formatCode>General</c:formatCode>
                <c:ptCount val="11"/>
                <c:pt idx="0">
                  <c:v>68</c:v>
                </c:pt>
                <c:pt idx="1">
                  <c:v>0</c:v>
                </c:pt>
                <c:pt idx="2">
                  <c:v>10</c:v>
                </c:pt>
                <c:pt idx="3">
                  <c:v>660</c:v>
                </c:pt>
                <c:pt idx="4">
                  <c:v>7499</c:v>
                </c:pt>
                <c:pt idx="5">
                  <c:v>6</c:v>
                </c:pt>
                <c:pt idx="6">
                  <c:v>2</c:v>
                </c:pt>
                <c:pt idx="7">
                  <c:v>5</c:v>
                </c:pt>
                <c:pt idx="8">
                  <c:v>4074</c:v>
                </c:pt>
                <c:pt idx="9">
                  <c:v>232</c:v>
                </c:pt>
                <c:pt idx="10">
                  <c:v>3802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783-4343-9115-9475A7AB4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456445938964312"/>
          <c:y val="0.10492187732006697"/>
          <c:w val="0.23487827346286813"/>
          <c:h val="0.8126724467683835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1C3-4D95-8A2E-0D63E5C9B1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1C3-4D95-8A2E-0D63E5C9B1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1C3-4D95-8A2E-0D63E5C9B1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1C3-4D95-8A2E-0D63E5C9B1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1C3-4D95-8A2E-0D63E5C9B1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1C3-4D95-8A2E-0D63E5C9B1E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1C3-4D95-8A2E-0D63E5C9B1E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1C3-4D95-8A2E-0D63E5C9B1E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1C3-4D95-8A2E-0D63E5C9B1E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1C3-4D95-8A2E-0D63E5C9B1E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01C3-4D95-8A2E-0D63E5C9B1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Hoja1!$A$17:$A$27</c:f>
              <c:strCache>
                <c:ptCount val="11"/>
                <c:pt idx="0">
                  <c:v>ANTOFAGASTA</c:v>
                </c:pt>
                <c:pt idx="1">
                  <c:v>ARICA </c:v>
                </c:pt>
                <c:pt idx="2">
                  <c:v>IQUIQUE</c:v>
                </c:pt>
                <c:pt idx="3">
                  <c:v>LOS ANDES</c:v>
                </c:pt>
                <c:pt idx="4">
                  <c:v>METROPOLITANA </c:v>
                </c:pt>
                <c:pt idx="5">
                  <c:v>OSORNO </c:v>
                </c:pt>
                <c:pt idx="6">
                  <c:v>PUERTO AYSEN</c:v>
                </c:pt>
                <c:pt idx="7">
                  <c:v>PUNTA ARENAS</c:v>
                </c:pt>
                <c:pt idx="8">
                  <c:v>SAN ANTONIO</c:v>
                </c:pt>
                <c:pt idx="9">
                  <c:v>TALCAHUANO</c:v>
                </c:pt>
                <c:pt idx="10">
                  <c:v>VALPARAISO</c:v>
                </c:pt>
              </c:strCache>
            </c:strRef>
          </c:cat>
          <c:val>
            <c:numRef>
              <c:f>Hoja1!$B$17:$B$27</c:f>
              <c:numCache>
                <c:formatCode>General</c:formatCode>
                <c:ptCount val="11"/>
                <c:pt idx="0">
                  <c:v>25</c:v>
                </c:pt>
                <c:pt idx="1">
                  <c:v>14</c:v>
                </c:pt>
                <c:pt idx="2">
                  <c:v>0</c:v>
                </c:pt>
                <c:pt idx="3">
                  <c:v>275</c:v>
                </c:pt>
                <c:pt idx="4">
                  <c:v>405</c:v>
                </c:pt>
                <c:pt idx="5">
                  <c:v>37</c:v>
                </c:pt>
                <c:pt idx="6">
                  <c:v>0</c:v>
                </c:pt>
                <c:pt idx="7">
                  <c:v>0</c:v>
                </c:pt>
                <c:pt idx="8">
                  <c:v>235</c:v>
                </c:pt>
                <c:pt idx="9">
                  <c:v>2</c:v>
                </c:pt>
                <c:pt idx="1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1C3-4D95-8A2E-0D63E5C9B1E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191480581923323"/>
          <c:y val="0.17854478264116114"/>
          <c:w val="0.20883698835697007"/>
          <c:h val="0.561475980352308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2E1-46B8-B87B-820AC6BAE73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E1-46B8-B87B-820AC6BAE73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2E1-46B8-B87B-820AC6BAE73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2E1-46B8-B87B-820AC6BAE737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2E1-46B8-B87B-820AC6BAE737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2E1-46B8-B87B-820AC6BAE737}"/>
              </c:ext>
            </c:extLst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2E1-46B8-B87B-820AC6BAE737}"/>
              </c:ext>
            </c:extLst>
          </c:dPt>
          <c:dPt>
            <c:idx val="7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2E1-46B8-B87B-820AC6BAE737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2E1-46B8-B87B-820AC6BAE737}"/>
              </c:ext>
            </c:extLst>
          </c:dPt>
          <c:dPt>
            <c:idx val="9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A2E1-46B8-B87B-820AC6BAE737}"/>
              </c:ext>
            </c:extLst>
          </c:dPt>
          <c:dPt>
            <c:idx val="1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A2E1-46B8-B87B-820AC6BAE737}"/>
              </c:ext>
            </c:extLst>
          </c:dPt>
          <c:dLbls>
            <c:dLbl>
              <c:idx val="4"/>
              <c:layout>
                <c:manualLayout>
                  <c:x val="-1.7841587603966553E-2"/>
                  <c:y val="-0.12769671177702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2E1-46B8-B87B-820AC6BAE7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Hoja1!$D$3:$D$13</c:f>
              <c:strCache>
                <c:ptCount val="11"/>
                <c:pt idx="0">
                  <c:v>ANTOFAGASTA</c:v>
                </c:pt>
                <c:pt idx="1">
                  <c:v>ARICA </c:v>
                </c:pt>
                <c:pt idx="2">
                  <c:v>IQUIQUE</c:v>
                </c:pt>
                <c:pt idx="3">
                  <c:v>LOS ANDES</c:v>
                </c:pt>
                <c:pt idx="4">
                  <c:v>METROPOLITANA </c:v>
                </c:pt>
                <c:pt idx="5">
                  <c:v>OSORNO </c:v>
                </c:pt>
                <c:pt idx="6">
                  <c:v>PUERTO AYSEN</c:v>
                </c:pt>
                <c:pt idx="7">
                  <c:v>PUNTA ARENAS</c:v>
                </c:pt>
                <c:pt idx="8">
                  <c:v>SAN ANTONIO</c:v>
                </c:pt>
                <c:pt idx="9">
                  <c:v>TALCAHUANO</c:v>
                </c:pt>
                <c:pt idx="10">
                  <c:v>VALPARAISO</c:v>
                </c:pt>
              </c:strCache>
            </c:strRef>
          </c:cat>
          <c:val>
            <c:numRef>
              <c:f>Hoja1!$E$3:$E$13</c:f>
              <c:numCache>
                <c:formatCode>General</c:formatCode>
                <c:ptCount val="11"/>
                <c:pt idx="0">
                  <c:v>49</c:v>
                </c:pt>
                <c:pt idx="1">
                  <c:v>13</c:v>
                </c:pt>
                <c:pt idx="2">
                  <c:v>18</c:v>
                </c:pt>
                <c:pt idx="3">
                  <c:v>700</c:v>
                </c:pt>
                <c:pt idx="4">
                  <c:v>8097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5652</c:v>
                </c:pt>
                <c:pt idx="9">
                  <c:v>352</c:v>
                </c:pt>
                <c:pt idx="10">
                  <c:v>3618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2E1-46B8-B87B-820AC6BAE73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376873473912108"/>
          <c:y val="0.10336924466379988"/>
          <c:w val="0.25582402531827447"/>
          <c:h val="0.611871606590728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C7E-4FE5-B7D7-F5052FBE90F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C7E-4FE5-B7D7-F5052FBE90F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C7E-4FE5-B7D7-F5052FBE90F4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C7E-4FE5-B7D7-F5052FBE90F4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C7E-4FE5-B7D7-F5052FBE90F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C7E-4FE5-B7D7-F5052FBE90F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C7E-4FE5-B7D7-F5052FBE90F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C7E-4FE5-B7D7-F5052FBE90F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C7E-4FE5-B7D7-F5052FBE90F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C7E-4FE5-B7D7-F5052FBE90F4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C7E-4FE5-B7D7-F5052FBE90F4}"/>
              </c:ext>
            </c:extLst>
          </c:dPt>
          <c:dLbls>
            <c:dLbl>
              <c:idx val="4"/>
              <c:layout>
                <c:manualLayout>
                  <c:x val="-1.5705785591560422E-2"/>
                  <c:y val="2.8078579203483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C7E-4FE5-B7D7-F5052FBE90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Hoja1!$D$17:$D$27</c:f>
              <c:strCache>
                <c:ptCount val="11"/>
                <c:pt idx="0">
                  <c:v>ANTOFAGASTA</c:v>
                </c:pt>
                <c:pt idx="1">
                  <c:v>ARICA </c:v>
                </c:pt>
                <c:pt idx="2">
                  <c:v>IQUIQUE</c:v>
                </c:pt>
                <c:pt idx="3">
                  <c:v>LOS ANDES</c:v>
                </c:pt>
                <c:pt idx="4">
                  <c:v>METROPOLITANA </c:v>
                </c:pt>
                <c:pt idx="5">
                  <c:v>OSORNO </c:v>
                </c:pt>
                <c:pt idx="6">
                  <c:v>PUERTO AYSEN</c:v>
                </c:pt>
                <c:pt idx="7">
                  <c:v>PUNTA ARENAS</c:v>
                </c:pt>
                <c:pt idx="8">
                  <c:v>SAN ANTONIO</c:v>
                </c:pt>
                <c:pt idx="9">
                  <c:v>TALCAHUANO</c:v>
                </c:pt>
                <c:pt idx="10">
                  <c:v>VALPARAISO</c:v>
                </c:pt>
              </c:strCache>
            </c:strRef>
          </c:cat>
          <c:val>
            <c:numRef>
              <c:f>Hoja1!$E$17:$E$27</c:f>
              <c:numCache>
                <c:formatCode>General</c:formatCode>
                <c:ptCount val="11"/>
                <c:pt idx="0">
                  <c:v>14</c:v>
                </c:pt>
                <c:pt idx="1">
                  <c:v>19</c:v>
                </c:pt>
                <c:pt idx="2">
                  <c:v>3</c:v>
                </c:pt>
                <c:pt idx="3">
                  <c:v>344</c:v>
                </c:pt>
                <c:pt idx="4">
                  <c:v>340</c:v>
                </c:pt>
                <c:pt idx="5">
                  <c:v>34</c:v>
                </c:pt>
                <c:pt idx="6">
                  <c:v>0</c:v>
                </c:pt>
                <c:pt idx="7">
                  <c:v>0</c:v>
                </c:pt>
                <c:pt idx="8">
                  <c:v>212</c:v>
                </c:pt>
                <c:pt idx="9">
                  <c:v>16</c:v>
                </c:pt>
                <c:pt idx="1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C7E-4FE5-B7D7-F5052FBE90F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31954237851342"/>
          <c:y val="6.296749994579709E-2"/>
          <c:w val="0.20648277923940039"/>
          <c:h val="0.882669483410301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664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8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14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79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9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3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5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3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7197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07597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4806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325692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42083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75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18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6/23/2019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5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9EC2AA8-CCE0-45DB-908B-E3111B21E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Elaborado por: Jorge Marín Vallejos (Gerente de operaciones</a:t>
            </a:r>
            <a:r>
              <a:rPr lang="es-ES" sz="2400" dirty="0"/>
              <a:t>)</a:t>
            </a:r>
          </a:p>
          <a:p>
            <a:r>
              <a:rPr lang="es-ES" sz="2400" dirty="0"/>
              <a:t>Fecha: 15/05/2019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947E1E9-1712-44B4-9716-7DC58473893C}"/>
              </a:ext>
            </a:extLst>
          </p:cNvPr>
          <p:cNvSpPr/>
          <p:nvPr/>
        </p:nvSpPr>
        <p:spPr>
          <a:xfrm>
            <a:off x="850619" y="1203190"/>
            <a:ext cx="935556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REVISION GERENCIAL SUCURSALES 2019</a:t>
            </a:r>
            <a:endParaRPr lang="es-C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158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19A6E09-BF32-4700-89B4-0CA2A1050D7A}"/>
              </a:ext>
            </a:extLst>
          </p:cNvPr>
          <p:cNvSpPr/>
          <p:nvPr/>
        </p:nvSpPr>
        <p:spPr>
          <a:xfrm>
            <a:off x="2426388" y="171126"/>
            <a:ext cx="77989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strike="noStrike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Operaciones de Ingreso 2017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2B2D572A-15B1-4887-B081-FBFF1B354F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774396"/>
              </p:ext>
            </p:extLst>
          </p:nvPr>
        </p:nvGraphicFramePr>
        <p:xfrm>
          <a:off x="4367262" y="1230203"/>
          <a:ext cx="7217777" cy="451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14F19AB7-16D3-4CCD-AB86-624B6C36C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682807"/>
              </p:ext>
            </p:extLst>
          </p:nvPr>
        </p:nvGraphicFramePr>
        <p:xfrm>
          <a:off x="1450065" y="1115667"/>
          <a:ext cx="2411895" cy="44015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0165">
                  <a:extLst>
                    <a:ext uri="{9D8B030D-6E8A-4147-A177-3AD203B41FA5}">
                      <a16:colId xmlns:a16="http://schemas.microsoft.com/office/drawing/2014/main" val="3617225153"/>
                    </a:ext>
                  </a:extLst>
                </a:gridCol>
                <a:gridCol w="1101730">
                  <a:extLst>
                    <a:ext uri="{9D8B030D-6E8A-4147-A177-3AD203B41FA5}">
                      <a16:colId xmlns:a16="http://schemas.microsoft.com/office/drawing/2014/main" val="3757729237"/>
                    </a:ext>
                  </a:extLst>
                </a:gridCol>
              </a:tblGrid>
              <a:tr h="54492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ADUANA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INGRESO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1005882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ANTOFAGASTA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68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6651031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ARICA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1919527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IQUIQUE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10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3324329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LOS ANDES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660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641182"/>
                  </a:ext>
                </a:extLst>
              </a:tr>
              <a:tr h="544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METROPOLITANA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7499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6332956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OSORNO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310131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PUERTO AYSEN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3707112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PUNTA ARENAS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291656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SAN ANTONIO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4074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9601536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TALCAHUANO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232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6095173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VALPARAISO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>
                          <a:effectLst/>
                        </a:rPr>
                        <a:t>3802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7250029"/>
                  </a:ext>
                </a:extLst>
              </a:tr>
              <a:tr h="301061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16358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3726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1132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ADFAE3A-96D6-426C-B997-67C9C59B73E1}"/>
              </a:ext>
            </a:extLst>
          </p:cNvPr>
          <p:cNvSpPr/>
          <p:nvPr/>
        </p:nvSpPr>
        <p:spPr>
          <a:xfrm>
            <a:off x="2724548" y="171126"/>
            <a:ext cx="72026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strike="noStrike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Operaciones de Salida 2017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7D678D5-B7C2-4C3D-A162-137680C3D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062715"/>
              </p:ext>
            </p:extLst>
          </p:nvPr>
        </p:nvGraphicFramePr>
        <p:xfrm>
          <a:off x="1431236" y="1221685"/>
          <a:ext cx="2358886" cy="4834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1371">
                  <a:extLst>
                    <a:ext uri="{9D8B030D-6E8A-4147-A177-3AD203B41FA5}">
                      <a16:colId xmlns:a16="http://schemas.microsoft.com/office/drawing/2014/main" val="739988174"/>
                    </a:ext>
                  </a:extLst>
                </a:gridCol>
                <a:gridCol w="1077515">
                  <a:extLst>
                    <a:ext uri="{9D8B030D-6E8A-4147-A177-3AD203B41FA5}">
                      <a16:colId xmlns:a16="http://schemas.microsoft.com/office/drawing/2014/main" val="3064713306"/>
                    </a:ext>
                  </a:extLst>
                </a:gridCol>
              </a:tblGrid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ADUANA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SALIDA 2017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1457215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ANTOFAGASTA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5170653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ARICA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0521701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IQUIQUE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8248434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LOS ANDES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275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5264550"/>
                  </a:ext>
                </a:extLst>
              </a:tr>
              <a:tr h="633639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METROPOLITANA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405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1255550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OSORNO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6053367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PUERTO AYSEN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1706001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PUNTA ARENAS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546730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SAN ANTONIO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235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4533287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TALCAHUANO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48729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VALPARAISO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177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2239327"/>
                  </a:ext>
                </a:extLst>
              </a:tr>
              <a:tr h="35007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1170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6199589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DCBB0798-2C02-4A74-AEF4-2EDAD65F8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2353831"/>
              </p:ext>
            </p:extLst>
          </p:nvPr>
        </p:nvGraphicFramePr>
        <p:xfrm>
          <a:off x="3790122" y="1221685"/>
          <a:ext cx="8239436" cy="483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5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28FC475-D431-4AD1-A6F3-4DC774CBEEAC}"/>
              </a:ext>
            </a:extLst>
          </p:cNvPr>
          <p:cNvSpPr/>
          <p:nvPr/>
        </p:nvSpPr>
        <p:spPr>
          <a:xfrm>
            <a:off x="2061709" y="315604"/>
            <a:ext cx="751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Operaciones de Ingreso 2018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F6F91EE-9319-4BCF-BC50-7C6ADCA14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436987"/>
              </p:ext>
            </p:extLst>
          </p:nvPr>
        </p:nvGraphicFramePr>
        <p:xfrm>
          <a:off x="1174266" y="1261441"/>
          <a:ext cx="2165281" cy="5046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059">
                  <a:extLst>
                    <a:ext uri="{9D8B030D-6E8A-4147-A177-3AD203B41FA5}">
                      <a16:colId xmlns:a16="http://schemas.microsoft.com/office/drawing/2014/main" val="3002842601"/>
                    </a:ext>
                  </a:extLst>
                </a:gridCol>
                <a:gridCol w="995222">
                  <a:extLst>
                    <a:ext uri="{9D8B030D-6E8A-4147-A177-3AD203B41FA5}">
                      <a16:colId xmlns:a16="http://schemas.microsoft.com/office/drawing/2014/main" val="2473324330"/>
                    </a:ext>
                  </a:extLst>
                </a:gridCol>
              </a:tblGrid>
              <a:tr h="6247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ADUANA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INGRESO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9108969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ANTOFAGASTA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5815635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ARICA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490881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IQUIQUE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4475425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LOS ANDES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700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56396542"/>
                  </a:ext>
                </a:extLst>
              </a:tr>
              <a:tr h="6247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METROPOLITANA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8097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3118756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OSORNO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7747996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PUERTO AYSEN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0452581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PUNTA ARENAS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1201740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SAN ANTONIO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5652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0091242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TALCAHUANO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352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3035445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VALPARAISO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3618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6949431"/>
                  </a:ext>
                </a:extLst>
              </a:tr>
              <a:tr h="345184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18505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8417534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92C2B42-5607-43E8-9D25-E73B8A6127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397171"/>
              </p:ext>
            </p:extLst>
          </p:nvPr>
        </p:nvGraphicFramePr>
        <p:xfrm>
          <a:off x="3810000" y="1261441"/>
          <a:ext cx="7321826" cy="539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4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47D3AB3-A16B-4B09-8814-B03FF33481E1}"/>
              </a:ext>
            </a:extLst>
          </p:cNvPr>
          <p:cNvSpPr/>
          <p:nvPr/>
        </p:nvSpPr>
        <p:spPr>
          <a:xfrm>
            <a:off x="2309162" y="249343"/>
            <a:ext cx="7202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Operaciones de Salida 2018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6B9F2DD-C59D-4E06-B0E6-EFEF88A6E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555910"/>
              </p:ext>
            </p:extLst>
          </p:nvPr>
        </p:nvGraphicFramePr>
        <p:xfrm>
          <a:off x="1621375" y="1164395"/>
          <a:ext cx="2190969" cy="5320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3940">
                  <a:extLst>
                    <a:ext uri="{9D8B030D-6E8A-4147-A177-3AD203B41FA5}">
                      <a16:colId xmlns:a16="http://schemas.microsoft.com/office/drawing/2014/main" val="2695727628"/>
                    </a:ext>
                  </a:extLst>
                </a:gridCol>
                <a:gridCol w="1007029">
                  <a:extLst>
                    <a:ext uri="{9D8B030D-6E8A-4147-A177-3AD203B41FA5}">
                      <a16:colId xmlns:a16="http://schemas.microsoft.com/office/drawing/2014/main" val="3942312542"/>
                    </a:ext>
                  </a:extLst>
                </a:gridCol>
              </a:tblGrid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ADUANA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SALIDA 2018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4531188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ANTOFAGASTA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3346003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ARICA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19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2977554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IQUIQUE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9834211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LOS ANDES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344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6261916"/>
                  </a:ext>
                </a:extLst>
              </a:tr>
              <a:tr h="697369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METROPOLITANA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340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3515175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OSORNO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34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5965423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PUERTO AYSEN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4255327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PUNTA ARENAS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0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365710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SAN ANTONIO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212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4417440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TALCAHUANO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16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9519197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VALPARAISO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173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7703589"/>
                  </a:ext>
                </a:extLst>
              </a:tr>
              <a:tr h="38528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1155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515207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4F74766-5101-4064-B3E1-C328321DB1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893667"/>
              </p:ext>
            </p:extLst>
          </p:nvPr>
        </p:nvGraphicFramePr>
        <p:xfrm>
          <a:off x="3892064" y="1610897"/>
          <a:ext cx="7840391" cy="499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742362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376414-5558-453C-8A70-01A54D728891}"/>
              </a:ext>
            </a:extLst>
          </p:cNvPr>
          <p:cNvSpPr/>
          <p:nvPr/>
        </p:nvSpPr>
        <p:spPr>
          <a:xfrm>
            <a:off x="6003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42899A7-D5A4-464E-8353-5C1F9C9F81EC}"/>
              </a:ext>
            </a:extLst>
          </p:cNvPr>
          <p:cNvSpPr/>
          <p:nvPr/>
        </p:nvSpPr>
        <p:spPr>
          <a:xfrm>
            <a:off x="1055076" y="179755"/>
            <a:ext cx="9847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Interacción entre ejecutivos de cuentas y Sucursal</a:t>
            </a:r>
            <a:endParaRPr lang="es-E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D22296C-24EE-463F-BDD5-FAA134A5AEEB}"/>
              </a:ext>
            </a:extLst>
          </p:cNvPr>
          <p:cNvSpPr/>
          <p:nvPr/>
        </p:nvSpPr>
        <p:spPr>
          <a:xfrm>
            <a:off x="478302" y="984738"/>
            <a:ext cx="11155680" cy="5454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L" b="1" u="sng" spc="75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spc="75" dirty="0">
                <a:ea typeface="Times New Roman" panose="02020603050405020304" pitchFamily="18" charset="0"/>
                <a:cs typeface="Arial" panose="020B0604020202020204" pitchFamily="34" charset="0"/>
              </a:rPr>
              <a:t>Carpetas de despacho</a:t>
            </a:r>
            <a:r>
              <a:rPr lang="es-CL" b="1" spc="75" dirty="0">
                <a:ea typeface="Times New Roman" panose="02020603050405020304" pitchFamily="18" charset="0"/>
                <a:cs typeface="Arial" panose="020B0604020202020204" pitchFamily="34" charset="0"/>
              </a:rPr>
              <a:t>: Carpetas no llegan con documentos de forma correcta, es decir, no llega con endosos, factura comercial legalizada, carpeta parcial con documentos legalizados, sin foliar, no se instruye contacto de transporte y dirección de entrega que retirara la carga</a:t>
            </a:r>
            <a:r>
              <a:rPr lang="es-CL" b="1" spc="75" dirty="0">
                <a:solidFill>
                  <a:srgbClr val="5A5A5A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s-CL" b="1" spc="75" dirty="0">
                <a:ea typeface="Times New Roman" panose="02020603050405020304" pitchFamily="18" charset="0"/>
                <a:cs typeface="Arial" panose="020B0604020202020204" pitchFamily="34" charset="0"/>
              </a:rPr>
              <a:t>Adicionalmente se menciona que carpetas llegan en valija, con documentos sueltos y no en su interior</a:t>
            </a:r>
            <a:endParaRPr lang="es-CL" b="1" spc="75" dirty="0">
              <a:solidFill>
                <a:srgbClr val="5A5A5A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u="sng" dirty="0">
                <a:cs typeface="Arial" panose="020B0604020202020204" pitchFamily="34" charset="0"/>
              </a:rPr>
              <a:t>Pagos de derechos de aduanas (Aeropuerto): </a:t>
            </a:r>
            <a:r>
              <a:rPr lang="es-CL" b="1" dirty="0"/>
              <a:t>Se informa que los pagos se efectúan a toda hora de la mañana, no se respeta el orden establecido, que debería, haber una hora de corte a las 12:30 horas para retiro de carga en horario de la mañana y establecer un horario para la tarde</a:t>
            </a:r>
            <a:endParaRPr lang="es-CL" b="1" dirty="0">
              <a:cs typeface="Arial" panose="020B0604020202020204" pitchFamily="34" charset="0"/>
            </a:endParaRPr>
          </a:p>
          <a:p>
            <a:endParaRPr lang="es-CL" b="1" dirty="0"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Retiro de guía aéreas</a:t>
            </a:r>
            <a:r>
              <a:rPr lang="es-ES" b="1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sucursal indica que pierden mucho tiempo, cuando ejecutivo mandan correos solicitando retiro de guía aérea que ni siquiera han sido despachados de origen.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pc="75" dirty="0">
              <a:solidFill>
                <a:srgbClr val="5A5A5A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F17F7A9-3B5D-4C6E-A193-AA2F96950EF9}"/>
              </a:ext>
            </a:extLst>
          </p:cNvPr>
          <p:cNvSpPr/>
          <p:nvPr/>
        </p:nvSpPr>
        <p:spPr>
          <a:xfrm>
            <a:off x="1591892" y="379620"/>
            <a:ext cx="11554265" cy="2159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Los errores mas comunes detectados al momento del retiro de la carga son: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Bultos, peso, numero de guía aérea, </a:t>
            </a:r>
            <a:r>
              <a:rPr lang="es-CL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cia</a:t>
            </a: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 transportadora, etc.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Este proceso de efectuar la aclaración se demora por lo menos 1 hora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Además, indican que las guías Courier DHL se pueden bajar el sistema que a veces las guías solicitados por sistema enviadas a la persona encargada para tal efecto tienen que ir a la puerta dos a efectuar su retiro, a lo cual empresa transportadora que aún no están disponible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932F06D-E615-44EF-9A0C-06B68E55162B}"/>
              </a:ext>
            </a:extLst>
          </p:cNvPr>
          <p:cNvSpPr/>
          <p:nvPr/>
        </p:nvSpPr>
        <p:spPr>
          <a:xfrm>
            <a:off x="1291984" y="2635435"/>
            <a:ext cx="11755902" cy="3065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Lugar físico de trabajo (oficina)</a:t>
            </a:r>
            <a:r>
              <a:rPr lang="es-ES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Poseen sillas en mal estado, prácticamente es su totalidad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Internet inestable deben están prendiendo y apagando el </a:t>
            </a:r>
            <a:r>
              <a:rPr lang="es-CL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swich</a:t>
            </a: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s-CL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router</a:t>
            </a: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Para tener señal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Problemas con proveedor de transporte, indican que hay una desconexión de información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A veces transportista indica que, si está en aeropuerto, pero no indica que está en una fila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Distancia 2 cuadras antes de llegar a la puerta de acceso, sin duda que solo con una coordinación mejorara, tal vez designando un transporte diario punto fijo para los primeros retiros de mercancías </a:t>
            </a:r>
            <a:endParaRPr lang="es-ES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8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0A98B36F-BA65-43CE-95CF-FF5149CC202A}"/>
              </a:ext>
            </a:extLst>
          </p:cNvPr>
          <p:cNvSpPr/>
          <p:nvPr/>
        </p:nvSpPr>
        <p:spPr>
          <a:xfrm>
            <a:off x="4244070" y="294474"/>
            <a:ext cx="40414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SUGERENCIAS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6669F81-897B-4DF2-ADA4-DBCB2EB1D026}"/>
              </a:ext>
            </a:extLst>
          </p:cNvPr>
          <p:cNvSpPr/>
          <p:nvPr/>
        </p:nvSpPr>
        <p:spPr>
          <a:xfrm>
            <a:off x="764141" y="1574299"/>
            <a:ext cx="1131511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Se necesita caja chica para cada sucursal</a:t>
            </a: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Faltan estantes para guardar materiales. Adicionalmente, se necesita mantención y cambio de sillas, en especial sucursal de Aeropuerto.</a:t>
            </a: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Se requiere contratar servicios de radiotaxis para traslado de tramitadores a altas horas de la noche</a:t>
            </a: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>
                <a:ea typeface="Calibri" panose="020F0502020204030204" pitchFamily="34" charset="0"/>
                <a:cs typeface="Times New Roman" panose="02020603050405020304" pitchFamily="18" charset="0"/>
              </a:rPr>
              <a:t>Falta reuniones de coordinación con ejecutivos comerciales y pedidores arancelarios </a:t>
            </a: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L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3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6AF6DD3-33C0-4DD6-8586-3969BEABA250}"/>
              </a:ext>
            </a:extLst>
          </p:cNvPr>
          <p:cNvSpPr/>
          <p:nvPr/>
        </p:nvSpPr>
        <p:spPr>
          <a:xfrm>
            <a:off x="2983345" y="2290617"/>
            <a:ext cx="37339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FIN</a:t>
            </a:r>
            <a:endParaRPr lang="es-CL" sz="9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086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188</TotalTime>
  <Words>568</Words>
  <Application>Microsoft Office PowerPoint</Application>
  <PresentationFormat>Panorámica</PresentationFormat>
  <Paragraphs>148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GERENCIAL SUCURSALES 2018</dc:title>
  <dc:creator>Practica</dc:creator>
  <cp:lastModifiedBy>JAIMASTER</cp:lastModifiedBy>
  <cp:revision>33</cp:revision>
  <dcterms:created xsi:type="dcterms:W3CDTF">2018-05-07T19:18:51Z</dcterms:created>
  <dcterms:modified xsi:type="dcterms:W3CDTF">2019-06-23T22:01:50Z</dcterms:modified>
</cp:coreProperties>
</file>