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2"/>
    <p:sldId id="256" r:id="rId3"/>
    <p:sldId id="257" r:id="rId4"/>
    <p:sldId id="259" r:id="rId5"/>
    <p:sldId id="258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6" d="100"/>
          <a:sy n="76" d="100"/>
        </p:scale>
        <p:origin x="6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varo\Documents\PORCENTAJE%202015-201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% DE CRECIMIENTO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Hoja1!$C$18</c:f>
              <c:strCache>
                <c:ptCount val="1"/>
                <c:pt idx="0">
                  <c:v>AÑO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satMod val="110000"/>
                    <a:lumMod val="104000"/>
                  </a:schemeClr>
                </a:gs>
                <a:gs pos="69000">
                  <a:schemeClr val="accent1">
                    <a:shade val="88000"/>
                    <a:satMod val="130000"/>
                    <a:lumMod val="92000"/>
                  </a:schemeClr>
                </a:gs>
                <a:gs pos="100000">
                  <a:schemeClr val="accent1">
                    <a:shade val="78000"/>
                    <a:satMod val="130000"/>
                    <a:lumMod val="92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080000"/>
              </a:lightRig>
            </a:scene3d>
            <a:sp3d>
              <a:bevelT w="38100" h="12700" prst="softRound"/>
            </a:sp3d>
          </c:spPr>
          <c:invertIfNegative val="0"/>
          <c:val>
            <c:numRef>
              <c:f>Hoja1!$C$19:$C$23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4B-4D83-AC32-913D6A677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547016"/>
        <c:axId val="129546624"/>
      </c:barChart>
      <c:lineChart>
        <c:grouping val="standard"/>
        <c:varyColors val="0"/>
        <c:ser>
          <c:idx val="1"/>
          <c:order val="1"/>
          <c:tx>
            <c:strRef>
              <c:f>Hoja1!$D$18</c:f>
              <c:strCache>
                <c:ptCount val="1"/>
                <c:pt idx="0">
                  <c:v>OPERACIONES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val>
            <c:numRef>
              <c:f>Hoja1!$D$19:$D$23</c:f>
              <c:numCache>
                <c:formatCode>General</c:formatCode>
                <c:ptCount val="5"/>
                <c:pt idx="0">
                  <c:v>9855</c:v>
                </c:pt>
                <c:pt idx="1">
                  <c:v>11591</c:v>
                </c:pt>
                <c:pt idx="2">
                  <c:v>14591</c:v>
                </c:pt>
                <c:pt idx="3">
                  <c:v>17649</c:v>
                </c:pt>
                <c:pt idx="4">
                  <c:v>19679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4B-4D83-AC32-913D6A677B21}"/>
            </c:ext>
          </c:extLst>
        </c:ser>
        <c:ser>
          <c:idx val="2"/>
          <c:order val="2"/>
          <c:tx>
            <c:strRef>
              <c:f>Hoja1!$E$18</c:f>
              <c:strCache>
                <c:ptCount val="1"/>
                <c:pt idx="0">
                  <c:v>PORCENTAJE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0800" dist="50800" dir="5400000" sx="96000" sy="96000" rotWithShape="0">
                <a:srgbClr val="000000">
                  <a:alpha val="48000"/>
                </a:srgbClr>
              </a:outerShdw>
            </a:effectLst>
          </c:spPr>
          <c:marker>
            <c:symbol val="none"/>
          </c:marker>
          <c:val>
            <c:numRef>
              <c:f>Hoja1!$E$19:$E$23</c:f>
              <c:numCache>
                <c:formatCode>0.00%</c:formatCode>
                <c:ptCount val="5"/>
                <c:pt idx="1">
                  <c:v>0.17610000000000001</c:v>
                </c:pt>
                <c:pt idx="2">
                  <c:v>0.28660000000000002</c:v>
                </c:pt>
                <c:pt idx="3">
                  <c:v>0.17899999999999999</c:v>
                </c:pt>
                <c:pt idx="4">
                  <c:v>0.1192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4B-4D83-AC32-913D6A677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9888608"/>
        <c:axId val="319887040"/>
      </c:lineChart>
      <c:catAx>
        <c:axId val="12954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9546624"/>
        <c:crosses val="autoZero"/>
        <c:auto val="1"/>
        <c:lblAlgn val="ctr"/>
        <c:lblOffset val="100"/>
        <c:noMultiLvlLbl val="0"/>
      </c:catAx>
      <c:valAx>
        <c:axId val="12954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9547016"/>
        <c:crosses val="autoZero"/>
        <c:crossBetween val="between"/>
      </c:valAx>
      <c:valAx>
        <c:axId val="31988704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19888608"/>
        <c:crosses val="max"/>
        <c:crossBetween val="between"/>
      </c:valAx>
      <c:catAx>
        <c:axId val="319888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98870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Atencion</a:t>
            </a:r>
            <a:r>
              <a:rPr lang="en-US" baseline="0"/>
              <a:t> Ejecutiva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FD7-4380-9818-EFA686071A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EFD7-4380-9818-EFA686071A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EFD7-4380-9818-EFA686071A3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EFD7-4380-9818-EFA686071A3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EFD7-4380-9818-EFA686071A3F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D7-4380-9818-EFA686071A3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D7-4380-9818-EFA686071A3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D7-4380-9818-EFA686071A3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Hoja1!$A$4:$A$8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Hoja1!$B$4:$B$8</c:f>
              <c:numCache>
                <c:formatCode>General</c:formatCode>
                <c:ptCount val="5"/>
                <c:pt idx="0">
                  <c:v>15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FD7-4380-9818-EFA686071A3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Rapidez</a:t>
            </a:r>
            <a:r>
              <a:rPr lang="en-US" baseline="0"/>
              <a:t> en la tramitacion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F81-4C13-AF3A-753EDF0826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F81-4C13-AF3A-753EDF0826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F81-4C13-AF3A-753EDF0826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AF81-4C13-AF3A-753EDF0826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AF81-4C13-AF3A-753EDF0826B9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F81-4C13-AF3A-753EDF0826B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F81-4C13-AF3A-753EDF0826B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Hoja1!$A$14:$A$18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Hoja1!$B$14:$B$18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F81-4C13-AF3A-753EDF0826B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Facturacion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03F-42F5-B20A-9E76DEA3B12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03F-42F5-B20A-9E76DEA3B12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03F-42F5-B20A-9E76DEA3B12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03F-42F5-B20A-9E76DEA3B12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303F-42F5-B20A-9E76DEA3B120}"/>
              </c:ext>
            </c:extLst>
          </c:dPt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3F-42F5-B20A-9E76DEA3B12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Hoja1!$A$24:$A$28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Hoja1!$B$24:$B$28</c:f>
              <c:numCache>
                <c:formatCode>General</c:formatCode>
                <c:ptCount val="5"/>
                <c:pt idx="0">
                  <c:v>4</c:v>
                </c:pt>
                <c:pt idx="1">
                  <c:v>11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03F-42F5-B20A-9E76DEA3B12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Mensajeria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F4A-4E25-9D43-82B23DDA65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F4A-4E25-9D43-82B23DDA65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F4A-4E25-9D43-82B23DDA656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F4A-4E25-9D43-82B23DDA656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F4A-4E25-9D43-82B23DDA6561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4A-4E25-9D43-82B23DDA656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F4A-4E25-9D43-82B23DDA656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Hoja1!$H$4:$H$8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Hoja1!$I$4:$I$8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F4A-4E25-9D43-82B23DDA656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Transporte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8306-4454-80CD-6B4EF7AA01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8306-4454-80CD-6B4EF7AA01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8306-4454-80CD-6B4EF7AA011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8306-4454-80CD-6B4EF7AA011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8306-4454-80CD-6B4EF7AA0112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06-4454-80CD-6B4EF7AA011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Hoja1!$H$14:$H$18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Hoja1!$I$14:$I$18</c:f>
              <c:numCache>
                <c:formatCode>General</c:formatCode>
                <c:ptCount val="5"/>
                <c:pt idx="0">
                  <c:v>7</c:v>
                </c:pt>
                <c:pt idx="1">
                  <c:v>11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306-4454-80CD-6B4EF7AA011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Asesoria</a:t>
            </a:r>
            <a:r>
              <a:rPr lang="en-US" baseline="0"/>
              <a:t> Tecnica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9E5-4262-B3B8-C0BECACEE6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9E5-4262-B3B8-C0BECACEE6C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9E5-4262-B3B8-C0BECACEE6C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9E5-4262-B3B8-C0BECACEE6C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99E5-4262-B3B8-C0BECACEE6CD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E5-4262-B3B8-C0BECACEE6C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E5-4262-B3B8-C0BECACEE6CD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Hoja1!$H$24:$H$28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Hoja1!$I$24:$I$28</c:f>
              <c:numCache>
                <c:formatCode>General</c:formatCode>
                <c:ptCount val="5"/>
                <c:pt idx="0">
                  <c:v>11</c:v>
                </c:pt>
                <c:pt idx="1">
                  <c:v>7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9E5-4262-B3B8-C0BECACEE6C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Atencion</a:t>
            </a:r>
            <a:r>
              <a:rPr lang="en-US" baseline="0"/>
              <a:t> Ejecutiva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9E5-4DD5-A07C-C31EF6DEB9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9E5-4DD5-A07C-C31EF6DEB9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9E5-4DD5-A07C-C31EF6DEB9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9E5-4DD5-A07C-C31EF6DEB9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B9E5-4DD5-A07C-C31EF6DEB921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E5-4DD5-A07C-C31EF6DEB92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9E5-4DD5-A07C-C31EF6DEB92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9E5-4DD5-A07C-C31EF6DEB92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Hoja1!$A$4:$A$8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Hoja1!$B$4:$B$8</c:f>
              <c:numCache>
                <c:formatCode>General</c:formatCode>
                <c:ptCount val="5"/>
                <c:pt idx="0">
                  <c:v>15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E5-4DD5-A07C-C31EF6DEB92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Rapidez</a:t>
            </a:r>
            <a:r>
              <a:rPr lang="en-US" baseline="0"/>
              <a:t> en la tramitacion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9E3-4591-9E58-F548A9A7325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9E3-4591-9E58-F548A9A7325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9E3-4591-9E58-F548A9A7325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9E3-4591-9E58-F548A9A7325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C9E3-4591-9E58-F548A9A7325B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E3-4591-9E58-F548A9A7325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E3-4591-9E58-F548A9A7325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Hoja1!$A$14:$A$18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Hoja1!$B$14:$B$18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9E3-4591-9E58-F548A9A732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Facturacion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5D89-493D-A627-8584B86487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5D89-493D-A627-8584B86487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5D89-493D-A627-8584B86487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5D89-493D-A627-8584B86487C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5D89-493D-A627-8584B86487C7}"/>
              </c:ext>
            </c:extLst>
          </c:dPt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D89-493D-A627-8584B86487C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Hoja1!$A$24:$A$28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Hoja1!$B$24:$B$28</c:f>
              <c:numCache>
                <c:formatCode>General</c:formatCode>
                <c:ptCount val="5"/>
                <c:pt idx="0">
                  <c:v>11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D89-493D-A627-8584B86487C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Mensajeria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923-4D23-826B-72DD97ABA60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923-4D23-826B-72DD97ABA60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923-4D23-826B-72DD97ABA60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923-4D23-826B-72DD97ABA60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F923-4D23-826B-72DD97ABA608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923-4D23-826B-72DD97ABA60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923-4D23-826B-72DD97ABA60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Hoja1!$H$4:$H$8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Hoja1!$I$4:$I$8</c:f>
              <c:numCache>
                <c:formatCode>General</c:formatCode>
                <c:ptCount val="5"/>
                <c:pt idx="0">
                  <c:v>9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923-4D23-826B-72DD97ABA60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Transporte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5B8-4AA7-8D02-218592277B3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5B8-4AA7-8D02-218592277B3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5B8-4AA7-8D02-218592277B3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5B8-4AA7-8D02-218592277B3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F5B8-4AA7-8D02-218592277B30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B8-4AA7-8D02-218592277B3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Hoja1!$H$14:$H$18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Hoja1!$I$14:$I$18</c:f>
              <c:numCache>
                <c:formatCode>General</c:formatCode>
                <c:ptCount val="5"/>
                <c:pt idx="0">
                  <c:v>8</c:v>
                </c:pt>
                <c:pt idx="1">
                  <c:v>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5B8-4AA7-8D02-218592277B3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Asesoria</a:t>
            </a:r>
            <a:r>
              <a:rPr lang="en-US" baseline="0"/>
              <a:t> Tecnica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580-4BCF-8CDF-4B38586049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580-4BCF-8CDF-4B38586049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580-4BCF-8CDF-4B38586049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580-4BCF-8CDF-4B38586049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3580-4BCF-8CDF-4B3858604985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580-4BCF-8CDF-4B385860498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580-4BCF-8CDF-4B385860498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Hoja1!$H$24:$H$28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Hoja1!$I$24:$I$28</c:f>
              <c:numCache>
                <c:formatCode>General</c:formatCode>
                <c:ptCount val="5"/>
                <c:pt idx="0">
                  <c:v>14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580-4BCF-8CDF-4B385860498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329F9B-BDD9-4DDB-937D-16162436A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255" y="0"/>
            <a:ext cx="7551489" cy="119510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D69FA25-8ACB-4C12-BD33-A8B0C1059535}"/>
              </a:ext>
            </a:extLst>
          </p:cNvPr>
          <p:cNvSpPr/>
          <p:nvPr/>
        </p:nvSpPr>
        <p:spPr>
          <a:xfrm>
            <a:off x="1232453" y="1979832"/>
            <a:ext cx="10668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sz="4800" dirty="0"/>
              <a:t>        Revisión Gerencial año 2019</a:t>
            </a:r>
          </a:p>
          <a:p>
            <a:endParaRPr lang="es-419" sz="4800" dirty="0"/>
          </a:p>
          <a:p>
            <a:r>
              <a:rPr lang="es-419" sz="4800" dirty="0"/>
              <a:t>                Alvaro Fredes S.</a:t>
            </a:r>
          </a:p>
          <a:p>
            <a:r>
              <a:rPr lang="es-419" sz="4800" dirty="0"/>
              <a:t>             Gerente Comercial</a:t>
            </a:r>
          </a:p>
        </p:txBody>
      </p:sp>
    </p:spTree>
    <p:extLst>
      <p:ext uri="{BB962C8B-B14F-4D97-AF65-F5344CB8AC3E}">
        <p14:creationId xmlns:p14="http://schemas.microsoft.com/office/powerpoint/2010/main" val="318492505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1CC7FFE-98B0-4DE8-B333-306199FDD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7984459-68D2-46E1-8714-C886CD0570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39478" y="0"/>
            <a:ext cx="7924800" cy="1049337"/>
          </a:xfrm>
        </p:spPr>
        <p:txBody>
          <a:bodyPr/>
          <a:lstStyle/>
          <a:p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FFDA21-9B26-4FE9-83DC-0D704DB5490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" y="552381"/>
            <a:ext cx="12192000" cy="6064319"/>
          </a:xfrm>
        </p:spPr>
        <p:txBody>
          <a:bodyPr>
            <a:noAutofit/>
          </a:bodyPr>
          <a:lstStyle/>
          <a:p>
            <a:r>
              <a:rPr lang="es-CL" sz="1400" b="1" dirty="0"/>
              <a:t>Gerencia Comercial</a:t>
            </a:r>
          </a:p>
          <a:p>
            <a:r>
              <a:rPr lang="es-CL" sz="1100" dirty="0"/>
              <a:t>NUMEROS DE CLIENTE QUE LLEGARON ENTRE 2018 Y 2019. </a:t>
            </a:r>
          </a:p>
          <a:p>
            <a:r>
              <a:rPr lang="es-CL" sz="1100" dirty="0"/>
              <a:t>El total de clientes que paso por el departamento comercial fueron 150                                                                        </a:t>
            </a:r>
            <a:endParaRPr lang="es-419" sz="1100" dirty="0"/>
          </a:p>
          <a:p>
            <a:r>
              <a:rPr lang="es-CL" sz="1100" dirty="0"/>
              <a:t>De los cuales podemos destacar por orden alfabético:                                                                                                        </a:t>
            </a:r>
          </a:p>
          <a:p>
            <a:r>
              <a:rPr lang="es-CL" sz="1100" b="1" dirty="0"/>
              <a:t>-Bluelink International Chile                                                                                                                                       - Laboratorio Sanderson</a:t>
            </a:r>
            <a:endParaRPr lang="es-419" sz="1100" b="1" dirty="0"/>
          </a:p>
          <a:p>
            <a:r>
              <a:rPr lang="es-CL" sz="1100" b="1" dirty="0"/>
              <a:t>-Blue Spec Sondajes Chile                                                                                                                                           -Lady Genny</a:t>
            </a:r>
            <a:endParaRPr lang="es-419" sz="1100" b="1" dirty="0"/>
          </a:p>
          <a:p>
            <a:r>
              <a:rPr lang="es-CL" sz="1100" b="1" dirty="0"/>
              <a:t>-Comercializadora e Inversiones Zavala                                                                                                                    -Minera Florida y Minera Meridian</a:t>
            </a:r>
            <a:endParaRPr lang="es-419" sz="1100" b="1" dirty="0"/>
          </a:p>
          <a:p>
            <a:r>
              <a:rPr lang="es-CL" sz="1100" b="1" dirty="0"/>
              <a:t>-Comercializadora Gemstone Ltda.                                                                                                                           -Minera Sharp y Dohme (I.A.)LLC</a:t>
            </a:r>
            <a:endParaRPr lang="es-419" sz="1100" b="1" dirty="0"/>
          </a:p>
          <a:p>
            <a:pPr lvl="0"/>
            <a:r>
              <a:rPr lang="es-CL" sz="1100" b="1" dirty="0"/>
              <a:t>-Comercial Venser S.A.                                                                                                                                               -Ocho Ruedas SPA</a:t>
            </a:r>
            <a:endParaRPr lang="es-419" sz="1100" b="1" dirty="0"/>
          </a:p>
          <a:p>
            <a:pPr lvl="0"/>
            <a:r>
              <a:rPr lang="es-CL" sz="1100" b="1" dirty="0"/>
              <a:t>-Dalper Chile                                                                                                                                                                 -Wurth Chile Ltda.</a:t>
            </a:r>
            <a:endParaRPr lang="es-419" sz="1100" b="1" dirty="0"/>
          </a:p>
          <a:p>
            <a:pPr lvl="0"/>
            <a:r>
              <a:rPr lang="es-CL" sz="1100" b="1" dirty="0"/>
              <a:t>-DSI Undergraund Chile</a:t>
            </a:r>
            <a:endParaRPr lang="es-419" sz="1100" b="1" dirty="0"/>
          </a:p>
          <a:p>
            <a:pPr lvl="0"/>
            <a:r>
              <a:rPr lang="es-CL" sz="1100" b="1" dirty="0"/>
              <a:t>-Imp. Y Exp. DBTEK Enterprises</a:t>
            </a:r>
          </a:p>
          <a:p>
            <a:pPr lvl="0"/>
            <a:r>
              <a:rPr lang="es-CL" sz="1100" b="1" dirty="0"/>
              <a:t>-FLSMIDTH S.A.</a:t>
            </a:r>
            <a:endParaRPr lang="es-419" sz="1100" b="1" dirty="0"/>
          </a:p>
          <a:p>
            <a:pPr lvl="0"/>
            <a:r>
              <a:rPr lang="es-CL" sz="1100" b="1" dirty="0"/>
              <a:t>-Grupo Potenza</a:t>
            </a:r>
          </a:p>
          <a:p>
            <a:pPr marL="0" indent="0">
              <a:buNone/>
            </a:pPr>
            <a:r>
              <a:rPr lang="es-CL" sz="1100" dirty="0"/>
              <a:t>      </a:t>
            </a:r>
            <a:r>
              <a:rPr lang="es-CL" sz="1100" b="1" dirty="0"/>
              <a:t>- Importadora Regalogar SpA</a:t>
            </a:r>
            <a:endParaRPr lang="es-419" sz="1100" b="1" dirty="0"/>
          </a:p>
          <a:p>
            <a:pPr marL="0" lvl="0" indent="0">
              <a:buNone/>
            </a:pPr>
            <a:r>
              <a:rPr lang="es-419" sz="1100" b="1" dirty="0"/>
              <a:t>      </a:t>
            </a:r>
            <a:r>
              <a:rPr lang="es-CL" sz="1100" b="1" dirty="0"/>
              <a:t>-Imp. Y Comercializadora Ruta 160 Ltda.</a:t>
            </a:r>
            <a:endParaRPr lang="es-419" sz="1100" b="1" dirty="0"/>
          </a:p>
          <a:p>
            <a:r>
              <a:rPr lang="es-CL" sz="1100" b="1" dirty="0"/>
              <a:t>- Imp. Y Exp Carosec Ltda.</a:t>
            </a:r>
            <a:endParaRPr lang="es-419" sz="1100" b="1" dirty="0"/>
          </a:p>
          <a:p>
            <a:pPr lvl="0"/>
            <a:endParaRPr lang="es-419" sz="1050" b="1" dirty="0"/>
          </a:p>
          <a:p>
            <a:endParaRPr lang="es-419" sz="1050" dirty="0"/>
          </a:p>
        </p:txBody>
      </p:sp>
    </p:spTree>
    <p:extLst>
      <p:ext uri="{BB962C8B-B14F-4D97-AF65-F5344CB8AC3E}">
        <p14:creationId xmlns:p14="http://schemas.microsoft.com/office/powerpoint/2010/main" val="270112191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79994-FEFE-426F-B514-7EBAD503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530" y="804519"/>
            <a:ext cx="9345324" cy="1049235"/>
          </a:xfrm>
        </p:spPr>
        <p:txBody>
          <a:bodyPr>
            <a:normAutofit fontScale="90000"/>
          </a:bodyPr>
          <a:lstStyle/>
          <a:p>
            <a:r>
              <a:rPr lang="es-CL" b="1" u="sng" dirty="0"/>
              <a:t>CRECIMIENTO AGENCIA DE ADUANA EN LOS ULTIMOS 4 AÑOS</a:t>
            </a:r>
            <a:br>
              <a:rPr lang="es-419" dirty="0"/>
            </a:b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4C9C6C9-6232-4FFA-8BDB-6BD7149F37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9041513"/>
              </p:ext>
            </p:extLst>
          </p:nvPr>
        </p:nvGraphicFramePr>
        <p:xfrm>
          <a:off x="1590261" y="1853756"/>
          <a:ext cx="9340947" cy="41997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0271">
                  <a:extLst>
                    <a:ext uri="{9D8B030D-6E8A-4147-A177-3AD203B41FA5}">
                      <a16:colId xmlns:a16="http://schemas.microsoft.com/office/drawing/2014/main" val="3313384544"/>
                    </a:ext>
                  </a:extLst>
                </a:gridCol>
                <a:gridCol w="821062">
                  <a:extLst>
                    <a:ext uri="{9D8B030D-6E8A-4147-A177-3AD203B41FA5}">
                      <a16:colId xmlns:a16="http://schemas.microsoft.com/office/drawing/2014/main" val="3092637573"/>
                    </a:ext>
                  </a:extLst>
                </a:gridCol>
                <a:gridCol w="2340060">
                  <a:extLst>
                    <a:ext uri="{9D8B030D-6E8A-4147-A177-3AD203B41FA5}">
                      <a16:colId xmlns:a16="http://schemas.microsoft.com/office/drawing/2014/main" val="1992259758"/>
                    </a:ext>
                  </a:extLst>
                </a:gridCol>
                <a:gridCol w="2111104">
                  <a:extLst>
                    <a:ext uri="{9D8B030D-6E8A-4147-A177-3AD203B41FA5}">
                      <a16:colId xmlns:a16="http://schemas.microsoft.com/office/drawing/2014/main" val="1482764644"/>
                    </a:ext>
                  </a:extLst>
                </a:gridCol>
                <a:gridCol w="1346762">
                  <a:extLst>
                    <a:ext uri="{9D8B030D-6E8A-4147-A177-3AD203B41FA5}">
                      <a16:colId xmlns:a16="http://schemas.microsoft.com/office/drawing/2014/main" val="5149688"/>
                    </a:ext>
                  </a:extLst>
                </a:gridCol>
                <a:gridCol w="1611688">
                  <a:extLst>
                    <a:ext uri="{9D8B030D-6E8A-4147-A177-3AD203B41FA5}">
                      <a16:colId xmlns:a16="http://schemas.microsoft.com/office/drawing/2014/main" val="2791762402"/>
                    </a:ext>
                  </a:extLst>
                </a:gridCol>
              </a:tblGrid>
              <a:tr h="364854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 PORCENTAJE DE COMPARACION AÑO 2015-2016-2017-2018</a:t>
                      </a:r>
                      <a:endParaRPr lang="es-419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832768"/>
                  </a:ext>
                </a:extLst>
              </a:tr>
              <a:tr h="364854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solidFill>
                            <a:schemeClr val="tx1"/>
                          </a:solidFill>
                          <a:effectLst/>
                        </a:rPr>
                        <a:t>AÑO 2015 11.591 OPERACIONES </a:t>
                      </a:r>
                      <a:endParaRPr lang="es-419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279978"/>
                  </a:ext>
                </a:extLst>
              </a:tr>
              <a:tr h="364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067893"/>
                  </a:ext>
                </a:extLst>
              </a:tr>
              <a:tr h="2606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(AÑO 2015)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387030"/>
                  </a:ext>
                </a:extLst>
              </a:tr>
              <a:tr h="522523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solidFill>
                            <a:schemeClr val="tx1"/>
                          </a:solidFill>
                          <a:effectLst/>
                        </a:rPr>
                        <a:t>AÑO 2016 14.913 OPERACIONES </a:t>
                      </a:r>
                      <a:endParaRPr lang="es-419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200" dirty="0">
                          <a:effectLst/>
                        </a:rPr>
                        <a:t>3.322 OPERACIONES 28,66% </a:t>
                      </a:r>
                      <a:endParaRPr lang="es-419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200" dirty="0">
                          <a:effectLst/>
                        </a:rPr>
                        <a:t>CRECIMIENTO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608591"/>
                  </a:ext>
                </a:extLst>
              </a:tr>
              <a:tr h="364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479563"/>
                  </a:ext>
                </a:extLst>
              </a:tr>
              <a:tr h="2606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(AÑO 2016)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1691"/>
                  </a:ext>
                </a:extLst>
              </a:tr>
              <a:tr h="522523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solidFill>
                            <a:schemeClr val="tx1"/>
                          </a:solidFill>
                          <a:effectLst/>
                        </a:rPr>
                        <a:t>AÑO 2017 17.583 OPERACIONES</a:t>
                      </a:r>
                      <a:endParaRPr lang="es-419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200" dirty="0">
                          <a:effectLst/>
                        </a:rPr>
                        <a:t>2.670 OPERACIONES 17,90% CRECIMIENTO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0995"/>
                  </a:ext>
                </a:extLst>
              </a:tr>
              <a:tr h="325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724530"/>
                  </a:ext>
                </a:extLst>
              </a:tr>
              <a:tr h="3257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(AÑO 2017)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61074"/>
                  </a:ext>
                </a:extLst>
              </a:tr>
              <a:tr h="522523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solidFill>
                            <a:schemeClr val="tx1"/>
                          </a:solidFill>
                          <a:effectLst/>
                        </a:rPr>
                        <a:t>AÑO 2018 19.679 OPERACIONES</a:t>
                      </a:r>
                      <a:endParaRPr lang="es-419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200" dirty="0">
                          <a:effectLst/>
                        </a:rPr>
                        <a:t>2.096 OPERACIONES 11,92% CRECIMIENTO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37281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D652BDBA-0035-49CC-BD55-6E107A87A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5486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6FB24-2A47-406D-89CD-CD702619B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u="sng" dirty="0"/>
              <a:t>CRECIMIENTO AGENCIA DE ADUANA EN LOS ULTIMOS 4 AÑOS</a:t>
            </a: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B594988-2E21-44FB-BF1E-DBAA72C03C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5807186"/>
              </p:ext>
            </p:extLst>
          </p:nvPr>
        </p:nvGraphicFramePr>
        <p:xfrm>
          <a:off x="1575117" y="1853753"/>
          <a:ext cx="9356090" cy="41997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838">
                  <a:extLst>
                    <a:ext uri="{9D8B030D-6E8A-4147-A177-3AD203B41FA5}">
                      <a16:colId xmlns:a16="http://schemas.microsoft.com/office/drawing/2014/main" val="1155403182"/>
                    </a:ext>
                  </a:extLst>
                </a:gridCol>
                <a:gridCol w="1200744">
                  <a:extLst>
                    <a:ext uri="{9D8B030D-6E8A-4147-A177-3AD203B41FA5}">
                      <a16:colId xmlns:a16="http://schemas.microsoft.com/office/drawing/2014/main" val="3821144661"/>
                    </a:ext>
                  </a:extLst>
                </a:gridCol>
                <a:gridCol w="3422170">
                  <a:extLst>
                    <a:ext uri="{9D8B030D-6E8A-4147-A177-3AD203B41FA5}">
                      <a16:colId xmlns:a16="http://schemas.microsoft.com/office/drawing/2014/main" val="3122898979"/>
                    </a:ext>
                  </a:extLst>
                </a:gridCol>
                <a:gridCol w="3087338">
                  <a:extLst>
                    <a:ext uri="{9D8B030D-6E8A-4147-A177-3AD203B41FA5}">
                      <a16:colId xmlns:a16="http://schemas.microsoft.com/office/drawing/2014/main" val="3099345668"/>
                    </a:ext>
                  </a:extLst>
                </a:gridCol>
              </a:tblGrid>
              <a:tr h="717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OPERACIONES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PORCENTAJE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154903"/>
                  </a:ext>
                </a:extLst>
              </a:tr>
              <a:tr h="6828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2015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11.591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17,61%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291628"/>
                  </a:ext>
                </a:extLst>
              </a:tr>
              <a:tr h="6828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2016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14.913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28,66%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295048"/>
                  </a:ext>
                </a:extLst>
              </a:tr>
              <a:tr h="6828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2017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17.583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17,90%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630490"/>
                  </a:ext>
                </a:extLst>
              </a:tr>
              <a:tr h="717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2018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19.679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11,92%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33763"/>
                  </a:ext>
                </a:extLst>
              </a:tr>
              <a:tr h="717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600942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7B8BB426-C663-40AE-BD25-F14A41A11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3789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55794-8FF6-4851-A697-C90119EBF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b="1" u="sng" dirty="0"/>
              <a:t>CRECIMIENTO AGENCIA DE ADUANA EN LOS ULTIMOS AÑOS</a:t>
            </a:r>
            <a:br>
              <a:rPr lang="es-419" dirty="0"/>
            </a:b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5999327"/>
              </p:ext>
            </p:extLst>
          </p:nvPr>
        </p:nvGraphicFramePr>
        <p:xfrm>
          <a:off x="1450975" y="1853754"/>
          <a:ext cx="9604375" cy="4295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1717332B-F6D0-4226-BB31-A08BF2E00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2343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630D9-6BC4-4FC7-BF74-D8F9E753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362" y="1130517"/>
            <a:ext cx="9603275" cy="552381"/>
          </a:xfrm>
        </p:spPr>
        <p:txBody>
          <a:bodyPr>
            <a:normAutofit fontScale="90000"/>
          </a:bodyPr>
          <a:lstStyle/>
          <a:p>
            <a:r>
              <a:rPr lang="es-C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año 2018 se realizó una encuesta de satisfacción a un grupo de clientes.</a:t>
            </a:r>
            <a:br>
              <a:rPr lang="es-419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419" sz="2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BA9CBD-E5FF-4CA1-9D59-DE9B62D24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7B1627A-0484-4C89-A285-8FA2CB3E87D4}"/>
              </a:ext>
            </a:extLst>
          </p:cNvPr>
          <p:cNvSpPr/>
          <p:nvPr/>
        </p:nvSpPr>
        <p:spPr>
          <a:xfrm>
            <a:off x="-83463" y="2124989"/>
            <a:ext cx="420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dirty="0"/>
              <a:t>Adjunto resultados encuesta externa:</a:t>
            </a:r>
            <a:endParaRPr lang="es-419" dirty="0"/>
          </a:p>
        </p:txBody>
      </p:sp>
      <p:graphicFrame>
        <p:nvGraphicFramePr>
          <p:cNvPr id="13" name="Marcador de contenido 12">
            <a:extLst>
              <a:ext uri="{FF2B5EF4-FFF2-40B4-BE49-F238E27FC236}">
                <a16:creationId xmlns:a16="http://schemas.microsoft.com/office/drawing/2014/main" id="{90E45135-BFBA-41F6-A459-5701B6E330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6110537"/>
              </p:ext>
            </p:extLst>
          </p:nvPr>
        </p:nvGraphicFramePr>
        <p:xfrm>
          <a:off x="4622800" y="2494321"/>
          <a:ext cx="6432550" cy="2826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51A9972C-D960-486D-80A4-8E87FDE5E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98734"/>
              </p:ext>
            </p:extLst>
          </p:nvPr>
        </p:nvGraphicFramePr>
        <p:xfrm>
          <a:off x="215900" y="2494319"/>
          <a:ext cx="4204549" cy="28269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6179">
                  <a:extLst>
                    <a:ext uri="{9D8B030D-6E8A-4147-A177-3AD203B41FA5}">
                      <a16:colId xmlns:a16="http://schemas.microsoft.com/office/drawing/2014/main" val="92750989"/>
                    </a:ext>
                  </a:extLst>
                </a:gridCol>
                <a:gridCol w="2048370">
                  <a:extLst>
                    <a:ext uri="{9D8B030D-6E8A-4147-A177-3AD203B41FA5}">
                      <a16:colId xmlns:a16="http://schemas.microsoft.com/office/drawing/2014/main" val="1497575908"/>
                    </a:ext>
                  </a:extLst>
                </a:gridCol>
              </a:tblGrid>
              <a:tr h="41515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200" b="1" u="none" strike="noStrike" dirty="0">
                          <a:effectLst/>
                        </a:rPr>
                        <a:t>Atención ejecutiva</a:t>
                      </a:r>
                      <a:endParaRPr lang="es-C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724342"/>
                  </a:ext>
                </a:extLst>
              </a:tr>
              <a:tr h="4151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7746371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15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5128954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6467303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7705934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9049530"/>
                  </a:ext>
                </a:extLst>
              </a:tr>
              <a:tr h="4151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6861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1402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F39598D-BA49-4281-80F5-89E1B8BA1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D9C1509-AA07-4FC5-9163-9FC839958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773427"/>
              </p:ext>
            </p:extLst>
          </p:nvPr>
        </p:nvGraphicFramePr>
        <p:xfrm>
          <a:off x="0" y="660401"/>
          <a:ext cx="6096000" cy="215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54">
                  <a:extLst>
                    <a:ext uri="{9D8B030D-6E8A-4147-A177-3AD203B41FA5}">
                      <a16:colId xmlns:a16="http://schemas.microsoft.com/office/drawing/2014/main" val="263227462"/>
                    </a:ext>
                  </a:extLst>
                </a:gridCol>
                <a:gridCol w="2969846">
                  <a:extLst>
                    <a:ext uri="{9D8B030D-6E8A-4147-A177-3AD203B41FA5}">
                      <a16:colId xmlns:a16="http://schemas.microsoft.com/office/drawing/2014/main" val="288902786"/>
                    </a:ext>
                  </a:extLst>
                </a:gridCol>
              </a:tblGrid>
              <a:tr h="3168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Rapidez en la tramitación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434362"/>
                  </a:ext>
                </a:extLst>
              </a:tr>
              <a:tr h="31689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5571637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9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6152556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1388397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853603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8403977"/>
                  </a:ext>
                </a:extLst>
              </a:tr>
              <a:tr h="31689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6887959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012CDF6-EFD4-48A0-9E73-FBFEDAB09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645576"/>
              </p:ext>
            </p:extLst>
          </p:nvPr>
        </p:nvGraphicFramePr>
        <p:xfrm>
          <a:off x="0" y="3532528"/>
          <a:ext cx="6096000" cy="2315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54">
                  <a:extLst>
                    <a:ext uri="{9D8B030D-6E8A-4147-A177-3AD203B41FA5}">
                      <a16:colId xmlns:a16="http://schemas.microsoft.com/office/drawing/2014/main" val="757075595"/>
                    </a:ext>
                  </a:extLst>
                </a:gridCol>
                <a:gridCol w="2969846">
                  <a:extLst>
                    <a:ext uri="{9D8B030D-6E8A-4147-A177-3AD203B41FA5}">
                      <a16:colId xmlns:a16="http://schemas.microsoft.com/office/drawing/2014/main" val="162279987"/>
                    </a:ext>
                  </a:extLst>
                </a:gridCol>
              </a:tblGrid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Facturación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9201809"/>
                  </a:ext>
                </a:extLst>
              </a:tr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9049231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4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6166364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5910222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1734285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9087742"/>
                  </a:ext>
                </a:extLst>
              </a:tr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2674890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25B78F6-0B7C-472C-A401-C881B983B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719362"/>
              </p:ext>
            </p:extLst>
          </p:nvPr>
        </p:nvGraphicFramePr>
        <p:xfrm>
          <a:off x="6388100" y="660401"/>
          <a:ext cx="5511800" cy="2157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893A98AA-1508-4E9C-9140-226E2489DB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2469354"/>
              </p:ext>
            </p:extLst>
          </p:nvPr>
        </p:nvGraphicFramePr>
        <p:xfrm>
          <a:off x="6388100" y="3532528"/>
          <a:ext cx="5511800" cy="231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826879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8C2F011-7DFD-4C44-9C0D-4624EE50B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6EB9B45-1577-44A6-8023-ACDCE9303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951735"/>
              </p:ext>
            </p:extLst>
          </p:nvPr>
        </p:nvGraphicFramePr>
        <p:xfrm>
          <a:off x="317500" y="838200"/>
          <a:ext cx="5295900" cy="236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4300">
                  <a:extLst>
                    <a:ext uri="{9D8B030D-6E8A-4147-A177-3AD203B41FA5}">
                      <a16:colId xmlns:a16="http://schemas.microsoft.com/office/drawing/2014/main" val="15502949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3901460474"/>
                    </a:ext>
                  </a:extLst>
                </a:gridCol>
              </a:tblGrid>
              <a:tr h="50942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Mensajería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27428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3806100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muy 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520902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8507081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855404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0168518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6241125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517C348F-A892-4848-9553-ECE27ABAC9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2308437"/>
              </p:ext>
            </p:extLst>
          </p:nvPr>
        </p:nvGraphicFramePr>
        <p:xfrm>
          <a:off x="6337300" y="838200"/>
          <a:ext cx="5283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B1B98AB-CB73-4BAF-B85E-CC145084D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939150"/>
              </p:ext>
            </p:extLst>
          </p:nvPr>
        </p:nvGraphicFramePr>
        <p:xfrm>
          <a:off x="317500" y="3429000"/>
          <a:ext cx="5295900" cy="2158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1569">
                  <a:extLst>
                    <a:ext uri="{9D8B030D-6E8A-4147-A177-3AD203B41FA5}">
                      <a16:colId xmlns:a16="http://schemas.microsoft.com/office/drawing/2014/main" val="1382599232"/>
                    </a:ext>
                  </a:extLst>
                </a:gridCol>
                <a:gridCol w="2654331">
                  <a:extLst>
                    <a:ext uri="{9D8B030D-6E8A-4147-A177-3AD203B41FA5}">
                      <a16:colId xmlns:a16="http://schemas.microsoft.com/office/drawing/2014/main" val="2753453632"/>
                    </a:ext>
                  </a:extLst>
                </a:gridCol>
              </a:tblGrid>
              <a:tr h="50437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Transporte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637838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7813746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183077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883570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535335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61700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7545200"/>
                  </a:ext>
                </a:extLst>
              </a:tr>
            </a:tbl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1B102043-7950-4734-AC45-5C47CBAEE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106604"/>
              </p:ext>
            </p:extLst>
          </p:nvPr>
        </p:nvGraphicFramePr>
        <p:xfrm>
          <a:off x="6337300" y="3429000"/>
          <a:ext cx="5283200" cy="215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4252239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88D80BD-F4C8-4845-BCFD-33296F00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73FF988-D0D4-4761-90A8-898EB4CD4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706088"/>
              </p:ext>
            </p:extLst>
          </p:nvPr>
        </p:nvGraphicFramePr>
        <p:xfrm>
          <a:off x="482600" y="1651000"/>
          <a:ext cx="5613400" cy="28193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6700">
                  <a:extLst>
                    <a:ext uri="{9D8B030D-6E8A-4147-A177-3AD203B41FA5}">
                      <a16:colId xmlns:a16="http://schemas.microsoft.com/office/drawing/2014/main" val="1687725891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4060086588"/>
                    </a:ext>
                  </a:extLst>
                </a:gridCol>
              </a:tblGrid>
              <a:tr h="41403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Asesoría técnica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02841"/>
                  </a:ext>
                </a:extLst>
              </a:tr>
              <a:tr h="41403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4653273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8962089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6616966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76039456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454730"/>
                  </a:ext>
                </a:extLst>
              </a:tr>
              <a:tr h="41403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8888184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5AA40C1-E4D1-4C35-A02C-00EB69EFBE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1288270"/>
              </p:ext>
            </p:extLst>
          </p:nvPr>
        </p:nvGraphicFramePr>
        <p:xfrm>
          <a:off x="6248400" y="1651000"/>
          <a:ext cx="5473700" cy="281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508409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A2A22-2FC5-4068-B9D9-7857C1ADA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L" sz="2500" b="1" dirty="0">
                <a:latin typeface="Calibri" panose="020F0502020204030204" pitchFamily="34" charset="0"/>
                <a:cs typeface="Calibri" panose="020F0502020204030204" pitchFamily="34" charset="0"/>
              </a:rPr>
              <a:t>El año 2019 se realizó una encuesta de satisfacción a un grupo de clientes.</a:t>
            </a:r>
            <a:br>
              <a:rPr lang="es-419" sz="2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419" sz="2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DB7853-A9F2-4BD1-93A1-10825E888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b="1" dirty="0"/>
              <a:t>Adjunto resultados:</a:t>
            </a:r>
            <a:endParaRPr lang="es-419" dirty="0"/>
          </a:p>
          <a:p>
            <a:endParaRPr lang="es-419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731E78F-AB14-4BD6-83EC-64279019E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FCF140B-423F-4AA3-B67F-42CDD59D7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931325"/>
              </p:ext>
            </p:extLst>
          </p:nvPr>
        </p:nvGraphicFramePr>
        <p:xfrm>
          <a:off x="800100" y="2844799"/>
          <a:ext cx="5118100" cy="2621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4667">
                  <a:extLst>
                    <a:ext uri="{9D8B030D-6E8A-4147-A177-3AD203B41FA5}">
                      <a16:colId xmlns:a16="http://schemas.microsoft.com/office/drawing/2014/main" val="3748325602"/>
                    </a:ext>
                  </a:extLst>
                </a:gridCol>
                <a:gridCol w="2493433">
                  <a:extLst>
                    <a:ext uri="{9D8B030D-6E8A-4147-A177-3AD203B41FA5}">
                      <a16:colId xmlns:a16="http://schemas.microsoft.com/office/drawing/2014/main" val="3975678712"/>
                    </a:ext>
                  </a:extLst>
                </a:gridCol>
              </a:tblGrid>
              <a:tr h="3849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Atención ejecutiva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36870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0368392"/>
                  </a:ext>
                </a:extLst>
              </a:tr>
              <a:tr h="36665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649925"/>
                  </a:ext>
                </a:extLst>
              </a:tr>
              <a:tr h="36665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0100270"/>
                  </a:ext>
                </a:extLst>
              </a:tr>
              <a:tr h="36665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6076556"/>
                  </a:ext>
                </a:extLst>
              </a:tr>
              <a:tr h="36665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568358"/>
                  </a:ext>
                </a:extLst>
              </a:tr>
              <a:tr h="3849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3230361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90E45135-BFBA-41F6-A459-5701B6E330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931536"/>
              </p:ext>
            </p:extLst>
          </p:nvPr>
        </p:nvGraphicFramePr>
        <p:xfrm>
          <a:off x="6569679" y="2844798"/>
          <a:ext cx="4657120" cy="26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853448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B28C43-2F2F-4A40-99DF-99C34BBBE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037D187-553B-46BB-AFC5-EFCC45A6E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853417"/>
              </p:ext>
            </p:extLst>
          </p:nvPr>
        </p:nvGraphicFramePr>
        <p:xfrm>
          <a:off x="368300" y="1181101"/>
          <a:ext cx="5568512" cy="20954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0654">
                  <a:extLst>
                    <a:ext uri="{9D8B030D-6E8A-4147-A177-3AD203B41FA5}">
                      <a16:colId xmlns:a16="http://schemas.microsoft.com/office/drawing/2014/main" val="769526864"/>
                    </a:ext>
                  </a:extLst>
                </a:gridCol>
                <a:gridCol w="3137858">
                  <a:extLst>
                    <a:ext uri="{9D8B030D-6E8A-4147-A177-3AD203B41FA5}">
                      <a16:colId xmlns:a16="http://schemas.microsoft.com/office/drawing/2014/main" val="1589821921"/>
                    </a:ext>
                  </a:extLst>
                </a:gridCol>
              </a:tblGrid>
              <a:tr h="30773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Rapidez en la tramitación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98309"/>
                  </a:ext>
                </a:extLst>
              </a:tr>
              <a:tr h="30773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5637139"/>
                  </a:ext>
                </a:extLst>
              </a:tr>
              <a:tr h="293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3748952"/>
                  </a:ext>
                </a:extLst>
              </a:tr>
              <a:tr h="293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5651779"/>
                  </a:ext>
                </a:extLst>
              </a:tr>
              <a:tr h="293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8246469"/>
                  </a:ext>
                </a:extLst>
              </a:tr>
              <a:tr h="293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638310"/>
                  </a:ext>
                </a:extLst>
              </a:tr>
              <a:tr h="30773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9506758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C19FE81-5B38-4694-9AE5-ED6F83F570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328912"/>
              </p:ext>
            </p:extLst>
          </p:nvPr>
        </p:nvGraphicFramePr>
        <p:xfrm>
          <a:off x="368300" y="3581399"/>
          <a:ext cx="5568512" cy="20954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7600">
                  <a:extLst>
                    <a:ext uri="{9D8B030D-6E8A-4147-A177-3AD203B41FA5}">
                      <a16:colId xmlns:a16="http://schemas.microsoft.com/office/drawing/2014/main" val="330534313"/>
                    </a:ext>
                  </a:extLst>
                </a:gridCol>
                <a:gridCol w="3180912">
                  <a:extLst>
                    <a:ext uri="{9D8B030D-6E8A-4147-A177-3AD203B41FA5}">
                      <a16:colId xmlns:a16="http://schemas.microsoft.com/office/drawing/2014/main" val="2780951205"/>
                    </a:ext>
                  </a:extLst>
                </a:gridCol>
              </a:tblGrid>
              <a:tr h="30773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Facturación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10410"/>
                  </a:ext>
                </a:extLst>
              </a:tr>
              <a:tr h="30773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7894162"/>
                  </a:ext>
                </a:extLst>
              </a:tr>
              <a:tr h="293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8304481"/>
                  </a:ext>
                </a:extLst>
              </a:tr>
              <a:tr h="293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3652923"/>
                  </a:ext>
                </a:extLst>
              </a:tr>
              <a:tr h="293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5928886"/>
                  </a:ext>
                </a:extLst>
              </a:tr>
              <a:tr h="293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2344127"/>
                  </a:ext>
                </a:extLst>
              </a:tr>
              <a:tr h="30773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7725989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25B78F6-0B7C-472C-A401-C881B983B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8185819"/>
              </p:ext>
            </p:extLst>
          </p:nvPr>
        </p:nvGraphicFramePr>
        <p:xfrm>
          <a:off x="6565900" y="1181102"/>
          <a:ext cx="5054600" cy="2095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93A98AA-1508-4E9C-9140-226E2489DB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5795977"/>
              </p:ext>
            </p:extLst>
          </p:nvPr>
        </p:nvGraphicFramePr>
        <p:xfrm>
          <a:off x="6565900" y="3581398"/>
          <a:ext cx="5054600" cy="2095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2255826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129FDEA-3E5E-4FC1-A857-0B459308A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69BF500-E846-45FF-9F1F-2F4043DF3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634089"/>
              </p:ext>
            </p:extLst>
          </p:nvPr>
        </p:nvGraphicFramePr>
        <p:xfrm>
          <a:off x="304800" y="927100"/>
          <a:ext cx="5448300" cy="2222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4150">
                  <a:extLst>
                    <a:ext uri="{9D8B030D-6E8A-4147-A177-3AD203B41FA5}">
                      <a16:colId xmlns:a16="http://schemas.microsoft.com/office/drawing/2014/main" val="1730299434"/>
                    </a:ext>
                  </a:extLst>
                </a:gridCol>
                <a:gridCol w="2724150">
                  <a:extLst>
                    <a:ext uri="{9D8B030D-6E8A-4147-A177-3AD203B41FA5}">
                      <a16:colId xmlns:a16="http://schemas.microsoft.com/office/drawing/2014/main" val="1637403016"/>
                    </a:ext>
                  </a:extLst>
                </a:gridCol>
              </a:tblGrid>
              <a:tr h="32638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Mensajería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6549275"/>
                  </a:ext>
                </a:extLst>
              </a:tr>
              <a:tr h="32638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2264520"/>
                  </a:ext>
                </a:extLst>
              </a:tr>
              <a:tr h="31083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9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852075"/>
                  </a:ext>
                </a:extLst>
              </a:tr>
              <a:tr h="31083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6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4260869"/>
                  </a:ext>
                </a:extLst>
              </a:tr>
              <a:tr h="31083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4721725"/>
                  </a:ext>
                </a:extLst>
              </a:tr>
              <a:tr h="31083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4838990"/>
                  </a:ext>
                </a:extLst>
              </a:tr>
              <a:tr h="32638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249135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624EB99-A281-418F-964E-ACAB287168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398178"/>
              </p:ext>
            </p:extLst>
          </p:nvPr>
        </p:nvGraphicFramePr>
        <p:xfrm>
          <a:off x="304800" y="3524318"/>
          <a:ext cx="5448300" cy="20128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4150">
                  <a:extLst>
                    <a:ext uri="{9D8B030D-6E8A-4147-A177-3AD203B41FA5}">
                      <a16:colId xmlns:a16="http://schemas.microsoft.com/office/drawing/2014/main" val="1031711083"/>
                    </a:ext>
                  </a:extLst>
                </a:gridCol>
                <a:gridCol w="2724150">
                  <a:extLst>
                    <a:ext uri="{9D8B030D-6E8A-4147-A177-3AD203B41FA5}">
                      <a16:colId xmlns:a16="http://schemas.microsoft.com/office/drawing/2014/main" val="1581016605"/>
                    </a:ext>
                  </a:extLst>
                </a:gridCol>
              </a:tblGrid>
              <a:tr h="295598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Transporte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1858428"/>
                  </a:ext>
                </a:extLst>
              </a:tr>
              <a:tr h="295598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375946"/>
                  </a:ext>
                </a:extLst>
              </a:tr>
              <a:tr h="2815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8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2477088"/>
                  </a:ext>
                </a:extLst>
              </a:tr>
              <a:tr h="2815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9685993"/>
                  </a:ext>
                </a:extLst>
              </a:tr>
              <a:tr h="2815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3249560"/>
                  </a:ext>
                </a:extLst>
              </a:tr>
              <a:tr h="2815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3770266"/>
                  </a:ext>
                </a:extLst>
              </a:tr>
              <a:tr h="295598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0471064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517C348F-A892-4848-9553-ECE27ABAC9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52257"/>
              </p:ext>
            </p:extLst>
          </p:nvPr>
        </p:nvGraphicFramePr>
        <p:xfrm>
          <a:off x="6438902" y="927100"/>
          <a:ext cx="4851398" cy="2222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1B102043-7950-4734-AC45-5C47CBAEE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8364266"/>
              </p:ext>
            </p:extLst>
          </p:nvPr>
        </p:nvGraphicFramePr>
        <p:xfrm>
          <a:off x="6438902" y="3524318"/>
          <a:ext cx="4851398" cy="2012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9408018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CCDBE93-FAA7-4C75-BB5E-8AD457714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FF6EAE0-3D5C-4865-B451-83D0945BC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739949"/>
              </p:ext>
            </p:extLst>
          </p:nvPr>
        </p:nvGraphicFramePr>
        <p:xfrm>
          <a:off x="406400" y="1244600"/>
          <a:ext cx="5410200" cy="35687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606319077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2961154623"/>
                    </a:ext>
                  </a:extLst>
                </a:gridCol>
              </a:tblGrid>
              <a:tr h="5240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 dirty="0">
                          <a:effectLst/>
                        </a:rPr>
                        <a:t>Asesoría técnica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515697"/>
                  </a:ext>
                </a:extLst>
              </a:tr>
              <a:tr h="52407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896659"/>
                  </a:ext>
                </a:extLst>
              </a:tr>
              <a:tr h="49911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7096789"/>
                  </a:ext>
                </a:extLst>
              </a:tr>
              <a:tr h="49911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8398247"/>
                  </a:ext>
                </a:extLst>
              </a:tr>
              <a:tr h="49911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5045286"/>
                  </a:ext>
                </a:extLst>
              </a:tr>
              <a:tr h="49911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4189352"/>
                  </a:ext>
                </a:extLst>
              </a:tr>
              <a:tr h="52407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5858655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5AA40C1-E4D1-4C35-A02C-00EB69EFBE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0301446"/>
              </p:ext>
            </p:extLst>
          </p:nvPr>
        </p:nvGraphicFramePr>
        <p:xfrm>
          <a:off x="6553200" y="1244600"/>
          <a:ext cx="5130800" cy="3568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011152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A2AE0-3E51-4B9B-A22B-AD158DC6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b="1" u="sng" dirty="0"/>
              <a:t>Comparación de encuestas a clientes, realizadas entre el año 2018 y 2019</a:t>
            </a:r>
            <a:br>
              <a:rPr lang="es-419" dirty="0"/>
            </a:b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9E0893-BE5C-459F-91F3-FF19BFDED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4652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L" dirty="0"/>
              <a:t>                                                                     </a:t>
            </a:r>
            <a:r>
              <a:rPr lang="es-CL" b="1" dirty="0"/>
              <a:t>2018                   2019</a:t>
            </a:r>
            <a:endParaRPr lang="es-419" dirty="0"/>
          </a:p>
          <a:p>
            <a:r>
              <a:rPr lang="es-CL" dirty="0"/>
              <a:t>Atención Ejecutiva                                      4,78%                 4,93%</a:t>
            </a:r>
            <a:endParaRPr lang="es-419" dirty="0"/>
          </a:p>
          <a:p>
            <a:r>
              <a:rPr lang="es-CL" dirty="0"/>
              <a:t>Tramitación                                                4,32%                 4,63%</a:t>
            </a:r>
            <a:endParaRPr lang="es-419" dirty="0"/>
          </a:p>
          <a:p>
            <a:r>
              <a:rPr lang="es-CL" dirty="0"/>
              <a:t>Facturación                                                 3,95%                 4,69%</a:t>
            </a:r>
            <a:endParaRPr lang="es-419" dirty="0"/>
          </a:p>
          <a:p>
            <a:r>
              <a:rPr lang="es-CL" dirty="0"/>
              <a:t>Mensajería                                                  4,31%                 4,60%</a:t>
            </a:r>
            <a:endParaRPr lang="es-419" dirty="0"/>
          </a:p>
          <a:p>
            <a:r>
              <a:rPr lang="es-CL" dirty="0"/>
              <a:t>Transporte                                                  4,32%                 4,50%</a:t>
            </a:r>
            <a:endParaRPr lang="es-419" dirty="0"/>
          </a:p>
          <a:p>
            <a:r>
              <a:rPr lang="es-CL" dirty="0"/>
              <a:t>Asesoría técnica                                          4,53%                 4,87%  </a:t>
            </a:r>
            <a:endParaRPr lang="es-419" dirty="0"/>
          </a:p>
          <a:p>
            <a:pPr marL="0" indent="0">
              <a:buNone/>
            </a:pPr>
            <a:r>
              <a:rPr lang="es-CL" dirty="0"/>
              <a:t> </a:t>
            </a:r>
            <a:endParaRPr lang="es-419" dirty="0"/>
          </a:p>
          <a:p>
            <a:r>
              <a:rPr lang="es-CL" dirty="0"/>
              <a:t>No tenemos áreas que se deben revisar, todas tuvieron un crecimiento del año 2018 al 2019, gracias a los procesos de la ISO y las mejoras, se puede observar que los clientes están muy satisfechos con el servicio que presta la Agencia de Aduana Francisco Pardo y Cía. Ltda.</a:t>
            </a:r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B06992-FE26-43E6-9E09-E95C68019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3702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9430A12-2A6D-43E8-A679-290092BA4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E237100-95BB-4B72-8622-780A4AA14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316678"/>
              </p:ext>
            </p:extLst>
          </p:nvPr>
        </p:nvGraphicFramePr>
        <p:xfrm>
          <a:off x="381000" y="977901"/>
          <a:ext cx="10490200" cy="50169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374">
                  <a:extLst>
                    <a:ext uri="{9D8B030D-6E8A-4147-A177-3AD203B41FA5}">
                      <a16:colId xmlns:a16="http://schemas.microsoft.com/office/drawing/2014/main" val="2871824683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2252249635"/>
                    </a:ext>
                  </a:extLst>
                </a:gridCol>
                <a:gridCol w="1441642">
                  <a:extLst>
                    <a:ext uri="{9D8B030D-6E8A-4147-A177-3AD203B41FA5}">
                      <a16:colId xmlns:a16="http://schemas.microsoft.com/office/drawing/2014/main" val="2735136721"/>
                    </a:ext>
                  </a:extLst>
                </a:gridCol>
                <a:gridCol w="2895216">
                  <a:extLst>
                    <a:ext uri="{9D8B030D-6E8A-4147-A177-3AD203B41FA5}">
                      <a16:colId xmlns:a16="http://schemas.microsoft.com/office/drawing/2014/main" val="1823765522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4135468139"/>
                    </a:ext>
                  </a:extLst>
                </a:gridCol>
              </a:tblGrid>
              <a:tr h="20635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TABULACION ENCUESTA SATISFACCION DE CLIENTE 2018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2065213340"/>
                  </a:ext>
                </a:extLst>
              </a:tr>
              <a:tr h="147266"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1082828536"/>
                  </a:ext>
                </a:extLst>
              </a:tr>
              <a:tr h="2063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Atención ejecutiva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Mensajeria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198362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4411377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15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706711621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5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430841431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4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658879618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84788897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87485687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5X15+4X4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5X9+4X7+3X1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806317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17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17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497447326"/>
                  </a:ext>
                </a:extLst>
              </a:tr>
              <a:tr h="231416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4,76%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4,47%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263315120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1976712646"/>
                  </a:ext>
                </a:extLst>
              </a:tr>
              <a:tr h="2063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Rapidez en la tramitación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Transporte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3114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962646830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9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40139246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7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11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974665670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3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296107842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402021977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57975810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5X7+4X8+3x2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5X5+4X9+3X3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674483486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17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17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636367877"/>
                  </a:ext>
                </a:extLst>
              </a:tr>
              <a:tr h="231416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4,29%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4,11%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51053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396275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394B97F-31E1-40C2-86E1-B42304795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F8CECF2-57BB-42FF-B1D9-40CE209E3F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730539"/>
              </p:ext>
            </p:extLst>
          </p:nvPr>
        </p:nvGraphicFramePr>
        <p:xfrm>
          <a:off x="457200" y="1117600"/>
          <a:ext cx="10845799" cy="44533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05808">
                  <a:extLst>
                    <a:ext uri="{9D8B030D-6E8A-4147-A177-3AD203B41FA5}">
                      <a16:colId xmlns:a16="http://schemas.microsoft.com/office/drawing/2014/main" val="249872978"/>
                    </a:ext>
                  </a:extLst>
                </a:gridCol>
                <a:gridCol w="1878061">
                  <a:extLst>
                    <a:ext uri="{9D8B030D-6E8A-4147-A177-3AD203B41FA5}">
                      <a16:colId xmlns:a16="http://schemas.microsoft.com/office/drawing/2014/main" val="3485394737"/>
                    </a:ext>
                  </a:extLst>
                </a:gridCol>
                <a:gridCol w="1878061">
                  <a:extLst>
                    <a:ext uri="{9D8B030D-6E8A-4147-A177-3AD203B41FA5}">
                      <a16:colId xmlns:a16="http://schemas.microsoft.com/office/drawing/2014/main" val="1067423674"/>
                    </a:ext>
                  </a:extLst>
                </a:gridCol>
                <a:gridCol w="2605808">
                  <a:extLst>
                    <a:ext uri="{9D8B030D-6E8A-4147-A177-3AD203B41FA5}">
                      <a16:colId xmlns:a16="http://schemas.microsoft.com/office/drawing/2014/main" val="2547979210"/>
                    </a:ext>
                  </a:extLst>
                </a:gridCol>
                <a:gridCol w="1878061">
                  <a:extLst>
                    <a:ext uri="{9D8B030D-6E8A-4147-A177-3AD203B41FA5}">
                      <a16:colId xmlns:a16="http://schemas.microsoft.com/office/drawing/2014/main" val="529737229"/>
                    </a:ext>
                  </a:extLst>
                </a:gridCol>
              </a:tblGrid>
              <a:tr h="3302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Facturación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Asesoria tecnica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91813"/>
                  </a:ext>
                </a:extLst>
              </a:tr>
              <a:tr h="23246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extLst>
                  <a:ext uri="{0D108BD9-81ED-4DB2-BD59-A6C34878D82A}">
                    <a16:rowId xmlns:a16="http://schemas.microsoft.com/office/drawing/2014/main" val="686450363"/>
                  </a:ext>
                </a:extLst>
              </a:tr>
              <a:tr h="22139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11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extLst>
                  <a:ext uri="{0D108BD9-81ED-4DB2-BD59-A6C34878D82A}">
                    <a16:rowId xmlns:a16="http://schemas.microsoft.com/office/drawing/2014/main" val="1345676209"/>
                  </a:ext>
                </a:extLst>
              </a:tr>
              <a:tr h="22139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11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7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extLst>
                  <a:ext uri="{0D108BD9-81ED-4DB2-BD59-A6C34878D82A}">
                    <a16:rowId xmlns:a16="http://schemas.microsoft.com/office/drawing/2014/main" val="1226610980"/>
                  </a:ext>
                </a:extLst>
              </a:tr>
              <a:tr h="22139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3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extLst>
                  <a:ext uri="{0D108BD9-81ED-4DB2-BD59-A6C34878D82A}">
                    <a16:rowId xmlns:a16="http://schemas.microsoft.com/office/drawing/2014/main" val="2940177422"/>
                  </a:ext>
                </a:extLst>
              </a:tr>
              <a:tr h="22139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extLst>
                  <a:ext uri="{0D108BD9-81ED-4DB2-BD59-A6C34878D82A}">
                    <a16:rowId xmlns:a16="http://schemas.microsoft.com/office/drawing/2014/main" val="3527315155"/>
                  </a:ext>
                </a:extLst>
              </a:tr>
              <a:tr h="23246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extLst>
                  <a:ext uri="{0D108BD9-81ED-4DB2-BD59-A6C34878D82A}">
                    <a16:rowId xmlns:a16="http://schemas.microsoft.com/office/drawing/2014/main" val="308049521"/>
                  </a:ext>
                </a:extLst>
              </a:tr>
              <a:tr h="59554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              5X2+4X8+3X4+2X2+1X1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6X5+4X10+3X1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extLst>
                  <a:ext uri="{0D108BD9-81ED-4DB2-BD59-A6C34878D82A}">
                    <a16:rowId xmlns:a16="http://schemas.microsoft.com/office/drawing/2014/main" val="4095964168"/>
                  </a:ext>
                </a:extLst>
              </a:tr>
              <a:tr h="22139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17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17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ctr"/>
                </a:tc>
                <a:extLst>
                  <a:ext uri="{0D108BD9-81ED-4DB2-BD59-A6C34878D82A}">
                    <a16:rowId xmlns:a16="http://schemas.microsoft.com/office/drawing/2014/main" val="525562998"/>
                  </a:ext>
                </a:extLst>
              </a:tr>
              <a:tr h="36529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>
                          <a:effectLst/>
                        </a:rPr>
                        <a:t>3,47%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82" marR="8782" marT="878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4,29%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82" marR="8782" marT="8782" marB="0" anchor="ctr"/>
                </a:tc>
                <a:extLst>
                  <a:ext uri="{0D108BD9-81ED-4DB2-BD59-A6C34878D82A}">
                    <a16:rowId xmlns:a16="http://schemas.microsoft.com/office/drawing/2014/main" val="3589312368"/>
                  </a:ext>
                </a:extLst>
              </a:tr>
              <a:tr h="221393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extLst>
                  <a:ext uri="{0D108BD9-81ED-4DB2-BD59-A6C34878D82A}">
                    <a16:rowId xmlns:a16="http://schemas.microsoft.com/office/drawing/2014/main" val="1012743817"/>
                  </a:ext>
                </a:extLst>
              </a:tr>
              <a:tr h="221393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extLst>
                  <a:ext uri="{0D108BD9-81ED-4DB2-BD59-A6C34878D82A}">
                    <a16:rowId xmlns:a16="http://schemas.microsoft.com/office/drawing/2014/main" val="2237527029"/>
                  </a:ext>
                </a:extLst>
              </a:tr>
              <a:tr h="221393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4,76% + 4,47% + 4,29% + 4,11% + 3,47% + 4,29%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850022"/>
                  </a:ext>
                </a:extLst>
              </a:tr>
              <a:tr h="232463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>
                          <a:effectLst/>
                        </a:rPr>
                        <a:t>6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extLst>
                  <a:ext uri="{0D108BD9-81ED-4DB2-BD59-A6C34878D82A}">
                    <a16:rowId xmlns:a16="http://schemas.microsoft.com/office/drawing/2014/main" val="3178477330"/>
                  </a:ext>
                </a:extLst>
              </a:tr>
              <a:tr h="243533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>
                          <a:effectLst/>
                        </a:rPr>
                        <a:t>TOTAL =4,23%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extLst>
                  <a:ext uri="{0D108BD9-81ED-4DB2-BD59-A6C34878D82A}">
                    <a16:rowId xmlns:a16="http://schemas.microsoft.com/office/drawing/2014/main" val="2305378305"/>
                  </a:ext>
                </a:extLst>
              </a:tr>
              <a:tr h="221393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extLst>
                  <a:ext uri="{0D108BD9-81ED-4DB2-BD59-A6C34878D82A}">
                    <a16:rowId xmlns:a16="http://schemas.microsoft.com/office/drawing/2014/main" val="3542487689"/>
                  </a:ext>
                </a:extLst>
              </a:tr>
              <a:tr h="221393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>
                          <a:effectLst/>
                        </a:rPr>
                        <a:t>Cumple con lo establecido es mayor a 4%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82" marR="8782" marT="8782" marB="0" anchor="b"/>
                </a:tc>
                <a:extLst>
                  <a:ext uri="{0D108BD9-81ED-4DB2-BD59-A6C34878D82A}">
                    <a16:rowId xmlns:a16="http://schemas.microsoft.com/office/drawing/2014/main" val="3739361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215938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784FDC2-F6C0-4BA2-AD63-C88496C9D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8074E1E-C061-40BE-83B1-DB80EC669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687925"/>
              </p:ext>
            </p:extLst>
          </p:nvPr>
        </p:nvGraphicFramePr>
        <p:xfrm>
          <a:off x="495300" y="952500"/>
          <a:ext cx="10439400" cy="52301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8168">
                  <a:extLst>
                    <a:ext uri="{9D8B030D-6E8A-4147-A177-3AD203B41FA5}">
                      <a16:colId xmlns:a16="http://schemas.microsoft.com/office/drawing/2014/main" val="3144422603"/>
                    </a:ext>
                  </a:extLst>
                </a:gridCol>
                <a:gridCol w="1807688">
                  <a:extLst>
                    <a:ext uri="{9D8B030D-6E8A-4147-A177-3AD203B41FA5}">
                      <a16:colId xmlns:a16="http://schemas.microsoft.com/office/drawing/2014/main" val="137548265"/>
                    </a:ext>
                  </a:extLst>
                </a:gridCol>
                <a:gridCol w="1807688">
                  <a:extLst>
                    <a:ext uri="{9D8B030D-6E8A-4147-A177-3AD203B41FA5}">
                      <a16:colId xmlns:a16="http://schemas.microsoft.com/office/drawing/2014/main" val="3210737763"/>
                    </a:ext>
                  </a:extLst>
                </a:gridCol>
                <a:gridCol w="2508168">
                  <a:extLst>
                    <a:ext uri="{9D8B030D-6E8A-4147-A177-3AD203B41FA5}">
                      <a16:colId xmlns:a16="http://schemas.microsoft.com/office/drawing/2014/main" val="3052920734"/>
                    </a:ext>
                  </a:extLst>
                </a:gridCol>
                <a:gridCol w="1807688">
                  <a:extLst>
                    <a:ext uri="{9D8B030D-6E8A-4147-A177-3AD203B41FA5}">
                      <a16:colId xmlns:a16="http://schemas.microsoft.com/office/drawing/2014/main" val="28157644"/>
                    </a:ext>
                  </a:extLst>
                </a:gridCol>
              </a:tblGrid>
              <a:tr h="18272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TABULACION ENCUESTA SATISFACCION DE CLIENTE 2019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2715015427"/>
                  </a:ext>
                </a:extLst>
              </a:tr>
              <a:tr h="191860"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4067672194"/>
                  </a:ext>
                </a:extLst>
              </a:tr>
              <a:tr h="19186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Atención ejecutiva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Mensajería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972113"/>
                  </a:ext>
                </a:extLst>
              </a:tr>
              <a:tr h="19186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escala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817288230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15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9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2151978740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7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255155879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972263882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572252391"/>
                  </a:ext>
                </a:extLst>
              </a:tr>
              <a:tr h="19186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231366475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4X1+5X15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>
                          <a:effectLst/>
                        </a:rPr>
                        <a:t>4X7+5X9</a:t>
                      </a:r>
                      <a:endParaRPr lang="es-CL" sz="14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748539905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16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16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2495845167"/>
                  </a:ext>
                </a:extLst>
              </a:tr>
              <a:tr h="30149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>
                          <a:effectLst/>
                        </a:rPr>
                        <a:t>4,93%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4,60%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074723022"/>
                  </a:ext>
                </a:extLst>
              </a:tr>
              <a:tr h="191860"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2255185213"/>
                  </a:ext>
                </a:extLst>
              </a:tr>
              <a:tr h="19186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Rapidez en la tramitación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Transporte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799646"/>
                  </a:ext>
                </a:extLst>
              </a:tr>
              <a:tr h="19186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escala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70858377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8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2057159120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6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8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335298287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989143092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46651112"/>
                  </a:ext>
                </a:extLst>
              </a:tr>
              <a:tr h="19186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299117413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4X6+5X10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>
                          <a:effectLst/>
                        </a:rPr>
                        <a:t>4X8+5X8</a:t>
                      </a:r>
                      <a:endParaRPr lang="es-CL" sz="14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652387428"/>
                  </a:ext>
                </a:extLst>
              </a:tr>
              <a:tr h="18272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16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16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717281196"/>
                  </a:ext>
                </a:extLst>
              </a:tr>
              <a:tr h="301493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>
                          <a:effectLst/>
                        </a:rPr>
                        <a:t>4,63%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4,50%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469666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19527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A4E66-116A-46F6-9771-496190E78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8F612AE-3C58-4004-9987-A6F7FFB34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547560"/>
              </p:ext>
            </p:extLst>
          </p:nvPr>
        </p:nvGraphicFramePr>
        <p:xfrm>
          <a:off x="368300" y="1003300"/>
          <a:ext cx="10236200" cy="41425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9347">
                  <a:extLst>
                    <a:ext uri="{9D8B030D-6E8A-4147-A177-3AD203B41FA5}">
                      <a16:colId xmlns:a16="http://schemas.microsoft.com/office/drawing/2014/main" val="3821564346"/>
                    </a:ext>
                  </a:extLst>
                </a:gridCol>
                <a:gridCol w="1772502">
                  <a:extLst>
                    <a:ext uri="{9D8B030D-6E8A-4147-A177-3AD203B41FA5}">
                      <a16:colId xmlns:a16="http://schemas.microsoft.com/office/drawing/2014/main" val="1246644933"/>
                    </a:ext>
                  </a:extLst>
                </a:gridCol>
                <a:gridCol w="1772502">
                  <a:extLst>
                    <a:ext uri="{9D8B030D-6E8A-4147-A177-3AD203B41FA5}">
                      <a16:colId xmlns:a16="http://schemas.microsoft.com/office/drawing/2014/main" val="253065894"/>
                    </a:ext>
                  </a:extLst>
                </a:gridCol>
                <a:gridCol w="2459347">
                  <a:extLst>
                    <a:ext uri="{9D8B030D-6E8A-4147-A177-3AD203B41FA5}">
                      <a16:colId xmlns:a16="http://schemas.microsoft.com/office/drawing/2014/main" val="797290060"/>
                    </a:ext>
                  </a:extLst>
                </a:gridCol>
                <a:gridCol w="1772502">
                  <a:extLst>
                    <a:ext uri="{9D8B030D-6E8A-4147-A177-3AD203B41FA5}">
                      <a16:colId xmlns:a16="http://schemas.microsoft.com/office/drawing/2014/main" val="2803547575"/>
                    </a:ext>
                  </a:extLst>
                </a:gridCol>
              </a:tblGrid>
              <a:tr h="28336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Facturación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Asesoria tecnica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181415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65858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11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14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4152293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2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573627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832671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1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6772921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360211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              4X5+5X11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4X2+5X14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160113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16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16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0532545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4,69%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4,87%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474079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61501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481411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4,93% + 4,63% + 4,69% + 4,60% + 4,50% + 4,87%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97431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>
                          <a:effectLst/>
                        </a:rPr>
                        <a:t>6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2088744"/>
                  </a:ext>
                </a:extLst>
              </a:tr>
              <a:tr h="296862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400" b="1" u="none" strike="noStrike">
                          <a:effectLst/>
                        </a:rPr>
                        <a:t>TOTAL =4,70%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9220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41829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583</TotalTime>
  <Words>915</Words>
  <Application>Microsoft Office PowerPoint</Application>
  <PresentationFormat>Panorámica</PresentationFormat>
  <Paragraphs>484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Gill Sans MT</vt:lpstr>
      <vt:lpstr>Times New Roman</vt:lpstr>
      <vt:lpstr>Galería</vt:lpstr>
      <vt:lpstr>Presentación de PowerPoint</vt:lpstr>
      <vt:lpstr>Presentación de PowerPoint</vt:lpstr>
      <vt:lpstr>CRECIMIENTO AGENCIA DE ADUANA EN LOS ULTIMOS 4 AÑOS </vt:lpstr>
      <vt:lpstr>CRECIMIENTO AGENCIA DE ADUANA EN LOS ULTIMOS 4 AÑOS</vt:lpstr>
      <vt:lpstr>CRECIMIENTO AGENCIA DE ADUANA EN LOS ULTIMOS AÑOS </vt:lpstr>
      <vt:lpstr>El año 2018 se realizó una encuesta de satisfacción a un grupo de clientes. </vt:lpstr>
      <vt:lpstr>Presentación de PowerPoint</vt:lpstr>
      <vt:lpstr>Presentación de PowerPoint</vt:lpstr>
      <vt:lpstr>Presentación de PowerPoint</vt:lpstr>
      <vt:lpstr>El año 2019 se realizó una encuesta de satisfacción a un grupo de clientes. </vt:lpstr>
      <vt:lpstr>Presentación de PowerPoint</vt:lpstr>
      <vt:lpstr>Presentación de PowerPoint</vt:lpstr>
      <vt:lpstr>Presentación de PowerPoint</vt:lpstr>
      <vt:lpstr>Comparación de encuestas a clientes, realizadas entre el año 2018 y 2019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Revisión gerencial</dc:title>
  <dc:creator>alvaro ivan fredes sepulveda</dc:creator>
  <cp:lastModifiedBy>Alvaro</cp:lastModifiedBy>
  <cp:revision>38</cp:revision>
  <cp:lastPrinted>2019-06-24T19:41:47Z</cp:lastPrinted>
  <dcterms:created xsi:type="dcterms:W3CDTF">2018-05-07T00:12:18Z</dcterms:created>
  <dcterms:modified xsi:type="dcterms:W3CDTF">2019-06-26T18:56:32Z</dcterms:modified>
</cp:coreProperties>
</file>