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32" r:id="rId1"/>
  </p:sldMasterIdLst>
  <p:sldIdLst>
    <p:sldId id="256" r:id="rId2"/>
    <p:sldId id="257" r:id="rId3"/>
    <p:sldId id="260" r:id="rId4"/>
    <p:sldId id="275" r:id="rId5"/>
    <p:sldId id="276" r:id="rId6"/>
    <p:sldId id="262" r:id="rId7"/>
    <p:sldId id="263" r:id="rId8"/>
    <p:sldId id="278" r:id="rId9"/>
    <p:sldId id="277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725F0DBF-2585-4C29-B210-C47A51189791}">
          <p14:sldIdLst>
            <p14:sldId id="256"/>
            <p14:sldId id="257"/>
            <p14:sldId id="260"/>
            <p14:sldId id="275"/>
            <p14:sldId id="276"/>
            <p14:sldId id="262"/>
            <p14:sldId id="263"/>
          </p14:sldIdLst>
        </p14:section>
        <p14:section name="Sección sin título" id="{913EF90E-4EE4-48BC-AEFE-4AAEFDE604DB}">
          <p14:sldIdLst>
            <p14:sldId id="278"/>
            <p14:sldId id="27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Hoja1!$B$2</c:f>
              <c:strCache>
                <c:ptCount val="1"/>
                <c:pt idx="0">
                  <c:v>DIN 2018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Hoja1!$A$3:$A$11</c:f>
              <c:strCache>
                <c:ptCount val="9"/>
                <c:pt idx="0">
                  <c:v>HUGO MONTES</c:v>
                </c:pt>
                <c:pt idx="1">
                  <c:v>JOSE GONZALEZ</c:v>
                </c:pt>
                <c:pt idx="2">
                  <c:v>RAQUEL BLANCA </c:v>
                </c:pt>
                <c:pt idx="3">
                  <c:v>RAMON MELO</c:v>
                </c:pt>
                <c:pt idx="4">
                  <c:v>JOSE MUÑOZ</c:v>
                </c:pt>
                <c:pt idx="5">
                  <c:v>JUAN CARLOS QUINTANA</c:v>
                </c:pt>
                <c:pt idx="6">
                  <c:v>ANDRES LORCA</c:v>
                </c:pt>
                <c:pt idx="7">
                  <c:v>JORGE MARIN</c:v>
                </c:pt>
                <c:pt idx="8">
                  <c:v>OTROS</c:v>
                </c:pt>
              </c:strCache>
            </c:strRef>
          </c:cat>
          <c:val>
            <c:numRef>
              <c:f>Hoja1!$B$3:$B$11</c:f>
              <c:numCache>
                <c:formatCode>General</c:formatCode>
                <c:ptCount val="9"/>
                <c:pt idx="0">
                  <c:v>3073</c:v>
                </c:pt>
                <c:pt idx="1">
                  <c:v>3049</c:v>
                </c:pt>
                <c:pt idx="2">
                  <c:v>3389</c:v>
                </c:pt>
                <c:pt idx="3">
                  <c:v>1637</c:v>
                </c:pt>
                <c:pt idx="4">
                  <c:v>773</c:v>
                </c:pt>
                <c:pt idx="5">
                  <c:v>2407</c:v>
                </c:pt>
                <c:pt idx="6">
                  <c:v>151</c:v>
                </c:pt>
                <c:pt idx="7">
                  <c:v>1321</c:v>
                </c:pt>
                <c:pt idx="8">
                  <c:v>2702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4B-4DE3-AB9A-3A063FF7D5C8}"/>
            </c:ext>
          </c:extLst>
        </c:ser>
        <c:ser>
          <c:idx val="1"/>
          <c:order val="1"/>
          <c:tx>
            <c:strRef>
              <c:f>Hoja1!$C$2</c:f>
              <c:strCache>
                <c:ptCount val="1"/>
                <c:pt idx="0">
                  <c:v>DIN 2019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Hoja1!$A$3:$A$11</c:f>
              <c:strCache>
                <c:ptCount val="9"/>
                <c:pt idx="0">
                  <c:v>HUGO MONTES</c:v>
                </c:pt>
                <c:pt idx="1">
                  <c:v>JOSE GONZALEZ</c:v>
                </c:pt>
                <c:pt idx="2">
                  <c:v>RAQUEL BLANCA </c:v>
                </c:pt>
                <c:pt idx="3">
                  <c:v>RAMON MELO</c:v>
                </c:pt>
                <c:pt idx="4">
                  <c:v>JOSE MUÑOZ</c:v>
                </c:pt>
                <c:pt idx="5">
                  <c:v>JUAN CARLOS QUINTANA</c:v>
                </c:pt>
                <c:pt idx="6">
                  <c:v>ANDRES LORCA</c:v>
                </c:pt>
                <c:pt idx="7">
                  <c:v>JORGE MARIN</c:v>
                </c:pt>
                <c:pt idx="8">
                  <c:v>OTROS</c:v>
                </c:pt>
              </c:strCache>
            </c:strRef>
          </c:cat>
          <c:val>
            <c:numRef>
              <c:f>Hoja1!$C$3:$C$11</c:f>
              <c:numCache>
                <c:formatCode>General</c:formatCode>
                <c:ptCount val="9"/>
                <c:pt idx="0">
                  <c:v>3066</c:v>
                </c:pt>
                <c:pt idx="1">
                  <c:v>2905</c:v>
                </c:pt>
                <c:pt idx="2">
                  <c:v>2929</c:v>
                </c:pt>
                <c:pt idx="3">
                  <c:v>3028</c:v>
                </c:pt>
                <c:pt idx="4">
                  <c:v>2885</c:v>
                </c:pt>
                <c:pt idx="5">
                  <c:v>3660</c:v>
                </c:pt>
                <c:pt idx="6">
                  <c:v>45</c:v>
                </c:pt>
                <c:pt idx="7">
                  <c:v>764</c:v>
                </c:pt>
                <c:pt idx="8">
                  <c:v>144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34B-4DE3-AB9A-3A063FF7D5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51285848"/>
        <c:axId val="351287024"/>
        <c:axId val="0"/>
      </c:bar3DChart>
      <c:catAx>
        <c:axId val="3512858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351287024"/>
        <c:crosses val="autoZero"/>
        <c:auto val="1"/>
        <c:lblAlgn val="ctr"/>
        <c:lblOffset val="100"/>
        <c:noMultiLvlLbl val="0"/>
      </c:catAx>
      <c:valAx>
        <c:axId val="3512870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351285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Hoja1!$B$14</c:f>
              <c:strCache>
                <c:ptCount val="1"/>
                <c:pt idx="0">
                  <c:v>ITEM 2018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Hoja1!$A$15:$A$23</c:f>
              <c:strCache>
                <c:ptCount val="9"/>
                <c:pt idx="0">
                  <c:v>HUGO MONTES</c:v>
                </c:pt>
                <c:pt idx="1">
                  <c:v>JOSE GONZALEZ</c:v>
                </c:pt>
                <c:pt idx="2">
                  <c:v>RAQUEL BLANCA </c:v>
                </c:pt>
                <c:pt idx="3">
                  <c:v>RAMON MELO</c:v>
                </c:pt>
                <c:pt idx="4">
                  <c:v>JOSE MUÑOZ</c:v>
                </c:pt>
                <c:pt idx="5">
                  <c:v>JUAN CARLOS QUINTANA</c:v>
                </c:pt>
                <c:pt idx="6">
                  <c:v>ANDRES LORCA </c:v>
                </c:pt>
                <c:pt idx="7">
                  <c:v>JORGE MARIN </c:v>
                </c:pt>
                <c:pt idx="8">
                  <c:v>OTROS</c:v>
                </c:pt>
              </c:strCache>
            </c:strRef>
          </c:cat>
          <c:val>
            <c:numRef>
              <c:f>Hoja1!$B$15:$B$23</c:f>
              <c:numCache>
                <c:formatCode>General</c:formatCode>
                <c:ptCount val="9"/>
                <c:pt idx="0">
                  <c:v>10044</c:v>
                </c:pt>
                <c:pt idx="1">
                  <c:v>9741</c:v>
                </c:pt>
                <c:pt idx="2">
                  <c:v>3389</c:v>
                </c:pt>
                <c:pt idx="3">
                  <c:v>4521</c:v>
                </c:pt>
                <c:pt idx="4">
                  <c:v>2383</c:v>
                </c:pt>
                <c:pt idx="5">
                  <c:v>7133</c:v>
                </c:pt>
                <c:pt idx="6">
                  <c:v>181</c:v>
                </c:pt>
                <c:pt idx="7">
                  <c:v>1321</c:v>
                </c:pt>
                <c:pt idx="8">
                  <c:v>529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E4-45AF-ADD5-2620544523AC}"/>
            </c:ext>
          </c:extLst>
        </c:ser>
        <c:ser>
          <c:idx val="1"/>
          <c:order val="1"/>
          <c:tx>
            <c:strRef>
              <c:f>Hoja1!$C$14</c:f>
              <c:strCache>
                <c:ptCount val="1"/>
                <c:pt idx="0">
                  <c:v>ITEM 2019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Hoja1!$A$15:$A$23</c:f>
              <c:strCache>
                <c:ptCount val="9"/>
                <c:pt idx="0">
                  <c:v>HUGO MONTES</c:v>
                </c:pt>
                <c:pt idx="1">
                  <c:v>JOSE GONZALEZ</c:v>
                </c:pt>
                <c:pt idx="2">
                  <c:v>RAQUEL BLANCA </c:v>
                </c:pt>
                <c:pt idx="3">
                  <c:v>RAMON MELO</c:v>
                </c:pt>
                <c:pt idx="4">
                  <c:v>JOSE MUÑOZ</c:v>
                </c:pt>
                <c:pt idx="5">
                  <c:v>JUAN CARLOS QUINTANA</c:v>
                </c:pt>
                <c:pt idx="6">
                  <c:v>ANDRES LORCA </c:v>
                </c:pt>
                <c:pt idx="7">
                  <c:v>JORGE MARIN </c:v>
                </c:pt>
                <c:pt idx="8">
                  <c:v>OTROS</c:v>
                </c:pt>
              </c:strCache>
            </c:strRef>
          </c:cat>
          <c:val>
            <c:numRef>
              <c:f>Hoja1!$C$15:$C$23</c:f>
              <c:numCache>
                <c:formatCode>General</c:formatCode>
                <c:ptCount val="9"/>
                <c:pt idx="0">
                  <c:v>10133</c:v>
                </c:pt>
                <c:pt idx="1">
                  <c:v>9577</c:v>
                </c:pt>
                <c:pt idx="2">
                  <c:v>12124</c:v>
                </c:pt>
                <c:pt idx="3">
                  <c:v>8239</c:v>
                </c:pt>
                <c:pt idx="4">
                  <c:v>9303</c:v>
                </c:pt>
                <c:pt idx="5">
                  <c:v>12148</c:v>
                </c:pt>
                <c:pt idx="6">
                  <c:v>108</c:v>
                </c:pt>
                <c:pt idx="7">
                  <c:v>3479</c:v>
                </c:pt>
                <c:pt idx="8">
                  <c:v>119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1E4-45AF-ADD5-2620544523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83699328"/>
        <c:axId val="283703640"/>
        <c:axId val="0"/>
      </c:bar3DChart>
      <c:catAx>
        <c:axId val="2836993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283703640"/>
        <c:crosses val="autoZero"/>
        <c:auto val="1"/>
        <c:lblAlgn val="ctr"/>
        <c:lblOffset val="100"/>
        <c:noMultiLvlLbl val="0"/>
      </c:catAx>
      <c:valAx>
        <c:axId val="28370364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283699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Hoja1!$B$2</c:f>
              <c:strCache>
                <c:ptCount val="1"/>
                <c:pt idx="0">
                  <c:v>DUS 2018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Hoja1!$A$3:$A$12</c:f>
              <c:strCache>
                <c:ptCount val="10"/>
                <c:pt idx="0">
                  <c:v>HUGO MONTES</c:v>
                </c:pt>
                <c:pt idx="1">
                  <c:v>JOSE GONZALEZ</c:v>
                </c:pt>
                <c:pt idx="2">
                  <c:v>RAQUEL BLANCA </c:v>
                </c:pt>
                <c:pt idx="3">
                  <c:v>RAMON MELO</c:v>
                </c:pt>
                <c:pt idx="4">
                  <c:v>JOSE MUÑOZ</c:v>
                </c:pt>
                <c:pt idx="5">
                  <c:v>JUAN CARLOS QUINTANA</c:v>
                </c:pt>
                <c:pt idx="6">
                  <c:v>ANDRES LORCA</c:v>
                </c:pt>
                <c:pt idx="7">
                  <c:v>JORGE MARIN</c:v>
                </c:pt>
                <c:pt idx="8">
                  <c:v>JORGE ABARCA</c:v>
                </c:pt>
                <c:pt idx="9">
                  <c:v>OTROS</c:v>
                </c:pt>
              </c:strCache>
            </c:strRef>
          </c:cat>
          <c:val>
            <c:numRef>
              <c:f>Hoja1!$B$3:$B$12</c:f>
              <c:numCache>
                <c:formatCode>General</c:formatCode>
                <c:ptCount val="10"/>
                <c:pt idx="0">
                  <c:v>20</c:v>
                </c:pt>
                <c:pt idx="1">
                  <c:v>2</c:v>
                </c:pt>
                <c:pt idx="2">
                  <c:v>474</c:v>
                </c:pt>
                <c:pt idx="3">
                  <c:v>99</c:v>
                </c:pt>
                <c:pt idx="4">
                  <c:v>46</c:v>
                </c:pt>
                <c:pt idx="5">
                  <c:v>276</c:v>
                </c:pt>
                <c:pt idx="6">
                  <c:v>3</c:v>
                </c:pt>
                <c:pt idx="7">
                  <c:v>43</c:v>
                </c:pt>
                <c:pt idx="8">
                  <c:v>36</c:v>
                </c:pt>
                <c:pt idx="9">
                  <c:v>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D7-49FB-B64F-2C0B70B2C95B}"/>
            </c:ext>
          </c:extLst>
        </c:ser>
        <c:ser>
          <c:idx val="1"/>
          <c:order val="1"/>
          <c:tx>
            <c:strRef>
              <c:f>Hoja1!$C$2</c:f>
              <c:strCache>
                <c:ptCount val="1"/>
                <c:pt idx="0">
                  <c:v>DUS 2019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Hoja1!$A$3:$A$12</c:f>
              <c:strCache>
                <c:ptCount val="10"/>
                <c:pt idx="0">
                  <c:v>HUGO MONTES</c:v>
                </c:pt>
                <c:pt idx="1">
                  <c:v>JOSE GONZALEZ</c:v>
                </c:pt>
                <c:pt idx="2">
                  <c:v>RAQUEL BLANCA </c:v>
                </c:pt>
                <c:pt idx="3">
                  <c:v>RAMON MELO</c:v>
                </c:pt>
                <c:pt idx="4">
                  <c:v>JOSE MUÑOZ</c:v>
                </c:pt>
                <c:pt idx="5">
                  <c:v>JUAN CARLOS QUINTANA</c:v>
                </c:pt>
                <c:pt idx="6">
                  <c:v>ANDRES LORCA</c:v>
                </c:pt>
                <c:pt idx="7">
                  <c:v>JORGE MARIN</c:v>
                </c:pt>
                <c:pt idx="8">
                  <c:v>JORGE ABARCA</c:v>
                </c:pt>
                <c:pt idx="9">
                  <c:v>OTROS</c:v>
                </c:pt>
              </c:strCache>
            </c:strRef>
          </c:cat>
          <c:val>
            <c:numRef>
              <c:f>Hoja1!$C$3:$C$12</c:f>
              <c:numCache>
                <c:formatCode>General</c:formatCode>
                <c:ptCount val="10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3</c:v>
                </c:pt>
                <c:pt idx="4">
                  <c:v>6</c:v>
                </c:pt>
                <c:pt idx="5">
                  <c:v>6</c:v>
                </c:pt>
                <c:pt idx="6">
                  <c:v>0</c:v>
                </c:pt>
                <c:pt idx="7">
                  <c:v>0</c:v>
                </c:pt>
                <c:pt idx="8">
                  <c:v>1565</c:v>
                </c:pt>
                <c:pt idx="9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6D7-49FB-B64F-2C0B70B2C9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51285456"/>
        <c:axId val="351281928"/>
      </c:barChart>
      <c:catAx>
        <c:axId val="3512854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351281928"/>
        <c:crosses val="autoZero"/>
        <c:auto val="1"/>
        <c:lblAlgn val="ctr"/>
        <c:lblOffset val="100"/>
        <c:noMultiLvlLbl val="0"/>
      </c:catAx>
      <c:valAx>
        <c:axId val="35128192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351285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Hoja1!$B$15</c:f>
              <c:strCache>
                <c:ptCount val="1"/>
                <c:pt idx="0">
                  <c:v>ITEM 2018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Hoja1!$A$16:$A$25</c:f>
              <c:strCache>
                <c:ptCount val="10"/>
                <c:pt idx="0">
                  <c:v>HUGO MONTES</c:v>
                </c:pt>
                <c:pt idx="1">
                  <c:v>JOSE GONZALEZ</c:v>
                </c:pt>
                <c:pt idx="2">
                  <c:v>RAQUEL BLANCA </c:v>
                </c:pt>
                <c:pt idx="3">
                  <c:v>RAMON MELO</c:v>
                </c:pt>
                <c:pt idx="4">
                  <c:v>JOSE MUÑOZ</c:v>
                </c:pt>
                <c:pt idx="5">
                  <c:v>JUAN CARLOS QUINTANA</c:v>
                </c:pt>
                <c:pt idx="6">
                  <c:v>ANDRES LORCA </c:v>
                </c:pt>
                <c:pt idx="7">
                  <c:v>JORGE MARIN </c:v>
                </c:pt>
                <c:pt idx="8">
                  <c:v>JORGE ABARCA</c:v>
                </c:pt>
                <c:pt idx="9">
                  <c:v>OTROS</c:v>
                </c:pt>
              </c:strCache>
            </c:strRef>
          </c:cat>
          <c:val>
            <c:numRef>
              <c:f>Hoja1!$B$16:$B$25</c:f>
              <c:numCache>
                <c:formatCode>General</c:formatCode>
                <c:ptCount val="10"/>
                <c:pt idx="0">
                  <c:v>71</c:v>
                </c:pt>
                <c:pt idx="1">
                  <c:v>5</c:v>
                </c:pt>
                <c:pt idx="2">
                  <c:v>2861</c:v>
                </c:pt>
                <c:pt idx="3">
                  <c:v>399</c:v>
                </c:pt>
                <c:pt idx="4">
                  <c:v>362</c:v>
                </c:pt>
                <c:pt idx="5">
                  <c:v>1368</c:v>
                </c:pt>
                <c:pt idx="6">
                  <c:v>8</c:v>
                </c:pt>
                <c:pt idx="7">
                  <c:v>199</c:v>
                </c:pt>
                <c:pt idx="8">
                  <c:v>0</c:v>
                </c:pt>
                <c:pt idx="9">
                  <c:v>124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62-49AE-956D-197B7ED78832}"/>
            </c:ext>
          </c:extLst>
        </c:ser>
        <c:ser>
          <c:idx val="1"/>
          <c:order val="1"/>
          <c:tx>
            <c:strRef>
              <c:f>Hoja1!$C$15</c:f>
              <c:strCache>
                <c:ptCount val="1"/>
                <c:pt idx="0">
                  <c:v>ITEM 2019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Hoja1!$A$16:$A$25</c:f>
              <c:strCache>
                <c:ptCount val="10"/>
                <c:pt idx="0">
                  <c:v>HUGO MONTES</c:v>
                </c:pt>
                <c:pt idx="1">
                  <c:v>JOSE GONZALEZ</c:v>
                </c:pt>
                <c:pt idx="2">
                  <c:v>RAQUEL BLANCA </c:v>
                </c:pt>
                <c:pt idx="3">
                  <c:v>RAMON MELO</c:v>
                </c:pt>
                <c:pt idx="4">
                  <c:v>JOSE MUÑOZ</c:v>
                </c:pt>
                <c:pt idx="5">
                  <c:v>JUAN CARLOS QUINTANA</c:v>
                </c:pt>
                <c:pt idx="6">
                  <c:v>ANDRES LORCA </c:v>
                </c:pt>
                <c:pt idx="7">
                  <c:v>JORGE MARIN </c:v>
                </c:pt>
                <c:pt idx="8">
                  <c:v>JORGE ABARCA</c:v>
                </c:pt>
                <c:pt idx="9">
                  <c:v>OTROS</c:v>
                </c:pt>
              </c:strCache>
            </c:strRef>
          </c:cat>
          <c:val>
            <c:numRef>
              <c:f>Hoja1!$C$16:$C$25</c:f>
              <c:numCache>
                <c:formatCode>General</c:formatCode>
                <c:ptCount val="10"/>
                <c:pt idx="0">
                  <c:v>34</c:v>
                </c:pt>
                <c:pt idx="1">
                  <c:v>5</c:v>
                </c:pt>
                <c:pt idx="2">
                  <c:v>29</c:v>
                </c:pt>
                <c:pt idx="3">
                  <c:v>2</c:v>
                </c:pt>
                <c:pt idx="4">
                  <c:v>4</c:v>
                </c:pt>
                <c:pt idx="5">
                  <c:v>32</c:v>
                </c:pt>
                <c:pt idx="6">
                  <c:v>0</c:v>
                </c:pt>
                <c:pt idx="7">
                  <c:v>16</c:v>
                </c:pt>
                <c:pt idx="8">
                  <c:v>76</c:v>
                </c:pt>
                <c:pt idx="9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362-49AE-956D-197B7ED788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51282320"/>
        <c:axId val="351287808"/>
        <c:axId val="0"/>
      </c:bar3DChart>
      <c:catAx>
        <c:axId val="3512823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351287808"/>
        <c:crosses val="autoZero"/>
        <c:auto val="1"/>
        <c:lblAlgn val="ctr"/>
        <c:lblOffset val="100"/>
        <c:noMultiLvlLbl val="0"/>
      </c:catAx>
      <c:valAx>
        <c:axId val="35128780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351282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08B9EBBA-996F-894A-B54A-D6246ED52CEA}" type="datetimeFigureOut">
              <a:rPr lang="en-US" smtClean="0"/>
              <a:pPr/>
              <a:t>8/29/2020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5356730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8/29/2020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1341783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8/29/2020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87949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8/29/2020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3529314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8/29/2020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5328852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smtClean="0"/>
              <a:pPr/>
              <a:t>8/29/2020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69908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smtClean="0"/>
              <a:pPr/>
              <a:t>8/29/2020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9356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8/29/2020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4853213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smtClean="0"/>
              <a:pPr/>
              <a:t>8/29/2020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234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8/29/2020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326237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8/29/2020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334387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8/29/2020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69200401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8/29/2020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6620666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8/29/2020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4125924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8/29/2020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992954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8/29/2020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485116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8/29/2020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427219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8/29/2020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2309175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09B482E8-6E0E-1B4F-B1FD-C69DB9E858D9}" type="datetimeFigureOut">
              <a:rPr lang="en-US" smtClean="0"/>
              <a:pPr/>
              <a:t>8/29/2020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2859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  <p:sldLayoutId id="2147483844" r:id="rId12"/>
    <p:sldLayoutId id="2147483845" r:id="rId13"/>
    <p:sldLayoutId id="2147483846" r:id="rId14"/>
    <p:sldLayoutId id="2147483847" r:id="rId15"/>
    <p:sldLayoutId id="2147483848" r:id="rId16"/>
    <p:sldLayoutId id="2147483849" r:id="rId17"/>
    <p:sldLayoutId id="2147483850" r:id="rId18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F9EC2AA8-CCE0-45DB-908B-E3111B21EC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77464" y="3429000"/>
            <a:ext cx="8637072" cy="977621"/>
          </a:xfrm>
        </p:spPr>
        <p:txBody>
          <a:bodyPr>
            <a:noAutofit/>
          </a:bodyPr>
          <a:lstStyle/>
          <a:p>
            <a:pPr algn="l"/>
            <a:r>
              <a:rPr lang="es-E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Elaborado por:  </a:t>
            </a:r>
            <a:r>
              <a:rPr lang="es-E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ANDRéS</a:t>
            </a:r>
            <a:r>
              <a:rPr lang="es-E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LORCA  (Gerente TECNICO</a:t>
            </a:r>
            <a:r>
              <a:rPr lang="es-ES" sz="2400" dirty="0"/>
              <a:t>)</a:t>
            </a:r>
          </a:p>
          <a:p>
            <a:pPr algn="l"/>
            <a:r>
              <a:rPr lang="es-ES" sz="2400" dirty="0"/>
              <a:t>Fecha: 15/07/2020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6E6467E8-7A32-4667-B984-F8D12D0AA472}"/>
              </a:ext>
            </a:extLst>
          </p:cNvPr>
          <p:cNvSpPr/>
          <p:nvPr/>
        </p:nvSpPr>
        <p:spPr>
          <a:xfrm>
            <a:off x="2398644" y="1814396"/>
            <a:ext cx="8057322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REVISION GERENCIAL </a:t>
            </a:r>
            <a:r>
              <a:rPr lang="es-ES" sz="4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AREA</a:t>
            </a:r>
            <a:r>
              <a:rPr lang="es-ES" sz="4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TECNICA 2020</a:t>
            </a:r>
          </a:p>
        </p:txBody>
      </p:sp>
    </p:spTree>
    <p:extLst>
      <p:ext uri="{BB962C8B-B14F-4D97-AF65-F5344CB8AC3E}">
        <p14:creationId xmlns:p14="http://schemas.microsoft.com/office/powerpoint/2010/main" val="28515825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A19A6E09-BF32-4700-89B4-0CA2A1050D7A}"/>
              </a:ext>
            </a:extLst>
          </p:cNvPr>
          <p:cNvSpPr/>
          <p:nvPr/>
        </p:nvSpPr>
        <p:spPr>
          <a:xfrm>
            <a:off x="1675454" y="528935"/>
            <a:ext cx="930081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000" b="1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Cantidad de DIN por Pedidor Arancelario</a:t>
            </a:r>
            <a:endParaRPr lang="es-ES" sz="4000" b="1" u="sng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11A4C992-59E7-4928-B757-1EFF29F2CC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5273122"/>
              </p:ext>
            </p:extLst>
          </p:nvPr>
        </p:nvGraphicFramePr>
        <p:xfrm>
          <a:off x="1060174" y="1706527"/>
          <a:ext cx="2906741" cy="351482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19303">
                  <a:extLst>
                    <a:ext uri="{9D8B030D-6E8A-4147-A177-3AD203B41FA5}">
                      <a16:colId xmlns:a16="http://schemas.microsoft.com/office/drawing/2014/main" val="3523721925"/>
                    </a:ext>
                  </a:extLst>
                </a:gridCol>
                <a:gridCol w="542925">
                  <a:extLst>
                    <a:ext uri="{9D8B030D-6E8A-4147-A177-3AD203B41FA5}">
                      <a16:colId xmlns:a16="http://schemas.microsoft.com/office/drawing/2014/main" val="552545967"/>
                    </a:ext>
                  </a:extLst>
                </a:gridCol>
                <a:gridCol w="544513">
                  <a:extLst>
                    <a:ext uri="{9D8B030D-6E8A-4147-A177-3AD203B41FA5}">
                      <a16:colId xmlns:a16="http://schemas.microsoft.com/office/drawing/2014/main" val="2536682440"/>
                    </a:ext>
                  </a:extLst>
                </a:gridCol>
              </a:tblGrid>
              <a:tr h="325146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PEDIDOR 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u="none" strike="noStrike" dirty="0">
                          <a:effectLst/>
                        </a:rPr>
                        <a:t>DIN 2018</a:t>
                      </a:r>
                      <a:endParaRPr lang="es-C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u="none" strike="noStrike" dirty="0">
                          <a:effectLst/>
                        </a:rPr>
                        <a:t>DIN 2019</a:t>
                      </a:r>
                      <a:endParaRPr lang="es-C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01224275"/>
                  </a:ext>
                </a:extLst>
              </a:tr>
              <a:tr h="325146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HUGO MONTES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 dirty="0">
                          <a:effectLst/>
                          <a:latin typeface="Impact" panose="020B0806030902050204" pitchFamily="34" charset="0"/>
                        </a:rPr>
                        <a:t>3073</a:t>
                      </a:r>
                      <a:endParaRPr lang="es-CL" sz="1100" b="0" i="0" u="none" strike="noStrike" dirty="0">
                        <a:solidFill>
                          <a:srgbClr val="000000"/>
                        </a:solidFill>
                        <a:effectLst/>
                        <a:latin typeface="Impact" panose="020B080603090205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Impact" panose="020B0806030902050204" pitchFamily="34" charset="0"/>
                        </a:rPr>
                        <a:t>3066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35063878"/>
                  </a:ext>
                </a:extLst>
              </a:tr>
              <a:tr h="325146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JOSE GONZALEZ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Impact" panose="020B0806030902050204" pitchFamily="34" charset="0"/>
                        </a:rPr>
                        <a:t>3049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Impact" panose="020B0806030902050204" pitchFamily="34" charset="0"/>
                        </a:rPr>
                        <a:t>2905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75220165"/>
                  </a:ext>
                </a:extLst>
              </a:tr>
              <a:tr h="325146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RAQUEL BLANCA 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Impact" panose="020B0806030902050204" pitchFamily="34" charset="0"/>
                        </a:rPr>
                        <a:t>3389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Impact" panose="020B0806030902050204" pitchFamily="34" charset="0"/>
                        </a:rPr>
                        <a:t>2929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13726199"/>
                  </a:ext>
                </a:extLst>
              </a:tr>
              <a:tr h="325146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RAMON MELO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Impact" panose="020B0806030902050204" pitchFamily="34" charset="0"/>
                        </a:rPr>
                        <a:t>1637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Impact" panose="020B0806030902050204" pitchFamily="34" charset="0"/>
                        </a:rPr>
                        <a:t>3028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62920659"/>
                  </a:ext>
                </a:extLst>
              </a:tr>
              <a:tr h="325146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JOSE MUÑOZ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Impact" panose="020B0806030902050204" pitchFamily="34" charset="0"/>
                        </a:rPr>
                        <a:t>773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 dirty="0">
                          <a:effectLst/>
                          <a:latin typeface="Impact" panose="020B0806030902050204" pitchFamily="34" charset="0"/>
                        </a:rPr>
                        <a:t>2885</a:t>
                      </a:r>
                      <a:endParaRPr lang="es-CL" sz="1100" b="0" i="0" u="none" strike="noStrike" dirty="0">
                        <a:solidFill>
                          <a:srgbClr val="000000"/>
                        </a:solidFill>
                        <a:effectLst/>
                        <a:latin typeface="Impact" panose="020B080603090205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55447276"/>
                  </a:ext>
                </a:extLst>
              </a:tr>
              <a:tr h="588515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 dirty="0">
                          <a:effectLst/>
                        </a:rPr>
                        <a:t>JUAN CARLOS QUINTANA</a:t>
                      </a:r>
                      <a:endParaRPr lang="es-C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Impact" panose="020B0806030902050204" pitchFamily="34" charset="0"/>
                        </a:rPr>
                        <a:t>2407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Impact" panose="020B0806030902050204" pitchFamily="34" charset="0"/>
                        </a:rPr>
                        <a:t>3660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72864873"/>
                  </a:ext>
                </a:extLst>
              </a:tr>
              <a:tr h="325146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ANDRES LORCA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Impact" panose="020B0806030902050204" pitchFamily="34" charset="0"/>
                        </a:rPr>
                        <a:t>151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Impact" panose="020B0806030902050204" pitchFamily="34" charset="0"/>
                        </a:rPr>
                        <a:t>45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79513146"/>
                  </a:ext>
                </a:extLst>
              </a:tr>
              <a:tr h="325146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JORGE MARIN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Impact" panose="020B0806030902050204" pitchFamily="34" charset="0"/>
                        </a:rPr>
                        <a:t>1321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Impact" panose="020B0806030902050204" pitchFamily="34" charset="0"/>
                        </a:rPr>
                        <a:t>764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25078137"/>
                  </a:ext>
                </a:extLst>
              </a:tr>
              <a:tr h="325146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OTROS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Impact" panose="020B0806030902050204" pitchFamily="34" charset="0"/>
                        </a:rPr>
                        <a:t>2702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Impact" panose="020B0806030902050204" pitchFamily="34" charset="0"/>
                        </a:rPr>
                        <a:t>144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66295650"/>
                  </a:ext>
                </a:extLst>
              </a:tr>
            </a:tbl>
          </a:graphicData>
        </a:graphic>
      </p:graphicFrame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E26E6BA6-916B-48DE-8E3C-04045AAF4F0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13273843"/>
              </p:ext>
            </p:extLst>
          </p:nvPr>
        </p:nvGraphicFramePr>
        <p:xfrm>
          <a:off x="4707163" y="1706527"/>
          <a:ext cx="6269107" cy="38503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59113264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C8A10999-7AA0-49A7-AE9C-51C8AA04E3E6}"/>
              </a:ext>
            </a:extLst>
          </p:cNvPr>
          <p:cNvSpPr/>
          <p:nvPr/>
        </p:nvSpPr>
        <p:spPr>
          <a:xfrm>
            <a:off x="459745" y="705582"/>
            <a:ext cx="1127250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000" b="1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Cantidad de </a:t>
            </a:r>
            <a:r>
              <a:rPr lang="es-ES" sz="4000" b="1" u="sng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items</a:t>
            </a:r>
            <a:r>
              <a:rPr lang="es-ES" sz="4000" b="1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de DIN por Pedidor Arancelario</a:t>
            </a:r>
            <a:endParaRPr lang="es-ES" sz="4000" b="1" u="sng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E367C983-CA4D-440F-A438-BDFD34FA09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4339231"/>
              </p:ext>
            </p:extLst>
          </p:nvPr>
        </p:nvGraphicFramePr>
        <p:xfrm>
          <a:off x="1006611" y="1832665"/>
          <a:ext cx="3817180" cy="358403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62680">
                  <a:extLst>
                    <a:ext uri="{9D8B030D-6E8A-4147-A177-3AD203B41FA5}">
                      <a16:colId xmlns:a16="http://schemas.microsoft.com/office/drawing/2014/main" val="1110527894"/>
                    </a:ext>
                  </a:extLst>
                </a:gridCol>
                <a:gridCol w="927250">
                  <a:extLst>
                    <a:ext uri="{9D8B030D-6E8A-4147-A177-3AD203B41FA5}">
                      <a16:colId xmlns:a16="http://schemas.microsoft.com/office/drawing/2014/main" val="1940215282"/>
                    </a:ext>
                  </a:extLst>
                </a:gridCol>
                <a:gridCol w="927250">
                  <a:extLst>
                    <a:ext uri="{9D8B030D-6E8A-4147-A177-3AD203B41FA5}">
                      <a16:colId xmlns:a16="http://schemas.microsoft.com/office/drawing/2014/main" val="3143458707"/>
                    </a:ext>
                  </a:extLst>
                </a:gridCol>
              </a:tblGrid>
              <a:tr h="331548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PEDIDOR 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u="none" strike="noStrike" dirty="0">
                          <a:effectLst/>
                        </a:rPr>
                        <a:t>ITEM 2018</a:t>
                      </a:r>
                      <a:endParaRPr lang="es-C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u="none" strike="noStrike" dirty="0">
                          <a:effectLst/>
                        </a:rPr>
                        <a:t>ITEM 2019</a:t>
                      </a:r>
                      <a:endParaRPr lang="es-C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58407687"/>
                  </a:ext>
                </a:extLst>
              </a:tr>
              <a:tr h="331548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HUGO MONTES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 dirty="0">
                          <a:effectLst/>
                        </a:rPr>
                        <a:t>10044</a:t>
                      </a:r>
                      <a:endParaRPr lang="es-C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 dirty="0">
                          <a:effectLst/>
                        </a:rPr>
                        <a:t>10133</a:t>
                      </a:r>
                      <a:endParaRPr lang="es-C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09360846"/>
                  </a:ext>
                </a:extLst>
              </a:tr>
              <a:tr h="331548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JOSE GONZALEZ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9741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 dirty="0">
                          <a:effectLst/>
                          <a:latin typeface="+mn-lt"/>
                        </a:rPr>
                        <a:t>9577</a:t>
                      </a:r>
                      <a:endParaRPr lang="es-CL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28713172"/>
                  </a:ext>
                </a:extLst>
              </a:tr>
              <a:tr h="331548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RAQUEL BLANCA 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3389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 dirty="0">
                          <a:effectLst/>
                          <a:latin typeface="+mn-lt"/>
                        </a:rPr>
                        <a:t>12124</a:t>
                      </a:r>
                      <a:endParaRPr lang="es-CL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84583136"/>
                  </a:ext>
                </a:extLst>
              </a:tr>
              <a:tr h="331548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RAMON MELO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4521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 dirty="0">
                          <a:effectLst/>
                          <a:latin typeface="+mn-lt"/>
                        </a:rPr>
                        <a:t>8239</a:t>
                      </a:r>
                      <a:endParaRPr lang="es-CL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41660302"/>
                  </a:ext>
                </a:extLst>
              </a:tr>
              <a:tr h="331548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JOSE MUÑOZ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2384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9303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03947401"/>
                  </a:ext>
                </a:extLst>
              </a:tr>
              <a:tr h="600102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JUAN CARLOS QUINTANA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7133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 dirty="0">
                          <a:effectLst/>
                          <a:latin typeface="+mn-lt"/>
                        </a:rPr>
                        <a:t>12148</a:t>
                      </a:r>
                      <a:endParaRPr lang="es-CL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43361753"/>
                  </a:ext>
                </a:extLst>
              </a:tr>
              <a:tr h="331548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ANDRES LORCA 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 dirty="0">
                          <a:effectLst/>
                          <a:latin typeface="+mn-lt"/>
                        </a:rPr>
                        <a:t>181</a:t>
                      </a:r>
                      <a:endParaRPr lang="es-CL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 dirty="0">
                          <a:effectLst/>
                          <a:latin typeface="+mn-lt"/>
                        </a:rPr>
                        <a:t>108</a:t>
                      </a:r>
                      <a:endParaRPr lang="es-CL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64703765"/>
                  </a:ext>
                </a:extLst>
              </a:tr>
              <a:tr h="331548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JORGE MARIN 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1321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 dirty="0">
                          <a:effectLst/>
                          <a:latin typeface="+mn-lt"/>
                        </a:rPr>
                        <a:t>3479</a:t>
                      </a:r>
                      <a:endParaRPr lang="es-CL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46978111"/>
                  </a:ext>
                </a:extLst>
              </a:tr>
              <a:tr h="331548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OTROS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529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 dirty="0">
                          <a:effectLst/>
                          <a:latin typeface="+mn-lt"/>
                        </a:rPr>
                        <a:t>119</a:t>
                      </a:r>
                      <a:endParaRPr lang="es-CL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04647368"/>
                  </a:ext>
                </a:extLst>
              </a:tr>
            </a:tbl>
          </a:graphicData>
        </a:graphic>
      </p:graphicFrame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7ABA68B2-CA35-43AF-B9A6-F9387758E83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76011581"/>
              </p:ext>
            </p:extLst>
          </p:nvPr>
        </p:nvGraphicFramePr>
        <p:xfrm>
          <a:off x="4976190" y="2030895"/>
          <a:ext cx="6500191" cy="35840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3456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4054721D-894C-4DBB-BE7B-8B5D8F5C9EBA}"/>
              </a:ext>
            </a:extLst>
          </p:cNvPr>
          <p:cNvSpPr/>
          <p:nvPr/>
        </p:nvSpPr>
        <p:spPr>
          <a:xfrm>
            <a:off x="1675454" y="528935"/>
            <a:ext cx="930081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000" b="1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Cantidad de DUS por Pedidor Arancelario</a:t>
            </a:r>
            <a:endParaRPr lang="es-ES" sz="4000" b="1" u="sng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B049DE5C-8E0A-4668-9464-D0B0B0F917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6015696"/>
              </p:ext>
            </p:extLst>
          </p:nvPr>
        </p:nvGraphicFramePr>
        <p:xfrm>
          <a:off x="1108489" y="1644649"/>
          <a:ext cx="3278128" cy="38947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48972">
                  <a:extLst>
                    <a:ext uri="{9D8B030D-6E8A-4147-A177-3AD203B41FA5}">
                      <a16:colId xmlns:a16="http://schemas.microsoft.com/office/drawing/2014/main" val="360101653"/>
                    </a:ext>
                  </a:extLst>
                </a:gridCol>
                <a:gridCol w="555625">
                  <a:extLst>
                    <a:ext uri="{9D8B030D-6E8A-4147-A177-3AD203B41FA5}">
                      <a16:colId xmlns:a16="http://schemas.microsoft.com/office/drawing/2014/main" val="282065799"/>
                    </a:ext>
                  </a:extLst>
                </a:gridCol>
                <a:gridCol w="873531">
                  <a:extLst>
                    <a:ext uri="{9D8B030D-6E8A-4147-A177-3AD203B41FA5}">
                      <a16:colId xmlns:a16="http://schemas.microsoft.com/office/drawing/2014/main" val="3096214903"/>
                    </a:ext>
                  </a:extLst>
                </a:gridCol>
              </a:tblGrid>
              <a:tr h="329785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PEDIDOR 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u="none" strike="noStrike" dirty="0">
                          <a:effectLst/>
                        </a:rPr>
                        <a:t>DUS 2018</a:t>
                      </a:r>
                      <a:endParaRPr lang="es-C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u="none" strike="noStrike" dirty="0">
                          <a:effectLst/>
                        </a:rPr>
                        <a:t>DUS 2019</a:t>
                      </a:r>
                      <a:endParaRPr lang="es-C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19349103"/>
                  </a:ext>
                </a:extLst>
              </a:tr>
              <a:tr h="329785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HUGO MONTES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 dirty="0">
                          <a:effectLst/>
                        </a:rPr>
                        <a:t>20</a:t>
                      </a:r>
                      <a:endParaRPr lang="es-C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Impact" panose="020B080603090205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07652260"/>
                  </a:ext>
                </a:extLst>
              </a:tr>
              <a:tr h="329785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JOSE GONZALEZ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 dirty="0">
                          <a:effectLst/>
                          <a:latin typeface="+mn-lt"/>
                        </a:rPr>
                        <a:t>2</a:t>
                      </a:r>
                      <a:endParaRPr lang="es-CL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10855136"/>
                  </a:ext>
                </a:extLst>
              </a:tr>
              <a:tr h="329785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RAQUEL BLANCA 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 dirty="0">
                          <a:effectLst/>
                          <a:latin typeface="+mn-lt"/>
                        </a:rPr>
                        <a:t>474</a:t>
                      </a:r>
                      <a:endParaRPr lang="es-CL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03582707"/>
                  </a:ext>
                </a:extLst>
              </a:tr>
              <a:tr h="329785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RAMON MELO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699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54549072"/>
                  </a:ext>
                </a:extLst>
              </a:tr>
              <a:tr h="329785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JOSE MUÑOZ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65045376"/>
                  </a:ext>
                </a:extLst>
              </a:tr>
              <a:tr h="596910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JUAN CARLOS QUINTANA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64910848"/>
                  </a:ext>
                </a:extLst>
              </a:tr>
              <a:tr h="329785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ANDRES LORCA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s-CL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78357981"/>
                  </a:ext>
                </a:extLst>
              </a:tr>
              <a:tr h="329785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JORGE MARIN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26195635"/>
                  </a:ext>
                </a:extLst>
              </a:tr>
              <a:tr h="329785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JORGE ABARCA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1565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28124781"/>
                  </a:ext>
                </a:extLst>
              </a:tr>
              <a:tr h="329785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OTROS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14592178"/>
                  </a:ext>
                </a:extLst>
              </a:tr>
            </a:tbl>
          </a:graphicData>
        </a:graphic>
      </p:graphicFrame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9CBB9D5D-9A81-49F8-B146-303779566DA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80552614"/>
              </p:ext>
            </p:extLst>
          </p:nvPr>
        </p:nvGraphicFramePr>
        <p:xfrm>
          <a:off x="4876436" y="1481620"/>
          <a:ext cx="6652956" cy="3894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952443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D66480AB-C6B9-4A06-87C6-69D0C61ADDFE}"/>
              </a:ext>
            </a:extLst>
          </p:cNvPr>
          <p:cNvSpPr/>
          <p:nvPr/>
        </p:nvSpPr>
        <p:spPr>
          <a:xfrm>
            <a:off x="459745" y="705582"/>
            <a:ext cx="1127250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000" b="1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Cantidad de </a:t>
            </a:r>
            <a:r>
              <a:rPr lang="es-ES" sz="4000" b="1" u="sng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items</a:t>
            </a:r>
            <a:r>
              <a:rPr lang="es-ES" sz="4000" b="1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de DUS por Pedidor Arancelario</a:t>
            </a:r>
            <a:endParaRPr lang="es-ES" sz="4000" b="1" u="sng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67F840FC-DF85-4ED3-AA91-564BF6A1FE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0465211"/>
              </p:ext>
            </p:extLst>
          </p:nvPr>
        </p:nvGraphicFramePr>
        <p:xfrm>
          <a:off x="856697" y="1631397"/>
          <a:ext cx="3144650" cy="400077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19509">
                  <a:extLst>
                    <a:ext uri="{9D8B030D-6E8A-4147-A177-3AD203B41FA5}">
                      <a16:colId xmlns:a16="http://schemas.microsoft.com/office/drawing/2014/main" val="2680979726"/>
                    </a:ext>
                  </a:extLst>
                </a:gridCol>
                <a:gridCol w="612775">
                  <a:extLst>
                    <a:ext uri="{9D8B030D-6E8A-4147-A177-3AD203B41FA5}">
                      <a16:colId xmlns:a16="http://schemas.microsoft.com/office/drawing/2014/main" val="1130525830"/>
                    </a:ext>
                  </a:extLst>
                </a:gridCol>
                <a:gridCol w="812366">
                  <a:extLst>
                    <a:ext uri="{9D8B030D-6E8A-4147-A177-3AD203B41FA5}">
                      <a16:colId xmlns:a16="http://schemas.microsoft.com/office/drawing/2014/main" val="1776054762"/>
                    </a:ext>
                  </a:extLst>
                </a:gridCol>
              </a:tblGrid>
              <a:tr h="338762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PEDIDOR 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u="none" strike="noStrike" dirty="0">
                          <a:effectLst/>
                        </a:rPr>
                        <a:t>ITEM 2018</a:t>
                      </a:r>
                      <a:endParaRPr lang="es-C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u="none" strike="noStrike" dirty="0">
                          <a:effectLst/>
                        </a:rPr>
                        <a:t>ITEM 2019</a:t>
                      </a:r>
                      <a:endParaRPr lang="es-C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88527930"/>
                  </a:ext>
                </a:extLst>
              </a:tr>
              <a:tr h="338762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HUGO MONTES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66711275"/>
                  </a:ext>
                </a:extLst>
              </a:tr>
              <a:tr h="338762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JOSE GONZALEZ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 dirty="0">
                          <a:effectLst/>
                          <a:latin typeface="+mn-lt"/>
                        </a:rPr>
                        <a:t>5</a:t>
                      </a:r>
                      <a:endParaRPr lang="es-CL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75157067"/>
                  </a:ext>
                </a:extLst>
              </a:tr>
              <a:tr h="338762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RAQUEL BLANCA 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2861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16551625"/>
                  </a:ext>
                </a:extLst>
              </a:tr>
              <a:tr h="338762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RAMON MELO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399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35030284"/>
                  </a:ext>
                </a:extLst>
              </a:tr>
              <a:tr h="338762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JOSE MUÑOZ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362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40951490"/>
                  </a:ext>
                </a:extLst>
              </a:tr>
              <a:tr h="613159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JUAN CARLOS QUINTANA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 dirty="0">
                          <a:effectLst/>
                          <a:latin typeface="+mn-lt"/>
                        </a:rPr>
                        <a:t>1368</a:t>
                      </a:r>
                      <a:endParaRPr lang="es-CL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50588654"/>
                  </a:ext>
                </a:extLst>
              </a:tr>
              <a:tr h="338762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ANDRES LORCA 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56911838"/>
                  </a:ext>
                </a:extLst>
              </a:tr>
              <a:tr h="338762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JORGE MARIN 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 dirty="0">
                          <a:effectLst/>
                          <a:latin typeface="+mn-lt"/>
                        </a:rPr>
                        <a:t>199</a:t>
                      </a:r>
                      <a:endParaRPr lang="es-CL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63594351"/>
                  </a:ext>
                </a:extLst>
              </a:tr>
              <a:tr h="338762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JORGE ABARCA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6515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39648561"/>
                  </a:ext>
                </a:extLst>
              </a:tr>
              <a:tr h="338762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OTROS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04140954"/>
                  </a:ext>
                </a:extLst>
              </a:tr>
            </a:tbl>
          </a:graphicData>
        </a:graphic>
      </p:graphicFrame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ADDDB33A-0C21-4C83-8D6B-EE1AC369679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68889453"/>
              </p:ext>
            </p:extLst>
          </p:nvPr>
        </p:nvGraphicFramePr>
        <p:xfrm>
          <a:off x="4411938" y="1631396"/>
          <a:ext cx="6242810" cy="40007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391711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8B376414-5558-453C-8A70-01A54D728891}"/>
              </a:ext>
            </a:extLst>
          </p:cNvPr>
          <p:cNvSpPr/>
          <p:nvPr/>
        </p:nvSpPr>
        <p:spPr>
          <a:xfrm>
            <a:off x="6003631" y="2967335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es-ES" sz="54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0D22296C-24EE-463F-BDD5-FAA134A5AEEB}"/>
              </a:ext>
            </a:extLst>
          </p:cNvPr>
          <p:cNvSpPr/>
          <p:nvPr/>
        </p:nvSpPr>
        <p:spPr>
          <a:xfrm>
            <a:off x="478302" y="984738"/>
            <a:ext cx="11155680" cy="1391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CL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L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/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s-ES" spc="75" dirty="0">
              <a:solidFill>
                <a:srgbClr val="5A5A5A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F56F630E-F761-4380-937B-D54DBAEBDF12}"/>
              </a:ext>
            </a:extLst>
          </p:cNvPr>
          <p:cNvSpPr/>
          <p:nvPr/>
        </p:nvSpPr>
        <p:spPr>
          <a:xfrm>
            <a:off x="952004" y="762308"/>
            <a:ext cx="10103254" cy="61432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CL" b="1" u="sng" dirty="0">
                <a:ea typeface="Calibri" panose="020F0502020204030204" pitchFamily="34" charset="0"/>
                <a:cs typeface="Times New Roman" panose="02020603050405020304" pitchFamily="18" charset="0"/>
              </a:rPr>
              <a:t>Control y repartición de despachos</a:t>
            </a:r>
            <a:endParaRPr lang="es-ES" b="1" u="sng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L" dirty="0">
                <a:ea typeface="Calibri" panose="020F0502020204030204" pitchFamily="34" charset="0"/>
                <a:cs typeface="Times New Roman" panose="02020603050405020304" pitchFamily="18" charset="0"/>
              </a:rPr>
              <a:t>Jefe de pedidores, por instrucciones de Gerente Técnico,  asignará despachos entregados por ejecutivos comerciales a cada pedidor arancelario, en base a sus fortalezas. </a:t>
            </a:r>
            <a:r>
              <a:rPr lang="es-CL" dirty="0"/>
              <a:t>Queda establecido que los despachos aéreos se realizarán por pedidores Oficina central en  Santiago, mientras que los despachos marítimos, terrestres, en sucursal de Valparaíso.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L" dirty="0"/>
              <a:t>Independiente de lo anterior, pedidores casa central pueden prestar apoyo en caso que amerite.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L" b="1" dirty="0"/>
              <a:t>Se esta evaluando la implementación de asignación automática por </a:t>
            </a:r>
            <a:r>
              <a:rPr lang="es-CL" b="1" dirty="0" err="1"/>
              <a:t>Sigad</a:t>
            </a:r>
            <a:r>
              <a:rPr lang="es-CL" b="1" dirty="0"/>
              <a:t> Aduanero, de operaciones para cada pedidor arancelario, a fin de transparentar su repartición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s-CL" b="1" dirty="0"/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CL" b="1" u="sng" dirty="0"/>
              <a:t>Consultas técnicas  </a:t>
            </a:r>
            <a:endParaRPr lang="es-ES" b="1" u="sng" dirty="0"/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L" dirty="0"/>
              <a:t>Toda consultas técnicas debe ser enviada, por mail, a gerente técnico con copia a Apoderado a fin de unificar criterios, las consultas más complejas serán analizadas en conjunto con gerente general a fin de dar respuesta apegada en estricto rigor a la norma,</a:t>
            </a:r>
            <a:endParaRPr lang="es-ES" dirty="0"/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s-CL" b="1" dirty="0"/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s-CL" b="1" dirty="0"/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s-ES" b="1" dirty="0"/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s-E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3660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1352D721-C361-452C-A2FB-F6F7463D8B5E}"/>
              </a:ext>
            </a:extLst>
          </p:cNvPr>
          <p:cNvSpPr/>
          <p:nvPr/>
        </p:nvSpPr>
        <p:spPr>
          <a:xfrm>
            <a:off x="0" y="0"/>
            <a:ext cx="12192000" cy="735329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CL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 estar los Pedidores arancelarios con Teletrabajo , necesitan apoyo de ejecutivos comerciales en los siguientes puntos: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s-ES" b="1" u="sn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es-C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Chequeo de documentos de embarque, eliminando documentación innecesaria y enviar en un solo archivo en PDF. No confundir con la carpeta electrónica que debe venir ordenada y foliadas como establece la norma y si es parcial con su juego legalizado como corresponde 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Indicar fecha de llegada de carga en carpeta</a:t>
            </a:r>
            <a:endParaRPr lang="es-E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indicar claramente, si es para adelantar o bien contiene documentos finales para transmisión </a:t>
            </a:r>
            <a:endParaRPr lang="es-E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Traducciones claras de ítems en español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abrir documento con el tipo de operación, </a:t>
            </a:r>
            <a:r>
              <a:rPr lang="es-E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consignante</a:t>
            </a: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importador y </a:t>
            </a:r>
            <a:r>
              <a:rPr lang="es-E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rut</a:t>
            </a: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correctos.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Que indique si es trámite urgente o trámite normal (para determinar prioridad) 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es-C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Enviar y pagar la cancelación de un DAPI con al menos 3 días de anticipación 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es-C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hecho que en un despacho cursado anteriormente se haya omitido información relevante como por </a:t>
            </a:r>
            <a:r>
              <a:rPr lang="es-CL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Ej.un</a:t>
            </a:r>
            <a:r>
              <a:rPr lang="es-C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Visto Bueno, no es argumento para seguir haciéndolo mal. Los </a:t>
            </a:r>
            <a:r>
              <a:rPr lang="es-CL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ejecutivos</a:t>
            </a:r>
            <a:r>
              <a:rPr lang="es-C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deben tener la capacidad de explicar al cliente , puesto que está en riesgo el Título del Agente.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es-C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Cualquier información o documento solicitado por el aérea técnica, debe emanar directamente del cliente, sobretodo la firma de los </a:t>
            </a:r>
            <a:r>
              <a:rPr lang="es-CL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Certf.de</a:t>
            </a:r>
            <a:r>
              <a:rPr lang="es-C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USA., declaración jurada simple que no hay lista de empaque, cláusula de compra u otro documento. No asumir una responsabilidad innecesaria que pueda ocasionar un daño sustancial a la Agencia.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endParaRPr lang="es-CL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endParaRPr lang="es-CL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s-E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B58F6978-4BD1-4EE3-A456-49699DF46628}"/>
              </a:ext>
            </a:extLst>
          </p:cNvPr>
          <p:cNvSpPr/>
          <p:nvPr/>
        </p:nvSpPr>
        <p:spPr>
          <a:xfrm>
            <a:off x="821634" y="2680616"/>
            <a:ext cx="10336695" cy="15855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s-CL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s-CL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s-E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0327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048000" y="2043493"/>
            <a:ext cx="6096000" cy="2771015"/>
          </a:xfrm>
          <a:prstGeom prst="rect">
            <a:avLst/>
          </a:prstGeom>
        </p:spPr>
        <p:txBody>
          <a:bodyPr>
            <a:spAutoFit/>
          </a:bodyPr>
          <a:lstStyle/>
          <a:p>
            <a:pPr marL="1657350" lvl="3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CL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Devolución de derechos </a:t>
            </a:r>
            <a:endParaRPr lang="es-ES" b="1" u="sn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requiere participación de encargado de archivo para lograr lo siguiente :  </a:t>
            </a:r>
            <a:endParaRPr lang="es-E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es-C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las carpetas vengan ordenadas según compendio de normas aduaneras, desechando documentos innecesarios </a:t>
            </a:r>
            <a:endParaRPr lang="es-E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es-C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caso de necesitar aclaración aduanera, pedidor arancelario que confeccionó DIN será el encargado de su confección, presentación y aceptación</a:t>
            </a:r>
          </a:p>
        </p:txBody>
      </p:sp>
    </p:spTree>
    <p:extLst>
      <p:ext uri="{BB962C8B-B14F-4D97-AF65-F5344CB8AC3E}">
        <p14:creationId xmlns:p14="http://schemas.microsoft.com/office/powerpoint/2010/main" val="21903907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0" y="0"/>
            <a:ext cx="10286999" cy="11726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/>
              <a:t>A los pedidores se les pide : </a:t>
            </a:r>
          </a:p>
          <a:p>
            <a:endParaRPr lang="es-CL" dirty="0"/>
          </a:p>
          <a:p>
            <a:pPr marL="342900" indent="-342900">
              <a:buAutoNum type="arabicParenR"/>
            </a:pPr>
            <a:r>
              <a:rPr lang="es-CL" dirty="0"/>
              <a:t>Uniformar criterios y mas prolijidad en la confección de despachos, conforme lo indica la normativa aduanera. </a:t>
            </a:r>
            <a:r>
              <a:rPr lang="es-CL" dirty="0" err="1"/>
              <a:t>EJ.los</a:t>
            </a:r>
            <a:r>
              <a:rPr lang="es-CL" dirty="0"/>
              <a:t> equipos de aire acondicionados, tienen descriptores específicos y debemos solicitar al cliente su información. </a:t>
            </a:r>
            <a:r>
              <a:rPr lang="es-CL" dirty="0" err="1"/>
              <a:t>Lamentablementa</a:t>
            </a:r>
            <a:r>
              <a:rPr lang="es-CL" dirty="0"/>
              <a:t> no se ha hecho, lo que ha generado un espejismo de eficiencia a corto plazo, pero perjudicial en caso de Aforo o una revisión a posterior. Además, se ha visto que un mismo despacho de Valparaíso le hacen 5 partidas y en Stgo.1 partida .</a:t>
            </a:r>
          </a:p>
          <a:p>
            <a:pPr marL="342900" indent="-342900">
              <a:buAutoNum type="arabicParenR"/>
            </a:pPr>
            <a:endParaRPr lang="es-CL" dirty="0"/>
          </a:p>
          <a:p>
            <a:pPr marL="342900" indent="-342900">
              <a:buAutoNum type="arabicParenR"/>
            </a:pPr>
            <a:r>
              <a:rPr lang="es-CL" dirty="0"/>
              <a:t>Clasificar, valorar y aplicar los derechos pertinentes a cada país. La mayor parte de los productos, pagan 0% en derechos y si existe alguno que pague derechos , consultar con cliente para su visto bueno. Nunca confiar en el </a:t>
            </a:r>
            <a:r>
              <a:rPr lang="es-CL" dirty="0" err="1"/>
              <a:t>sistama</a:t>
            </a:r>
            <a:r>
              <a:rPr lang="es-CL" dirty="0"/>
              <a:t> SIGAD y revisar siempre la liquidación de cada documento antes de enviar a la Aduana.</a:t>
            </a:r>
          </a:p>
          <a:p>
            <a:pPr marL="342900" indent="-342900">
              <a:buAutoNum type="arabicParenR"/>
            </a:pPr>
            <a:endParaRPr lang="es-CL" dirty="0"/>
          </a:p>
          <a:p>
            <a:pPr marL="342900" indent="-342900">
              <a:buAutoNum type="arabicParenR"/>
            </a:pPr>
            <a:r>
              <a:rPr lang="es-CL" dirty="0"/>
              <a:t>Mayor concentración y prolijidad , aplicando la cláusula de compra correcta, el beneficio de IVA diferido si corresponde, que b/l indique claramente los gastos a FOB  y en general conciliar la documentación respectiva .</a:t>
            </a:r>
          </a:p>
          <a:p>
            <a:pPr marL="342900" indent="-342900">
              <a:buAutoNum type="arabicParenR"/>
            </a:pPr>
            <a:endParaRPr lang="es-CL" dirty="0"/>
          </a:p>
          <a:p>
            <a:pPr marL="342900" indent="-342900">
              <a:buAutoNum type="arabicParenR"/>
            </a:pPr>
            <a:r>
              <a:rPr lang="es-CL" dirty="0"/>
              <a:t>Solicitar la documentación u otra información del despacho , a más tardar dentro de 48 horas de ser recibido,</a:t>
            </a:r>
          </a:p>
          <a:p>
            <a:pPr marL="342900" indent="-342900">
              <a:buAutoNum type="arabicParenR"/>
            </a:pPr>
            <a:endParaRPr lang="es-CL" dirty="0"/>
          </a:p>
          <a:p>
            <a:pPr marL="342900" indent="-342900">
              <a:buAutoNum type="arabicParenR"/>
            </a:pPr>
            <a:endParaRPr lang="es-CL" dirty="0"/>
          </a:p>
          <a:p>
            <a:pPr marL="342900" indent="-342900">
              <a:buAutoNum type="arabicParenR"/>
            </a:pPr>
            <a:endParaRPr lang="es-CL" dirty="0"/>
          </a:p>
          <a:p>
            <a:pPr marL="342900" indent="-342900">
              <a:buAutoNum type="arabicParenR"/>
            </a:pPr>
            <a:endParaRPr lang="es-CL" dirty="0"/>
          </a:p>
          <a:p>
            <a:pPr marL="342900" indent="-342900">
              <a:buAutoNum type="arabicParenR"/>
            </a:pPr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4755510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vento principal">
  <a:themeElements>
    <a:clrScheme name="Evento principal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Evento principal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vento principal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TM04033927[[fn=Evento principal]]</Template>
  <TotalTime>809</TotalTime>
  <Words>883</Words>
  <Application>Microsoft Office PowerPoint</Application>
  <PresentationFormat>Panorámica</PresentationFormat>
  <Paragraphs>192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3" baseType="lpstr">
      <vt:lpstr>Arial</vt:lpstr>
      <vt:lpstr>Calibri</vt:lpstr>
      <vt:lpstr>Impact</vt:lpstr>
      <vt:lpstr>Evento principal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REVISION GERENCIAL SUCURSALES 2018</dc:title>
  <dc:creator>Practica</dc:creator>
  <cp:lastModifiedBy>Jaime Lopez</cp:lastModifiedBy>
  <cp:revision>81</cp:revision>
  <dcterms:created xsi:type="dcterms:W3CDTF">2018-05-07T19:18:51Z</dcterms:created>
  <dcterms:modified xsi:type="dcterms:W3CDTF">2020-08-30T03:30:04Z</dcterms:modified>
</cp:coreProperties>
</file>