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9" r:id="rId1"/>
    <p:sldMasterId id="2147484085" r:id="rId2"/>
  </p:sldMasterIdLst>
  <p:notesMasterIdLst>
    <p:notesMasterId r:id="rId14"/>
  </p:notesMasterIdLst>
  <p:handoutMasterIdLst>
    <p:handoutMasterId r:id="rId15"/>
  </p:handoutMasterIdLst>
  <p:sldIdLst>
    <p:sldId id="259" r:id="rId3"/>
    <p:sldId id="261" r:id="rId4"/>
    <p:sldId id="281" r:id="rId5"/>
    <p:sldId id="282" r:id="rId6"/>
    <p:sldId id="283" r:id="rId7"/>
    <p:sldId id="286" r:id="rId8"/>
    <p:sldId id="272" r:id="rId9"/>
    <p:sldId id="287" r:id="rId10"/>
    <p:sldId id="267" r:id="rId11"/>
    <p:sldId id="270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96" d="100"/>
          <a:sy n="96" d="100"/>
        </p:scale>
        <p:origin x="2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b="1" u="sng"/>
              <a:t>IMPORTACIONES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Hoja1!$B$4</c:f>
              <c:strCache>
                <c:ptCount val="1"/>
                <c:pt idx="0">
                  <c:v>Importaciones  2018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Hoja1!$A$5:$A$19</c:f>
              <c:strCache>
                <c:ptCount val="15"/>
                <c:pt idx="0">
                  <c:v>Claudia Morales</c:v>
                </c:pt>
                <c:pt idx="1">
                  <c:v>Daniela Silva</c:v>
                </c:pt>
                <c:pt idx="2">
                  <c:v>Hector Hernandez</c:v>
                </c:pt>
                <c:pt idx="3">
                  <c:v>Jaime López</c:v>
                </c:pt>
                <c:pt idx="4">
                  <c:v>Jocelyn Silva</c:v>
                </c:pt>
                <c:pt idx="5">
                  <c:v>Maria Correa</c:v>
                </c:pt>
                <c:pt idx="6">
                  <c:v>Maria Jesus Herrera</c:v>
                </c:pt>
                <c:pt idx="7">
                  <c:v>Mauricio Baez </c:v>
                </c:pt>
                <c:pt idx="8">
                  <c:v>Moises Diaz</c:v>
                </c:pt>
                <c:pt idx="9">
                  <c:v>Paola Cruz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</c:strCache>
            </c:strRef>
          </c:cat>
          <c:val>
            <c:numRef>
              <c:f>Hoja1!$B$5:$B$19</c:f>
              <c:numCache>
                <c:formatCode>General</c:formatCode>
                <c:ptCount val="15"/>
                <c:pt idx="0">
                  <c:v>960</c:v>
                </c:pt>
                <c:pt idx="1">
                  <c:v>678</c:v>
                </c:pt>
                <c:pt idx="2">
                  <c:v>1200</c:v>
                </c:pt>
                <c:pt idx="3">
                  <c:v>1015</c:v>
                </c:pt>
                <c:pt idx="4">
                  <c:v>1525</c:v>
                </c:pt>
                <c:pt idx="5">
                  <c:v>1782</c:v>
                </c:pt>
                <c:pt idx="6">
                  <c:v>1442</c:v>
                </c:pt>
                <c:pt idx="7">
                  <c:v>534</c:v>
                </c:pt>
                <c:pt idx="8">
                  <c:v>1416</c:v>
                </c:pt>
                <c:pt idx="9">
                  <c:v>523</c:v>
                </c:pt>
                <c:pt idx="10">
                  <c:v>1572</c:v>
                </c:pt>
                <c:pt idx="11">
                  <c:v>1485</c:v>
                </c:pt>
                <c:pt idx="12">
                  <c:v>1612</c:v>
                </c:pt>
                <c:pt idx="13">
                  <c:v>1894</c:v>
                </c:pt>
                <c:pt idx="14">
                  <c:v>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4-4FB7-A75D-2C54BCB5A466}"/>
            </c:ext>
          </c:extLst>
        </c:ser>
        <c:ser>
          <c:idx val="1"/>
          <c:order val="1"/>
          <c:tx>
            <c:strRef>
              <c:f>Hoja1!$C$4</c:f>
              <c:strCache>
                <c:ptCount val="1"/>
                <c:pt idx="0">
                  <c:v>Importaciones 2019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Hoja1!$A$5:$A$19</c:f>
              <c:strCache>
                <c:ptCount val="15"/>
                <c:pt idx="0">
                  <c:v>Claudia Morales</c:v>
                </c:pt>
                <c:pt idx="1">
                  <c:v>Daniela Silva</c:v>
                </c:pt>
                <c:pt idx="2">
                  <c:v>Hector Hernandez</c:v>
                </c:pt>
                <c:pt idx="3">
                  <c:v>Jaime López</c:v>
                </c:pt>
                <c:pt idx="4">
                  <c:v>Jocelyn Silva</c:v>
                </c:pt>
                <c:pt idx="5">
                  <c:v>Maria Correa</c:v>
                </c:pt>
                <c:pt idx="6">
                  <c:v>Maria Jesus Herrera</c:v>
                </c:pt>
                <c:pt idx="7">
                  <c:v>Mauricio Baez </c:v>
                </c:pt>
                <c:pt idx="8">
                  <c:v>Moises Diaz</c:v>
                </c:pt>
                <c:pt idx="9">
                  <c:v>Paola Cruz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</c:strCache>
            </c:strRef>
          </c:cat>
          <c:val>
            <c:numRef>
              <c:f>Hoja1!$C$5:$C$19</c:f>
              <c:numCache>
                <c:formatCode>General</c:formatCode>
                <c:ptCount val="15"/>
                <c:pt idx="0">
                  <c:v>818</c:v>
                </c:pt>
                <c:pt idx="1">
                  <c:v>42</c:v>
                </c:pt>
                <c:pt idx="2">
                  <c:v>2099</c:v>
                </c:pt>
                <c:pt idx="3">
                  <c:v>978</c:v>
                </c:pt>
                <c:pt idx="4">
                  <c:v>1511</c:v>
                </c:pt>
                <c:pt idx="5">
                  <c:v>1678</c:v>
                </c:pt>
                <c:pt idx="6">
                  <c:v>2731</c:v>
                </c:pt>
                <c:pt idx="7">
                  <c:v>579</c:v>
                </c:pt>
                <c:pt idx="8">
                  <c:v>1348</c:v>
                </c:pt>
                <c:pt idx="10">
                  <c:v>1497</c:v>
                </c:pt>
                <c:pt idx="11">
                  <c:v>1742</c:v>
                </c:pt>
                <c:pt idx="12">
                  <c:v>1472</c:v>
                </c:pt>
                <c:pt idx="13">
                  <c:v>1543</c:v>
                </c:pt>
                <c:pt idx="14">
                  <c:v>1389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F4-4FB7-A75D-2C54BCB5A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8979368"/>
        <c:axId val="418983304"/>
      </c:barChart>
      <c:catAx>
        <c:axId val="418979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18983304"/>
        <c:crosses val="autoZero"/>
        <c:auto val="1"/>
        <c:lblAlgn val="ctr"/>
        <c:lblOffset val="100"/>
        <c:noMultiLvlLbl val="0"/>
      </c:catAx>
      <c:valAx>
        <c:axId val="418983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1897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b="1" u="sng"/>
              <a:t>EXPORTACIONES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Hoja1!$B$24</c:f>
              <c:strCache>
                <c:ptCount val="1"/>
                <c:pt idx="0">
                  <c:v>Exportaciones 2018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Hoja1!$A$25:$A$39</c:f>
              <c:strCache>
                <c:ptCount val="15"/>
                <c:pt idx="0">
                  <c:v>Claudia Morales</c:v>
                </c:pt>
                <c:pt idx="1">
                  <c:v>Daniela Silva</c:v>
                </c:pt>
                <c:pt idx="2">
                  <c:v>Hector Hernandez</c:v>
                </c:pt>
                <c:pt idx="3">
                  <c:v>Jaime López</c:v>
                </c:pt>
                <c:pt idx="4">
                  <c:v>Jocelyn Silva</c:v>
                </c:pt>
                <c:pt idx="5">
                  <c:v>Maria Correa</c:v>
                </c:pt>
                <c:pt idx="6">
                  <c:v>Maria Jesus Herrera</c:v>
                </c:pt>
                <c:pt idx="7">
                  <c:v>Mauricio Baez </c:v>
                </c:pt>
                <c:pt idx="8">
                  <c:v>Moises Diaz</c:v>
                </c:pt>
                <c:pt idx="9">
                  <c:v>Paola Cruz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</c:strCache>
            </c:strRef>
          </c:cat>
          <c:val>
            <c:numRef>
              <c:f>Hoja1!$B$25:$B$39</c:f>
              <c:numCache>
                <c:formatCode>General</c:formatCode>
                <c:ptCount val="15"/>
                <c:pt idx="0">
                  <c:v>9</c:v>
                </c:pt>
                <c:pt idx="1">
                  <c:v>46</c:v>
                </c:pt>
                <c:pt idx="2">
                  <c:v>14</c:v>
                </c:pt>
                <c:pt idx="3">
                  <c:v>44</c:v>
                </c:pt>
                <c:pt idx="4">
                  <c:v>31</c:v>
                </c:pt>
                <c:pt idx="5">
                  <c:v>105</c:v>
                </c:pt>
                <c:pt idx="6">
                  <c:v>52</c:v>
                </c:pt>
                <c:pt idx="7">
                  <c:v>311</c:v>
                </c:pt>
                <c:pt idx="8">
                  <c:v>176</c:v>
                </c:pt>
                <c:pt idx="9">
                  <c:v>14</c:v>
                </c:pt>
                <c:pt idx="10">
                  <c:v>57</c:v>
                </c:pt>
                <c:pt idx="11">
                  <c:v>112</c:v>
                </c:pt>
                <c:pt idx="12">
                  <c:v>54</c:v>
                </c:pt>
                <c:pt idx="13">
                  <c:v>14</c:v>
                </c:pt>
                <c:pt idx="14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B-4D67-AA13-E658FB108BEA}"/>
            </c:ext>
          </c:extLst>
        </c:ser>
        <c:ser>
          <c:idx val="1"/>
          <c:order val="1"/>
          <c:tx>
            <c:strRef>
              <c:f>Hoja1!$C$24</c:f>
              <c:strCache>
                <c:ptCount val="1"/>
                <c:pt idx="0">
                  <c:v>Exportaciones 2019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Hoja1!$A$25:$A$39</c:f>
              <c:strCache>
                <c:ptCount val="15"/>
                <c:pt idx="0">
                  <c:v>Claudia Morales</c:v>
                </c:pt>
                <c:pt idx="1">
                  <c:v>Daniela Silva</c:v>
                </c:pt>
                <c:pt idx="2">
                  <c:v>Hector Hernandez</c:v>
                </c:pt>
                <c:pt idx="3">
                  <c:v>Jaime López</c:v>
                </c:pt>
                <c:pt idx="4">
                  <c:v>Jocelyn Silva</c:v>
                </c:pt>
                <c:pt idx="5">
                  <c:v>Maria Correa</c:v>
                </c:pt>
                <c:pt idx="6">
                  <c:v>Maria Jesus Herrera</c:v>
                </c:pt>
                <c:pt idx="7">
                  <c:v>Mauricio Baez </c:v>
                </c:pt>
                <c:pt idx="8">
                  <c:v>Moises Diaz</c:v>
                </c:pt>
                <c:pt idx="9">
                  <c:v>Paola Cruz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</c:strCache>
            </c:strRef>
          </c:cat>
          <c:val>
            <c:numRef>
              <c:f>Hoja1!$C$25:$C$39</c:f>
              <c:numCache>
                <c:formatCode>General</c:formatCode>
                <c:ptCount val="15"/>
                <c:pt idx="0">
                  <c:v>22</c:v>
                </c:pt>
                <c:pt idx="1">
                  <c:v>53</c:v>
                </c:pt>
                <c:pt idx="2">
                  <c:v>51</c:v>
                </c:pt>
                <c:pt idx="3">
                  <c:v>91</c:v>
                </c:pt>
                <c:pt idx="4">
                  <c:v>42</c:v>
                </c:pt>
                <c:pt idx="5">
                  <c:v>153</c:v>
                </c:pt>
                <c:pt idx="6">
                  <c:v>99</c:v>
                </c:pt>
                <c:pt idx="7">
                  <c:v>437</c:v>
                </c:pt>
                <c:pt idx="8">
                  <c:v>158</c:v>
                </c:pt>
                <c:pt idx="10">
                  <c:v>53</c:v>
                </c:pt>
                <c:pt idx="11">
                  <c:v>117</c:v>
                </c:pt>
                <c:pt idx="12">
                  <c:v>55</c:v>
                </c:pt>
                <c:pt idx="13">
                  <c:v>29</c:v>
                </c:pt>
                <c:pt idx="14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9B-4D67-AA13-E658FB108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6026688"/>
        <c:axId val="336027016"/>
      </c:barChart>
      <c:catAx>
        <c:axId val="33602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36027016"/>
        <c:crosses val="autoZero"/>
        <c:auto val="1"/>
        <c:lblAlgn val="ctr"/>
        <c:lblOffset val="100"/>
        <c:noMultiLvlLbl val="0"/>
      </c:catAx>
      <c:valAx>
        <c:axId val="336027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360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D83FDC75-7F73-4A4A-A77C-09AADF00E0EA}" type="datetimeFigureOut">
              <a:rPr lang="es-ES" smtClean="0"/>
              <a:pPr/>
              <a:t>29/08/2020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459226BF-1F13-42D3-80DC-373E7ADD1EB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26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48AEF76B-3757-4A0B-AF93-28494465C1DD}" type="datetimeFigureOut">
              <a:pPr/>
              <a:t>29-08-2020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75693FD4-8F83-4EF7-AC3F-0DC0388986B0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37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Esta plantilla se puede usar como archivo de inicio para presentar materiales educativos en un entorno de grupo.</a:t>
            </a:r>
          </a:p>
          <a:p>
            <a:endParaRPr lang="es-ES" dirty="0"/>
          </a:p>
          <a:p>
            <a:pPr lvl="0"/>
            <a:r>
              <a:rPr lang="es-ES" sz="1200" b="1" dirty="0"/>
              <a:t>Secciones</a:t>
            </a:r>
            <a:endParaRPr lang="es-ES" sz="1200" b="0" dirty="0"/>
          </a:p>
          <a:p>
            <a:pPr lvl="0"/>
            <a:r>
              <a:rPr lang="es-ES" sz="1200" b="0" dirty="0"/>
              <a:t>Para agregar secciones, haga clic con el botón secundario del mouse en una diapositiva.</a:t>
            </a:r>
            <a:r>
              <a:rPr lang="es-ES" sz="1200" b="0" baseline="0" dirty="0"/>
              <a:t> Las secciones pueden ayudarle a organizar las diapositivas o a facilitar la colaboración entre varios autores.</a:t>
            </a:r>
            <a:endParaRPr lang="es-ES" sz="1200" b="0" dirty="0"/>
          </a:p>
          <a:p>
            <a:pPr lvl="0"/>
            <a:endParaRPr lang="es-ES" sz="1200" b="1" dirty="0"/>
          </a:p>
          <a:p>
            <a:pPr lvl="0"/>
            <a:r>
              <a:rPr lang="es-ES" sz="1200" b="1" dirty="0"/>
              <a:t>Notas</a:t>
            </a:r>
          </a:p>
          <a:p>
            <a:pPr lvl="0"/>
            <a:r>
              <a:rPr lang="es-ES" sz="1200" dirty="0"/>
              <a:t>Use la sección Notas para las notas de entrega o para proporcionar detalles adicionales al público.</a:t>
            </a:r>
            <a:r>
              <a:rPr lang="es-ES" sz="1200" baseline="0" dirty="0"/>
              <a:t>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200" dirty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200" dirty="0"/>
          </a:p>
          <a:p>
            <a:pPr lvl="0">
              <a:buFontTx/>
              <a:buNone/>
            </a:pPr>
            <a:r>
              <a:rPr lang="es-ES" sz="1200" b="1" dirty="0"/>
              <a:t>Colores coordinados </a:t>
            </a:r>
          </a:p>
          <a:p>
            <a:pPr lvl="0">
              <a:buFontTx/>
              <a:buNone/>
            </a:pPr>
            <a:r>
              <a:rPr lang="es-ES" sz="1200" dirty="0"/>
              <a:t>Preste especial atención a los gráficos, diagramas y cuadros de texto.</a:t>
            </a:r>
            <a:r>
              <a:rPr lang="es-ES" sz="1200" baseline="0" dirty="0"/>
              <a:t> </a:t>
            </a:r>
            <a:endParaRPr lang="es-ES" sz="1200" dirty="0"/>
          </a:p>
          <a:p>
            <a:pPr lvl="0"/>
            <a:r>
              <a:rPr lang="es-ES" sz="1200" dirty="0"/>
              <a:t>Tenga en cuenta que los asistentes imprimirán en blanco y negro o </a:t>
            </a:r>
            <a:r>
              <a:rPr lang="es-ES" sz="1200" dirty="0" err="1"/>
              <a:t>escala de grises</a:t>
            </a:r>
            <a:r>
              <a:rPr lang="es-ES" sz="1200" dirty="0"/>
              <a:t>. Ejecute una prueba de impresión para asegurarse de que los colores son los correctos cuando se imprime en blanco y negro puros y </a:t>
            </a:r>
            <a:r>
              <a:rPr lang="es-ES" sz="1200" dirty="0" err="1"/>
              <a:t>escala de grises</a:t>
            </a:r>
            <a:r>
              <a:rPr lang="es-ES" sz="1200" dirty="0"/>
              <a:t>.</a:t>
            </a:r>
          </a:p>
          <a:p>
            <a:pPr lvl="0">
              <a:buFontTx/>
              <a:buNone/>
            </a:pPr>
            <a:endParaRPr lang="es-ES" sz="1200" dirty="0"/>
          </a:p>
          <a:p>
            <a:pPr lvl="0">
              <a:buFontTx/>
              <a:buNone/>
            </a:pPr>
            <a:r>
              <a:rPr lang="es-ES" sz="1200" b="1" dirty="0"/>
              <a:t>Gráficos y tablas</a:t>
            </a:r>
          </a:p>
          <a:p>
            <a:pPr lvl="0"/>
            <a:r>
              <a:rPr lang="es-ES" sz="1200" dirty="0"/>
              <a:t>En breve: si es posible, use colores y estilos uniformes y que no distraigan.</a:t>
            </a:r>
          </a:p>
          <a:p>
            <a:pPr lvl="0"/>
            <a:r>
              <a:rPr lang="es-ES" sz="1200" dirty="0"/>
              <a:t>Etiquete todos los gráficos y tablas.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" dirty="0"/>
              <a:t>Ofrezca una breve descripción general de la presentación.</a:t>
            </a:r>
            <a:r>
              <a:rPr lang="es-ES" baseline="0" dirty="0"/>
              <a:t> D</a:t>
            </a:r>
            <a:r>
              <a:rPr lang="es-ES" dirty="0"/>
              <a:t>escriba el enfoque principal de la presentación y por qué es importante.</a:t>
            </a:r>
          </a:p>
          <a:p>
            <a:pPr>
              <a:lnSpc>
                <a:spcPct val="80000"/>
              </a:lnSpc>
            </a:pPr>
            <a:r>
              <a:rPr lang="es-ES" dirty="0"/>
              <a:t>Introduzca cada uno de los principales temas.</a:t>
            </a:r>
          </a:p>
          <a:p>
            <a:r>
              <a:rPr lang="es-ES" dirty="0"/>
              <a:t>Si desea proporcionar al público una guía,</a:t>
            </a:r>
            <a:r>
              <a:rPr lang="es-ES" baseline="0" dirty="0"/>
              <a:t> puede </a:t>
            </a:r>
            <a:r>
              <a:rPr lang="es-ES" dirty="0"/>
              <a:t>repetir esta diapositiva de información general a lo largo de toda la presentación, resaltando el tema particular que va a discutir a continuación.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sz="1200" dirty="0"/>
              <a:t>Ésta es otra opción</a:t>
            </a:r>
            <a:r>
              <a:rPr lang="es-ES" sz="1200" baseline="0" dirty="0"/>
              <a:t> para una diapositiva Información general que usa transiciones.</a:t>
            </a:r>
            <a:endParaRPr lang="es-ES" sz="1200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Use un encabezado de sección para cada uno de los temas, de manera que la transición resulte clara para el público. 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Agregue un caso práctico o</a:t>
            </a:r>
            <a:r>
              <a:rPr lang="es-ES" baseline="0" dirty="0"/>
              <a:t> una simulación en clase para promover la discusión y aplicar lo aprendido en las lecciones.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Agregue diapositivas a cada sección del tema según sea necesario, incluidas diapositivas con tablas, gráficos e imágenes. </a:t>
            </a:r>
          </a:p>
          <a:p>
            <a:r>
              <a:rPr lang="es-ES" dirty="0"/>
              <a:t>Consulte la siguiente sección para ver una muestra</a:t>
            </a:r>
            <a:r>
              <a:rPr lang="es-ES" baseline="0" dirty="0"/>
              <a:t> </a:t>
            </a:r>
            <a:r>
              <a:rPr lang="es-ES" dirty="0"/>
              <a:t>diseños de</a:t>
            </a:r>
            <a:r>
              <a:rPr lang="es-ES" baseline="0" dirty="0"/>
              <a:t> vídeo, imagen, gráfico y tabla de muestra.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s-ES"/>
              <a:t>Microsoft </a:t>
            </a:r>
            <a:r>
              <a:rPr lang="es-ES" b="1"/>
              <a:t>Excelencia en ingeniería</a:t>
            </a:r>
            <a:endParaRPr lang="es-ES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s-ES"/>
              <a:t>Información confidencial de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Si hay vídeos</a:t>
            </a:r>
            <a:r>
              <a:rPr lang="es-ES" baseline="0" dirty="0"/>
              <a:t> relevantes, como el vídeo de un caso práctico, la demostración de un producto u otro tipo de material educativo, inclúyalos también en la presentación. </a:t>
            </a:r>
            <a:endParaRPr lang="es-ES" dirty="0"/>
          </a:p>
          <a:p>
            <a:pPr>
              <a:lnSpc>
                <a:spcPct val="80000"/>
              </a:lnSpc>
              <a:buFontTx/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Para resumir el contenido de la presentación, reitere los puntos importantes de las lecciones.</a:t>
            </a:r>
          </a:p>
          <a:p>
            <a:r>
              <a:rPr lang="es-ES" dirty="0"/>
              <a:t>¿Qué desea que recuerde el público luego de su presentación?</a:t>
            </a:r>
          </a:p>
          <a:p>
            <a:endParaRPr lang="es-ES" dirty="0"/>
          </a:p>
          <a:p>
            <a:r>
              <a:rPr lang="es-ES" dirty="0"/>
              <a:t>Guarde la presentación con formato de vídeo para facilitar su distribución. Para crear un vídeo, haga clic en la pestaña Archivo y luego haga clic en Compartir. En el menú Tipos de archivo, haga clic en Crear un vídeo.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3603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7647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5534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718653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5451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3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83505401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91783459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709181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0085027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093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1051176572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531018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25477878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12959702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964114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36420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706127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84554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6863711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03353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45116403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049889978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2118193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61408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67561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273405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13695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0080091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34325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087123151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3200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10288831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29-08-2020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67491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412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891" r:id="rId14"/>
    <p:sldLayoutId id="2147483893" r:id="rId15"/>
    <p:sldLayoutId id="2147483663" r:id="rId16"/>
  </p:sldLayoutIdLst>
  <p:transition spd="slow">
    <p:wipe dir="d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7B281C-5159-4971-8228-52B9A72E9ED2}" type="datetimeFigureOut">
              <a:rPr lang="es-CL" smtClean="0"/>
              <a:pPr/>
              <a:t>29-08-2020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67665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04" r:id="rId19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9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71774" y="1700808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Revisión Gerencial OPERACIONES 2020</a:t>
            </a:r>
            <a:br>
              <a:rPr lang="es-ES" dirty="0"/>
            </a:br>
            <a:r>
              <a:rPr lang="es-E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265283" y="4221088"/>
            <a:ext cx="6600451" cy="1126283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+mn-lt"/>
              </a:rPr>
              <a:t>Por: Jaime López Ramírez</a:t>
            </a:r>
          </a:p>
          <a:p>
            <a:r>
              <a:rPr lang="es-ES" sz="2400" dirty="0">
                <a:latin typeface="+mn-lt"/>
              </a:rPr>
              <a:t>Fecha</a:t>
            </a:r>
            <a:r>
              <a:rPr lang="es-ES" sz="2400">
                <a:latin typeface="+mn-lt"/>
              </a:rPr>
              <a:t>: 15-07-2020</a:t>
            </a:r>
            <a:endParaRPr lang="es-ES" sz="2400" dirty="0">
              <a:latin typeface="+mn-lt"/>
            </a:endParaRPr>
          </a:p>
          <a:p>
            <a:endParaRPr lang="es-ES" sz="2400" dirty="0">
              <a:latin typeface="+mn-lt"/>
            </a:endParaRPr>
          </a:p>
        </p:txBody>
      </p:sp>
      <p:pic>
        <p:nvPicPr>
          <p:cNvPr id="1026" name="Imagen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949280"/>
            <a:ext cx="2762647" cy="826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06624" y="310079"/>
            <a:ext cx="3593976" cy="1143000"/>
          </a:xfrm>
        </p:spPr>
        <p:txBody>
          <a:bodyPr>
            <a:normAutofit/>
          </a:bodyPr>
          <a:lstStyle/>
          <a:p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a tratar</a:t>
            </a:r>
            <a:r>
              <a:rPr lang="es-E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s-ES" dirty="0"/>
              <a:t>Mostrar estadísticas operacionales</a:t>
            </a:r>
          </a:p>
          <a:p>
            <a:r>
              <a:rPr lang="es-ES" dirty="0"/>
              <a:t>Analizar fortalezas  y debilidades de departamento</a:t>
            </a:r>
          </a:p>
          <a:p>
            <a:r>
              <a:rPr lang="es-ES" dirty="0"/>
              <a:t>Indicar problema que afectan la gestión de departamento</a:t>
            </a:r>
          </a:p>
        </p:txBody>
      </p:sp>
      <p:pic>
        <p:nvPicPr>
          <p:cNvPr id="3" name="Imagen 1">
            <a:extLst>
              <a:ext uri="{FF2B5EF4-FFF2-40B4-BE49-F238E27FC236}">
                <a16:creationId xmlns:a16="http://schemas.microsoft.com/office/drawing/2014/main" id="{A0ED0949-3B59-434E-BCC1-779CDBBC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23074"/>
            <a:ext cx="2509135" cy="750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9752" y="1124744"/>
            <a:ext cx="622799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Estadísticas operacionales</a:t>
            </a:r>
          </a:p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C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46" name="Picture 2" descr="Estadística Aplicada a la Investigación Científica – Parte 1">
            <a:extLst>
              <a:ext uri="{FF2B5EF4-FFF2-40B4-BE49-F238E27FC236}">
                <a16:creationId xmlns:a16="http://schemas.microsoft.com/office/drawing/2014/main" id="{C6773CA4-89A8-49DC-B840-F601A355A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04" y="2860106"/>
            <a:ext cx="5426943" cy="305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131840" y="553728"/>
            <a:ext cx="305019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19" y="6228342"/>
            <a:ext cx="2105981" cy="62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2BC8C7B-4E48-4282-89C7-BD95CB773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553369"/>
              </p:ext>
            </p:extLst>
          </p:nvPr>
        </p:nvGraphicFramePr>
        <p:xfrm>
          <a:off x="827584" y="1162422"/>
          <a:ext cx="3096344" cy="4533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9184">
                  <a:extLst>
                    <a:ext uri="{9D8B030D-6E8A-4147-A177-3AD203B41FA5}">
                      <a16:colId xmlns:a16="http://schemas.microsoft.com/office/drawing/2014/main" val="2821516131"/>
                    </a:ext>
                  </a:extLst>
                </a:gridCol>
                <a:gridCol w="1028580">
                  <a:extLst>
                    <a:ext uri="{9D8B030D-6E8A-4147-A177-3AD203B41FA5}">
                      <a16:colId xmlns:a16="http://schemas.microsoft.com/office/drawing/2014/main" val="4206955236"/>
                    </a:ext>
                  </a:extLst>
                </a:gridCol>
                <a:gridCol w="1028580">
                  <a:extLst>
                    <a:ext uri="{9D8B030D-6E8A-4147-A177-3AD203B41FA5}">
                      <a16:colId xmlns:a16="http://schemas.microsoft.com/office/drawing/2014/main" val="4137593926"/>
                    </a:ext>
                  </a:extLst>
                </a:gridCol>
              </a:tblGrid>
              <a:tr h="24991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Ejecutivo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Importaciones  2018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Importaciones 2019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6036187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Claudia Morales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960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1419730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Daniela Silva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678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8157216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Hector Hernandez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1200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2099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6389334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Jaime López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1015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978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5100288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Jocelyn Silva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1525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1511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7975622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Correa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1782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1678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559710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Jesus Herrera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1442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2731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235593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Mauricio Baez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534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579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26620614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Moises Diaz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1416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1348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8210699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Paola Cruz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523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 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2905675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Patricio Romero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1572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1497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4565918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Robinson Rios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1485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1742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6887002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Silvia Carreño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1612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1472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5020827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Cristian Tubi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1894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1543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2030713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Veronica Perez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867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1389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0617738"/>
                  </a:ext>
                </a:extLst>
              </a:tr>
              <a:tr h="249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18505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19427</a:t>
                      </a:r>
                      <a:endParaRPr lang="es-C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498636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EC3DF6B-40C4-41A1-9E89-23671C5168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195161"/>
              </p:ext>
            </p:extLst>
          </p:nvPr>
        </p:nvGraphicFramePr>
        <p:xfrm>
          <a:off x="3995936" y="1107726"/>
          <a:ext cx="4703239" cy="4900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635896" y="575794"/>
            <a:ext cx="251645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438A665-364C-4147-B938-70BB64703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126676"/>
              </p:ext>
            </p:extLst>
          </p:nvPr>
        </p:nvGraphicFramePr>
        <p:xfrm>
          <a:off x="1151720" y="1340767"/>
          <a:ext cx="2880321" cy="46085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683">
                  <a:extLst>
                    <a:ext uri="{9D8B030D-6E8A-4147-A177-3AD203B41FA5}">
                      <a16:colId xmlns:a16="http://schemas.microsoft.com/office/drawing/2014/main" val="3795139057"/>
                    </a:ext>
                  </a:extLst>
                </a:gridCol>
                <a:gridCol w="956819">
                  <a:extLst>
                    <a:ext uri="{9D8B030D-6E8A-4147-A177-3AD203B41FA5}">
                      <a16:colId xmlns:a16="http://schemas.microsoft.com/office/drawing/2014/main" val="3492502681"/>
                    </a:ext>
                  </a:extLst>
                </a:gridCol>
                <a:gridCol w="956819">
                  <a:extLst>
                    <a:ext uri="{9D8B030D-6E8A-4147-A177-3AD203B41FA5}">
                      <a16:colId xmlns:a16="http://schemas.microsoft.com/office/drawing/2014/main" val="1374863026"/>
                    </a:ext>
                  </a:extLst>
                </a:gridCol>
              </a:tblGrid>
              <a:tr h="35053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Ejecutivo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Exportaciones 2018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Exportaciones 2019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0994590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Claudia Morales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5567205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Daniela Silva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337406"/>
                  </a:ext>
                </a:extLst>
              </a:tr>
              <a:tr h="35053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Hector Hernandez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8133595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Jaime López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4044085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Jocelyn Silva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667183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Correa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105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2533903"/>
                  </a:ext>
                </a:extLst>
              </a:tr>
              <a:tr h="35053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Jesus Herrera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4563647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Mauricio Baez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311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437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0372560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Moises Diaz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176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2685071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Paola Cruz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 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3018665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Patricio Romero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6177676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Robinson Rios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9076542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Silvia Carreño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6010035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Cristian Tubi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6583679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Veronica Perez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161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1362681"/>
                  </a:ext>
                </a:extLst>
              </a:tr>
              <a:tr h="25406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 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1157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1521</a:t>
                      </a:r>
                      <a:endParaRPr lang="es-C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746379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9FDF2D8-3A65-4674-95D2-097376520B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708208"/>
              </p:ext>
            </p:extLst>
          </p:nvPr>
        </p:nvGraphicFramePr>
        <p:xfrm>
          <a:off x="4067944" y="1722211"/>
          <a:ext cx="4700601" cy="3845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1">
            <a:extLst>
              <a:ext uri="{FF2B5EF4-FFF2-40B4-BE49-F238E27FC236}">
                <a16:creationId xmlns:a16="http://schemas.microsoft.com/office/drawing/2014/main" id="{E67DF473-F3D4-4D15-88C6-238384C4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44" y="6160250"/>
            <a:ext cx="2664296" cy="634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600451" cy="2262781"/>
          </a:xfrm>
        </p:spPr>
        <p:txBody>
          <a:bodyPr>
            <a:normAutofit/>
          </a:bodyPr>
          <a:lstStyle/>
          <a:p>
            <a:pPr algn="ctr"/>
            <a:r>
              <a:rPr lang="es-ES" sz="5400" dirty="0"/>
              <a:t>FORTALEZAS Y DEBILIDADES</a:t>
            </a:r>
          </a:p>
        </p:txBody>
      </p:sp>
      <p:pic>
        <p:nvPicPr>
          <p:cNvPr id="3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0597"/>
            <a:ext cx="2941183" cy="880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71600" y="3052564"/>
            <a:ext cx="4267200" cy="3345159"/>
          </a:xfrm>
        </p:spPr>
        <p:txBody>
          <a:bodyPr>
            <a:normAutofit fontScale="92500" lnSpcReduction="20000"/>
          </a:bodyPr>
          <a:lstStyle/>
          <a:p>
            <a:r>
              <a:rPr lang="es-ES" sz="2000" b="1" dirty="0"/>
              <a:t>Grato ambiente Laboral </a:t>
            </a:r>
          </a:p>
          <a:p>
            <a:r>
              <a:rPr lang="es-ES" sz="2000" b="1" dirty="0"/>
              <a:t>Estructura acorde a lo necesitado</a:t>
            </a:r>
          </a:p>
          <a:p>
            <a:r>
              <a:rPr lang="es-ES" sz="2000" b="1" dirty="0"/>
              <a:t>Capacidad para trabajar bajo presión</a:t>
            </a:r>
          </a:p>
          <a:p>
            <a:r>
              <a:rPr lang="es-ES" sz="2000" b="1" dirty="0"/>
              <a:t>Profesionalismo y compromiso</a:t>
            </a:r>
          </a:p>
          <a:p>
            <a:r>
              <a:rPr lang="es-ES" sz="2000" b="1" dirty="0"/>
              <a:t>Herramientas adecuadas para el desempeño de las funciones </a:t>
            </a:r>
          </a:p>
          <a:p>
            <a:r>
              <a:rPr lang="es-ES" sz="2000" b="1" dirty="0"/>
              <a:t>Buena relación con superiores directos</a:t>
            </a:r>
          </a:p>
          <a:p>
            <a:r>
              <a:rPr lang="es-ES" sz="2000" b="1" dirty="0"/>
              <a:t>Buena relación con sucursales </a:t>
            </a:r>
          </a:p>
          <a:p>
            <a:pPr marL="0" indent="0">
              <a:buNone/>
            </a:pPr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331640" y="160338"/>
            <a:ext cx="3082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Fortalezas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AutoShape 4" descr="Resultado de imagen para fortale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586" y="5689448"/>
            <a:ext cx="3096344" cy="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FORTALEZAS Y DEBILIDADES | Asesoría y Consultoría Integral para ...">
            <a:extLst>
              <a:ext uri="{FF2B5EF4-FFF2-40B4-BE49-F238E27FC236}">
                <a16:creationId xmlns:a16="http://schemas.microsoft.com/office/drawing/2014/main" id="{E717487C-1D49-473D-A68D-8678D9B61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48408"/>
            <a:ext cx="365528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86" y="5517232"/>
            <a:ext cx="3914775" cy="117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181690" y="476672"/>
            <a:ext cx="35589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Debilidades</a:t>
            </a:r>
          </a:p>
          <a:p>
            <a:pPr algn="ctr"/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27584" y="4232646"/>
            <a:ext cx="4267200" cy="4297363"/>
          </a:xfrm>
        </p:spPr>
        <p:txBody>
          <a:bodyPr>
            <a:normAutofit lnSpcReduction="10000"/>
          </a:bodyPr>
          <a:lstStyle/>
          <a:p>
            <a:r>
              <a:rPr lang="es-ES" sz="2000" b="1" dirty="0"/>
              <a:t>Falta de cursos de capacitación para potenciar habilidades y conocimientos del departamento.</a:t>
            </a:r>
          </a:p>
          <a:p>
            <a:r>
              <a:rPr lang="es-ES" sz="2000" b="1" dirty="0"/>
              <a:t>Falta de motivación e incentivos por parte de alta dirección para el logro de objetivos.</a:t>
            </a:r>
          </a:p>
          <a:p>
            <a:r>
              <a:rPr lang="es-ES" sz="2000" b="1" dirty="0"/>
              <a:t>Falta de actividades extra programáticas, a fin de estrechar lazos con resto de departamentos y sucursales.</a:t>
            </a:r>
          </a:p>
          <a:p>
            <a:endParaRPr lang="es-ES" sz="2000" b="1" dirty="0"/>
          </a:p>
          <a:p>
            <a:pPr marL="0" indent="0">
              <a:buNone/>
            </a:pPr>
            <a:r>
              <a:rPr lang="es-ES" sz="2000" b="1" dirty="0"/>
              <a:t> </a:t>
            </a:r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pic>
        <p:nvPicPr>
          <p:cNvPr id="4098" name="Picture 2" descr="Hombre Persona De La Mascota Con La Debilidad, El Desánimo ...">
            <a:extLst>
              <a:ext uri="{FF2B5EF4-FFF2-40B4-BE49-F238E27FC236}">
                <a16:creationId xmlns:a16="http://schemas.microsoft.com/office/drawing/2014/main" id="{D4CCEFBE-9179-4E58-8EA1-8E8AF0684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389" y="1124744"/>
            <a:ext cx="3789040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069214" y="679048"/>
            <a:ext cx="80747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Problemas que afectan  </a:t>
            </a:r>
          </a:p>
          <a:p>
            <a:pPr algn="ctr"/>
            <a:r>
              <a:rPr lang="es-E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Gestión de departamento</a:t>
            </a:r>
            <a:endParaRPr lang="es-E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pic>
        <p:nvPicPr>
          <p:cNvPr id="5122" name="Picture 2" descr="Los problemas más comunes en las ventas - Neurosales">
            <a:extLst>
              <a:ext uri="{FF2B5EF4-FFF2-40B4-BE49-F238E27FC236}">
                <a16:creationId xmlns:a16="http://schemas.microsoft.com/office/drawing/2014/main" id="{E34DA863-970E-437B-9853-C3F6B7D22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09789"/>
            <a:ext cx="3913187" cy="293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971600" y="2060848"/>
            <a:ext cx="792088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500" dirty="0"/>
          </a:p>
          <a:p>
            <a:r>
              <a:rPr lang="es-CL" sz="1500" b="1" u="sng" dirty="0"/>
              <a:t>Falta de personal en Sucursal Aeropuerto</a:t>
            </a:r>
          </a:p>
          <a:p>
            <a:pPr marL="0" indent="0">
              <a:buNone/>
            </a:pPr>
            <a:r>
              <a:rPr lang="es-CL" sz="1500" dirty="0"/>
              <a:t>Se requiere contratar un líder que organice y regule trabajos diarios de cada tramitador</a:t>
            </a:r>
            <a:endParaRPr lang="es-CL" sz="1500" b="1" u="sng" dirty="0"/>
          </a:p>
          <a:p>
            <a:r>
              <a:rPr lang="es-CL" sz="1500" b="1" u="sng" dirty="0"/>
              <a:t>Retraso en emisión de cheque de devolución de cuentas corrientes a clientes</a:t>
            </a:r>
          </a:p>
          <a:p>
            <a:pPr marL="0" indent="0">
              <a:buNone/>
            </a:pPr>
            <a:r>
              <a:rPr lang="es-CL" sz="1500" dirty="0"/>
              <a:t>Demoras, en algunos casos, de mas de 3 meses, en emisión de cheques por saldo a favor de cliente en cuenta corriente, lo que provoca molestias y constantes reclamos hacia ejecutivo.</a:t>
            </a:r>
            <a:endParaRPr lang="es-CL" sz="1500" b="1" u="sng" dirty="0"/>
          </a:p>
          <a:p>
            <a:r>
              <a:rPr lang="es-CL" sz="1500" b="1" u="sng" dirty="0"/>
              <a:t>Demoras en proceso de confección y presentación de DIN y DUS</a:t>
            </a:r>
          </a:p>
          <a:p>
            <a:pPr marL="0" indent="0">
              <a:buNone/>
            </a:pPr>
            <a:r>
              <a:rPr lang="es-CL" sz="1500" dirty="0"/>
              <a:t>Lo cual provoca constantes reclamos, por parte de cliente, en cuanto a no enviar provisión con el tiempo suficiente para coordinar pago de provisión o a Tesorería. </a:t>
            </a:r>
          </a:p>
          <a:p>
            <a:r>
              <a:rPr lang="es-CL" sz="1500" b="1" u="sng" dirty="0"/>
              <a:t>Mala Comunicación con sucursal San Antonio</a:t>
            </a:r>
          </a:p>
          <a:p>
            <a:pPr marL="0" indent="0">
              <a:buNone/>
            </a:pPr>
            <a:r>
              <a:rPr lang="es-CL" sz="1500" dirty="0"/>
              <a:t>Personal no contesta llamados ni correos electrónicos, lo cual provoca problemas de falta de información a clientes en cuanto a fechas de retiro y/o de entregas en sus bodegas.</a:t>
            </a:r>
            <a:endParaRPr lang="es-CL" sz="1500" b="1" u="sng" dirty="0"/>
          </a:p>
          <a:p>
            <a:r>
              <a:rPr lang="es-CL" sz="1500" b="1" u="sng" dirty="0"/>
              <a:t>Demoras en emisión y subida a pagina web de agencia de documentos de ventas</a:t>
            </a:r>
          </a:p>
          <a:p>
            <a:pPr marL="0" indent="0">
              <a:buNone/>
            </a:pPr>
            <a:r>
              <a:rPr lang="es-CL" sz="1500" dirty="0"/>
              <a:t>Retrasos en emisión de facturas, notas de cobro, de debito y crédito por parte de departamento de facturación. Demora se produce, por retrasos en envío de desembolsos por parte de sucursales</a:t>
            </a:r>
          </a:p>
          <a:p>
            <a:endParaRPr lang="es-CL" sz="1500" b="1" u="sng" dirty="0"/>
          </a:p>
          <a:p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51095B-6758-4ACD-B209-E5282383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78773"/>
            <a:ext cx="2195736" cy="657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851920" y="2708920"/>
            <a:ext cx="2078813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TM02900743[[fn=Orgánico]]</Template>
  <TotalTime>0</TotalTime>
  <Words>944</Words>
  <Application>Microsoft Office PowerPoint</Application>
  <PresentationFormat>Presentación en pantalla (4:3)</PresentationFormat>
  <Paragraphs>211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Georgia</vt:lpstr>
      <vt:lpstr>Wingdings 2</vt:lpstr>
      <vt:lpstr>HDOfficeLightV0</vt:lpstr>
      <vt:lpstr>Parallax</vt:lpstr>
      <vt:lpstr>Revisión Gerencial OPERACIONES 2020  </vt:lpstr>
      <vt:lpstr>Temas a tratar:</vt:lpstr>
      <vt:lpstr>Presentación de PowerPoint</vt:lpstr>
      <vt:lpstr>Presentación de PowerPoint</vt:lpstr>
      <vt:lpstr>Presentación de PowerPoint</vt:lpstr>
      <vt:lpstr>FORTALEZAS Y DEBILIDADES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2017-09-03T22:48:02Z</dcterms:created>
  <dcterms:modified xsi:type="dcterms:W3CDTF">2020-08-30T03:29:42Z</dcterms:modified>
</cp:coreProperties>
</file>