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9" r:id="rId2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CBAD1F-3DD1-4893-9D5A-62F755169AC1}" v="38" dt="2025-11-06T19:59:33.6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65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Caviedes" userId="314dccf8-d7f4-4182-a378-73ba69d46c71" providerId="ADAL" clId="{9375F71E-7AD4-43A0-8F76-A20BE9B265F3}"/>
    <pc:docChg chg="delSld">
      <pc:chgData name="Luis Caviedes" userId="314dccf8-d7f4-4182-a378-73ba69d46c71" providerId="ADAL" clId="{9375F71E-7AD4-43A0-8F76-A20BE9B265F3}" dt="2025-11-06T20:26:45.597" v="6" actId="47"/>
      <pc:docMkLst>
        <pc:docMk/>
      </pc:docMkLst>
      <pc:sldChg chg="del">
        <pc:chgData name="Luis Caviedes" userId="314dccf8-d7f4-4182-a378-73ba69d46c71" providerId="ADAL" clId="{9375F71E-7AD4-43A0-8F76-A20BE9B265F3}" dt="2025-11-06T20:26:42.558" v="0" actId="47"/>
        <pc:sldMkLst>
          <pc:docMk/>
          <pc:sldMk cId="2851056571" sldId="289"/>
        </pc:sldMkLst>
      </pc:sldChg>
      <pc:sldChg chg="del">
        <pc:chgData name="Luis Caviedes" userId="314dccf8-d7f4-4182-a378-73ba69d46c71" providerId="ADAL" clId="{9375F71E-7AD4-43A0-8F76-A20BE9B265F3}" dt="2025-11-06T20:26:44.293" v="3" actId="47"/>
        <pc:sldMkLst>
          <pc:docMk/>
          <pc:sldMk cId="3631077652" sldId="296"/>
        </pc:sldMkLst>
      </pc:sldChg>
      <pc:sldChg chg="del">
        <pc:chgData name="Luis Caviedes" userId="314dccf8-d7f4-4182-a378-73ba69d46c71" providerId="ADAL" clId="{9375F71E-7AD4-43A0-8F76-A20BE9B265F3}" dt="2025-11-06T20:26:44.670" v="4" actId="47"/>
        <pc:sldMkLst>
          <pc:docMk/>
          <pc:sldMk cId="130717141" sldId="297"/>
        </pc:sldMkLst>
      </pc:sldChg>
      <pc:sldChg chg="del">
        <pc:chgData name="Luis Caviedes" userId="314dccf8-d7f4-4182-a378-73ba69d46c71" providerId="ADAL" clId="{9375F71E-7AD4-43A0-8F76-A20BE9B265F3}" dt="2025-11-06T20:26:45.203" v="5" actId="47"/>
        <pc:sldMkLst>
          <pc:docMk/>
          <pc:sldMk cId="4192654851" sldId="298"/>
        </pc:sldMkLst>
      </pc:sldChg>
      <pc:sldChg chg="del">
        <pc:chgData name="Luis Caviedes" userId="314dccf8-d7f4-4182-a378-73ba69d46c71" providerId="ADAL" clId="{9375F71E-7AD4-43A0-8F76-A20BE9B265F3}" dt="2025-11-06T20:26:45.597" v="6" actId="47"/>
        <pc:sldMkLst>
          <pc:docMk/>
          <pc:sldMk cId="173740799" sldId="304"/>
        </pc:sldMkLst>
      </pc:sldChg>
      <pc:sldChg chg="del">
        <pc:chgData name="Luis Caviedes" userId="314dccf8-d7f4-4182-a378-73ba69d46c71" providerId="ADAL" clId="{9375F71E-7AD4-43A0-8F76-A20BE9B265F3}" dt="2025-11-06T20:26:43.803" v="2" actId="47"/>
        <pc:sldMkLst>
          <pc:docMk/>
          <pc:sldMk cId="3435141096" sldId="306"/>
        </pc:sldMkLst>
      </pc:sldChg>
      <pc:sldChg chg="del">
        <pc:chgData name="Luis Caviedes" userId="314dccf8-d7f4-4182-a378-73ba69d46c71" providerId="ADAL" clId="{9375F71E-7AD4-43A0-8F76-A20BE9B265F3}" dt="2025-11-06T20:26:43.273" v="1" actId="47"/>
        <pc:sldMkLst>
          <pc:docMk/>
          <pc:sldMk cId="1207495695" sldId="30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679-751D-4F0E-AFBC-492A507F7830}" type="datetimeFigureOut">
              <a:rPr lang="es-CL" smtClean="0"/>
              <a:t>06-11-2025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B6C7-B952-4A69-B2F1-812EEA31F7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5207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679-751D-4F0E-AFBC-492A507F7830}" type="datetimeFigureOut">
              <a:rPr lang="es-CL" smtClean="0"/>
              <a:t>06-11-2025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B6C7-B952-4A69-B2F1-812EEA31F7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244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679-751D-4F0E-AFBC-492A507F7830}" type="datetimeFigureOut">
              <a:rPr lang="es-CL" smtClean="0"/>
              <a:t>06-11-2025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B6C7-B952-4A69-B2F1-812EEA31F7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386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679-751D-4F0E-AFBC-492A507F7830}" type="datetimeFigureOut">
              <a:rPr lang="es-CL" smtClean="0"/>
              <a:t>06-11-2025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B6C7-B952-4A69-B2F1-812EEA31F7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0404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679-751D-4F0E-AFBC-492A507F7830}" type="datetimeFigureOut">
              <a:rPr lang="es-CL" smtClean="0"/>
              <a:t>06-11-2025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B6C7-B952-4A69-B2F1-812EEA31F7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5533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679-751D-4F0E-AFBC-492A507F7830}" type="datetimeFigureOut">
              <a:rPr lang="es-CL" smtClean="0"/>
              <a:t>06-11-2025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B6C7-B952-4A69-B2F1-812EEA31F7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65891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679-751D-4F0E-AFBC-492A507F7830}" type="datetimeFigureOut">
              <a:rPr lang="es-CL" smtClean="0"/>
              <a:t>06-11-2025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B6C7-B952-4A69-B2F1-812EEA31F7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5440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679-751D-4F0E-AFBC-492A507F7830}" type="datetimeFigureOut">
              <a:rPr lang="es-CL" smtClean="0"/>
              <a:t>06-11-2025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B6C7-B952-4A69-B2F1-812EEA31F7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6422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679-751D-4F0E-AFBC-492A507F7830}" type="datetimeFigureOut">
              <a:rPr lang="es-CL" smtClean="0"/>
              <a:t>06-11-2025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B6C7-B952-4A69-B2F1-812EEA31F7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329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679-751D-4F0E-AFBC-492A507F7830}" type="datetimeFigureOut">
              <a:rPr lang="es-CL" smtClean="0"/>
              <a:t>06-11-2025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B6C7-B952-4A69-B2F1-812EEA31F7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51710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679-751D-4F0E-AFBC-492A507F7830}" type="datetimeFigureOut">
              <a:rPr lang="es-CL" smtClean="0"/>
              <a:t>06-11-2025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B6C7-B952-4A69-B2F1-812EEA31F7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6396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F1679-751D-4F0E-AFBC-492A507F7830}" type="datetimeFigureOut">
              <a:rPr lang="es-CL" smtClean="0"/>
              <a:t>06-11-2025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1B6C7-B952-4A69-B2F1-812EEA31F7E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0385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8 Imagen" descr="fondo-wvl-contenid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381000" y="2781300"/>
            <a:ext cx="526256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s-CL" sz="2600">
              <a:solidFill>
                <a:srgbClr val="3366CC"/>
              </a:solidFill>
              <a:latin typeface="Tahoma" pitchFamily="-108" charset="0"/>
            </a:endParaRP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979712" y="222276"/>
            <a:ext cx="6912768" cy="926976"/>
          </a:xfrm>
        </p:spPr>
        <p:txBody>
          <a:bodyPr>
            <a:normAutofit/>
          </a:bodyPr>
          <a:lstStyle/>
          <a:p>
            <a:pPr algn="l"/>
            <a:r>
              <a:rPr lang="es-ES_tradnl" sz="20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DESEMPEÑO</a:t>
            </a:r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s-ES_tradnl" sz="20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DE PROCESOS Y CONFORMIDAD DEL SERVICIO AREA RRHH</a:t>
            </a:r>
            <a:endParaRPr lang="es-ES" sz="20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" name="4 Marcador de contenido"/>
          <p:cNvSpPr>
            <a:spLocks noGrp="1"/>
          </p:cNvSpPr>
          <p:nvPr>
            <p:ph sz="half" idx="1"/>
          </p:nvPr>
        </p:nvSpPr>
        <p:spPr>
          <a:xfrm>
            <a:off x="684684" y="1291098"/>
            <a:ext cx="7774632" cy="431688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s-CL" sz="6000" b="1" dirty="0">
                <a:solidFill>
                  <a:schemeClr val="bg1"/>
                </a:solidFill>
              </a:rPr>
              <a:t>BENEFICIOS Y CONVENIOS PARA EL PERSONAL META 10% - REAL 2023 + 10%</a:t>
            </a:r>
          </a:p>
          <a:p>
            <a:pPr marL="0" indent="0" algn="ctr">
              <a:buNone/>
            </a:pPr>
            <a:r>
              <a:rPr lang="es-CL" sz="6000" b="1" dirty="0">
                <a:solidFill>
                  <a:schemeClr val="bg1"/>
                </a:solidFill>
              </a:rPr>
              <a:t>AUMENTO DE 55 A 60 CONVENIOS Y BENEFICIOS VIGENTES</a:t>
            </a:r>
          </a:p>
          <a:p>
            <a:pPr marL="342900" indent="-342900">
              <a:buFont typeface="+mj-lt"/>
              <a:buAutoNum type="arabicPeriod"/>
            </a:pPr>
            <a:endParaRPr lang="es-CL" sz="1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CL" sz="1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CL" sz="4900" b="1" dirty="0">
              <a:solidFill>
                <a:schemeClr val="bg1"/>
              </a:solidFill>
            </a:endParaRPr>
          </a:p>
        </p:txBody>
      </p:sp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402E93C9-7B0D-468F-BF81-5EAB328120B1}"/>
              </a:ext>
            </a:extLst>
          </p:cNvPr>
          <p:cNvSpPr/>
          <p:nvPr/>
        </p:nvSpPr>
        <p:spPr>
          <a:xfrm>
            <a:off x="381000" y="2936147"/>
            <a:ext cx="30368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F701D258-133E-0F3E-50B4-83A67CEE58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801594"/>
              </p:ext>
            </p:extLst>
          </p:nvPr>
        </p:nvGraphicFramePr>
        <p:xfrm>
          <a:off x="4773336" y="1864633"/>
          <a:ext cx="3961714" cy="4667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0308">
                  <a:extLst>
                    <a:ext uri="{9D8B030D-6E8A-4147-A177-3AD203B41FA5}">
                      <a16:colId xmlns:a16="http://schemas.microsoft.com/office/drawing/2014/main" val="3582760825"/>
                    </a:ext>
                  </a:extLst>
                </a:gridCol>
                <a:gridCol w="2673369">
                  <a:extLst>
                    <a:ext uri="{9D8B030D-6E8A-4147-A177-3AD203B41FA5}">
                      <a16:colId xmlns:a16="http://schemas.microsoft.com/office/drawing/2014/main" val="2463531014"/>
                    </a:ext>
                  </a:extLst>
                </a:gridCol>
                <a:gridCol w="538037">
                  <a:extLst>
                    <a:ext uri="{9D8B030D-6E8A-4147-A177-3AD203B41FA5}">
                      <a16:colId xmlns:a16="http://schemas.microsoft.com/office/drawing/2014/main" val="2481455591"/>
                    </a:ext>
                  </a:extLst>
                </a:gridCol>
              </a:tblGrid>
              <a:tr h="294511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EDUCACIONALES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>
                          <a:effectLst/>
                        </a:rPr>
                        <a:t>AYUDA ECONOMICA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2779235932"/>
                  </a:ext>
                </a:extLst>
              </a:tr>
              <a:tr h="294511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FAMILIA Y HOGAR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>
                          <a:effectLst/>
                        </a:rPr>
                        <a:t>Sala Cuna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3866658436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>
                          <a:effectLst/>
                        </a:rPr>
                        <a:t>Convenio Torre Casa Matriz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4223880838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>
                          <a:effectLst/>
                        </a:rPr>
                        <a:t>Radio Taxi Julio Morales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723228214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>
                          <a:effectLst/>
                        </a:rPr>
                        <a:t>Radio taxi sodexo pass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3367381135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>
                          <a:effectLst/>
                        </a:rPr>
                        <a:t>Convenios Servicios Funerarios Carrasco Hermanos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3619999703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CERCANÍA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>
                          <a:effectLst/>
                        </a:rPr>
                        <a:t>Bienvenida a Nuevos Funcionarios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624421396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>
                          <a:effectLst/>
                        </a:rPr>
                        <a:t>Maquina café y snack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2576899973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>
                          <a:effectLst/>
                        </a:rPr>
                        <a:t>Presente de Cumpleaños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3619361835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Regalo Día de la Mujer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293101814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Regalo Día de la Madre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2646638994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>
                          <a:effectLst/>
                        </a:rPr>
                        <a:t>Regalo Día del Padre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484447132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Presente de Fin de Año (canasta)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2417682135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Regalo de Años antigüedad (relojes)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373377113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>
                          <a:effectLst/>
                        </a:rPr>
                        <a:t>CELEBRACION FIESTAS PATRIAS - MEDIO DIA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266170381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CELEBRACION FIN DE AÑO - MEDIO DIA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008550664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>
                          <a:effectLst/>
                        </a:rPr>
                        <a:t>Presente Semana Santa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914068799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>
                          <a:effectLst/>
                        </a:rPr>
                        <a:t>Desayuno mejorado autoservicio 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173508392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Incorporacion uniforme especial uso en bodega 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VIGENTE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607942371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100424957"/>
                  </a:ext>
                </a:extLst>
              </a:tr>
              <a:tr h="294511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EN EVALUACION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Dia libre el dia de cumpleaños (el mismo dia o dia habil siguiente)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512609448"/>
                  </a:ext>
                </a:extLst>
              </a:tr>
              <a:tr h="237244"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Un dia libre anual para uso según (mudanza, tramites obligatorios, preoperatorio, etc)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211922"/>
                  </a:ext>
                </a:extLst>
              </a:tr>
              <a:tr h="23724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>
                          <a:effectLst/>
                        </a:rPr>
                        <a:t>Prestamo empresa personal administrativo (250.000.- 10 ctas/anual)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2810084878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>
                          <a:effectLst/>
                        </a:rPr>
                        <a:t>Beneficio escolar (hijos o colaborador que estudie)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3829669089"/>
                  </a:ext>
                </a:extLst>
              </a:tr>
              <a:tr h="15134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800" u="none" strike="noStrike" dirty="0">
                          <a:effectLst/>
                        </a:rPr>
                        <a:t>SEGUROS</a:t>
                      </a:r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2468642943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DBEE6719-B57A-7D7E-3A5D-683BF44FA9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57930"/>
              </p:ext>
            </p:extLst>
          </p:nvPr>
        </p:nvGraphicFramePr>
        <p:xfrm>
          <a:off x="234891" y="1864631"/>
          <a:ext cx="4228052" cy="45781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0750">
                  <a:extLst>
                    <a:ext uri="{9D8B030D-6E8A-4147-A177-3AD203B41FA5}">
                      <a16:colId xmlns:a16="http://schemas.microsoft.com/office/drawing/2014/main" val="3195245716"/>
                    </a:ext>
                  </a:extLst>
                </a:gridCol>
                <a:gridCol w="2853094">
                  <a:extLst>
                    <a:ext uri="{9D8B030D-6E8A-4147-A177-3AD203B41FA5}">
                      <a16:colId xmlns:a16="http://schemas.microsoft.com/office/drawing/2014/main" val="3889808992"/>
                    </a:ext>
                  </a:extLst>
                </a:gridCol>
                <a:gridCol w="574208">
                  <a:extLst>
                    <a:ext uri="{9D8B030D-6E8A-4147-A177-3AD203B41FA5}">
                      <a16:colId xmlns:a16="http://schemas.microsoft.com/office/drawing/2014/main" val="2087448430"/>
                    </a:ext>
                  </a:extLst>
                </a:gridCol>
              </a:tblGrid>
              <a:tr h="130803"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GRUPO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600" u="none" strike="noStrike">
                          <a:effectLst/>
                        </a:rPr>
                        <a:t>DETALLE</a:t>
                      </a: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ESTADO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2972900017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SALUD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Convenio Colectivo Isapre Colmena</a:t>
                      </a:r>
                      <a:endParaRPr lang="es-CL" sz="7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ELIMINADO</a:t>
                      </a:r>
                      <a:endParaRPr lang="es-CL" sz="7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42372448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u="none" strike="noStrike">
                          <a:effectLst/>
                        </a:rPr>
                        <a:t>Seguro Complementario de Salud Vida Security</a:t>
                      </a:r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3590056446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u="none" strike="noStrike">
                          <a:effectLst/>
                        </a:rPr>
                        <a:t>Convenio Fundación Arturo López Pérez</a:t>
                      </a:r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681661688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u="none" strike="noStrike">
                          <a:effectLst/>
                        </a:rPr>
                        <a:t>Convenio Médicos a Domicilio Cruz Verde</a:t>
                      </a: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4274157384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Convenio Centro de Terapia Nueva Perspectiva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1464870504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u="none" strike="noStrike">
                          <a:effectLst/>
                        </a:rPr>
                        <a:t>Convenio Licencias Médicas Electronicas Imed - Medipass</a:t>
                      </a: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3422843834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Vacunacion de Influenza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954658589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Operativo oftalmologico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3008683223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Operativo covid-19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1360073816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FERIA DE SALUD 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337267486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Operativo ODONTOLOGICO - ODONTORED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3075840939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opticas kivi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3326951408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Beneficio Tres Primeros Dias Licencia Médica 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4156906108"/>
                  </a:ext>
                </a:extLst>
              </a:tr>
              <a:tr h="3924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L" sz="700" u="none" strike="noStrike">
                          <a:effectLst/>
                        </a:rPr>
                        <a:t>ECONÓMICOS, SOCIALES Y FINANCIEROS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Aguinaldo de Fiestas Patrias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4259942640"/>
                  </a:ext>
                </a:extLst>
              </a:tr>
              <a:tr h="130803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Aguinaldo de Navidad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1638265875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Asignación de Vacaciones 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2500144899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u="none" strike="noStrike">
                          <a:effectLst/>
                        </a:rPr>
                        <a:t>Permiso y presente por Nacimiento</a:t>
                      </a:r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3076116133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u="none" strike="noStrike">
                          <a:effectLst/>
                        </a:rPr>
                        <a:t>Permiso y presente por Matrimonio</a:t>
                      </a:r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1760969286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u="none" strike="noStrike">
                          <a:effectLst/>
                        </a:rPr>
                        <a:t>Permiso y Ayuda económica por Fallecimiento</a:t>
                      </a:r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782932327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Préstamo Extraordinario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1141439490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u="none" strike="noStrike">
                          <a:effectLst/>
                        </a:rPr>
                        <a:t>Servicio de Alimentación Casino (Subvencionado)</a:t>
                      </a:r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2634955064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u="none" strike="noStrike">
                          <a:effectLst/>
                        </a:rPr>
                        <a:t>Servicio de Máquina de Snack y Cafetería</a:t>
                      </a:r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3684767118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Cuentas Vistas – Santander Banefe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2560365155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u="none" strike="noStrike">
                          <a:effectLst/>
                        </a:rPr>
                        <a:t>Incentivo a la excelencia de calidad de servicio (giftcard) mensual</a:t>
                      </a:r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3175532039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APV Principal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4022231038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u="none" strike="noStrike">
                          <a:effectLst/>
                        </a:rPr>
                        <a:t>Caja de Compensación Los Andes </a:t>
                      </a:r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3158485978"/>
                  </a:ext>
                </a:extLst>
              </a:tr>
              <a:tr h="26160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u="none" strike="noStrike">
                          <a:effectLst/>
                        </a:rPr>
                        <a:t>DEPORTE Y RECREACIÓN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Convenio Gimnasio Energy</a:t>
                      </a:r>
                      <a:endParaRPr lang="es-CL" sz="7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VIGENTE</a:t>
                      </a:r>
                      <a:endParaRPr lang="es-CL" sz="7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3688912361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u="none" strike="noStrike">
                          <a:effectLst/>
                        </a:rPr>
                        <a:t>Convenio Productora Agosín (JURASICO, NATGEO, OTROS)</a:t>
                      </a:r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919154524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Convenio Productora Ticketout (KIDSANIA)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3151102366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Apoyo economico activides deportivo mensual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VIGENTE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3439588888"/>
                  </a:ext>
                </a:extLst>
              </a:tr>
              <a:tr h="13080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Vibra Marketing (COMIC CON, ESTADIO, MUSEOS, )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VIGENTE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6" marR="6216" marT="6216" marB="0" anchor="b"/>
                </a:tc>
                <a:extLst>
                  <a:ext uri="{0D108BD9-81ED-4DB2-BD59-A6C34878D82A}">
                    <a16:rowId xmlns:a16="http://schemas.microsoft.com/office/drawing/2014/main" val="4738479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230542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7299</TotalTime>
  <Words>445</Words>
  <Application>Microsoft Office PowerPoint</Application>
  <PresentationFormat>Presentación en pantalla (4:3)</PresentationFormat>
  <Paragraphs>165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Tema de Office</vt:lpstr>
      <vt:lpstr>DESEMPEÑO DE PROCESOS Y CONFORMIDAD DEL SERVICIO AREA RRHH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Fuentes</dc:creator>
  <cp:lastModifiedBy>Luis Caviedes</cp:lastModifiedBy>
  <cp:revision>241</cp:revision>
  <dcterms:created xsi:type="dcterms:W3CDTF">2015-06-04T17:14:35Z</dcterms:created>
  <dcterms:modified xsi:type="dcterms:W3CDTF">2025-11-06T20:26:48Z</dcterms:modified>
</cp:coreProperties>
</file>