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01-03-2018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Britannic Bold" panose="020B0903060703020204" pitchFamily="34" charset="0"/>
              </a:rPr>
              <a:t>REVISION POR LA DIRECCION</a:t>
            </a:r>
            <a:endParaRPr lang="es-CL" b="1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CL" sz="4400" dirty="0" smtClean="0">
              <a:latin typeface="Britannic Bold" panose="020B0903060703020204" pitchFamily="34" charset="0"/>
            </a:endParaRPr>
          </a:p>
          <a:p>
            <a:r>
              <a:rPr lang="es-CL" sz="4400" dirty="0" smtClean="0">
                <a:latin typeface="Britannic Bold" panose="020B0903060703020204" pitchFamily="34" charset="0"/>
              </a:rPr>
              <a:t>“Área Diseño y Desarrollo”</a:t>
            </a:r>
            <a:endParaRPr lang="es-CL" sz="4400" dirty="0">
              <a:latin typeface="Britannic Bold" panose="020B0903060703020204" pitchFamily="34" charset="0"/>
            </a:endParaRPr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Acontecimientos importantes ocurridos durante el periodo 2017 a la fecha: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1600" dirty="0" smtClean="0"/>
              <a:t>En cuanto </a:t>
            </a:r>
            <a:r>
              <a:rPr lang="es-CL" sz="1600" dirty="0" smtClean="0"/>
              <a:t>al </a:t>
            </a:r>
            <a:r>
              <a:rPr lang="es-CL" sz="1600" dirty="0" smtClean="0"/>
              <a:t>personal el 2017, trabajaron en el área 2 dibujantes, uno partió como practicante hace un par de años y ha adquirido algo de experiencia, pero </a:t>
            </a:r>
            <a:r>
              <a:rPr lang="es-CL" sz="1600" dirty="0" smtClean="0"/>
              <a:t>aún </a:t>
            </a:r>
            <a:r>
              <a:rPr lang="es-CL" sz="1600" dirty="0" smtClean="0"/>
              <a:t>no </a:t>
            </a:r>
            <a:r>
              <a:rPr lang="es-CL" sz="1600" dirty="0" smtClean="0"/>
              <a:t>está </a:t>
            </a:r>
            <a:r>
              <a:rPr lang="es-CL" sz="1600" dirty="0" smtClean="0"/>
              <a:t>capacitado para diseño y desarrollo. El se encarga principalmente de actualización, revisión de planos y listados de materiales, levantamientos de información y de sacar a producción equipos de la </a:t>
            </a:r>
            <a:r>
              <a:rPr lang="es-CL" sz="1600" dirty="0" smtClean="0"/>
              <a:t>línea </a:t>
            </a:r>
            <a:r>
              <a:rPr lang="es-CL" sz="1600" dirty="0" smtClean="0"/>
              <a:t>estándar, que no requieren desarrollo o modificaciones. El segundo dibujante tiene experiencia, y su función </a:t>
            </a:r>
            <a:r>
              <a:rPr lang="es-CL" sz="1600" dirty="0" err="1" smtClean="0"/>
              <a:t>fué</a:t>
            </a:r>
            <a:r>
              <a:rPr lang="es-CL" sz="1600" dirty="0" smtClean="0"/>
              <a:t> </a:t>
            </a:r>
            <a:r>
              <a:rPr lang="es-CL" sz="1600" dirty="0" smtClean="0"/>
              <a:t>principalmente la fabricación de </a:t>
            </a:r>
            <a:r>
              <a:rPr lang="es-CL" sz="1600" dirty="0" err="1" smtClean="0"/>
              <a:t>semi</a:t>
            </a:r>
            <a:r>
              <a:rPr lang="es-CL" sz="1600" dirty="0" smtClean="0"/>
              <a:t>-remolques estanques ya que es donde tiene la mayor experiencia. En general, tenemos un equipo de personas limitado </a:t>
            </a:r>
            <a:r>
              <a:rPr lang="es-CL" sz="1600" dirty="0" smtClean="0"/>
              <a:t>para </a:t>
            </a:r>
            <a:r>
              <a:rPr lang="es-CL" sz="1600" dirty="0" smtClean="0"/>
              <a:t>cumplir los requerimientos del día a día ,sin la capacidad suficiente para investigación, diseño y desarrollos de nuevos productos.</a:t>
            </a:r>
            <a:endParaRPr lang="es-CL" sz="1600" dirty="0"/>
          </a:p>
          <a:p>
            <a:pPr algn="just"/>
            <a:r>
              <a:rPr lang="es-CL" sz="1600" dirty="0" smtClean="0"/>
              <a:t>A los computadores se le ha realizado las mantenciones, actualizaciones y mejoras correspondientes.</a:t>
            </a:r>
          </a:p>
          <a:p>
            <a:pPr algn="just"/>
            <a:r>
              <a:rPr lang="es-CL" sz="1600" dirty="0" smtClean="0"/>
              <a:t>Disponemos de 2 impresoras tamaño carta ideales para documentos y listados de materiales, y una doble carta para imprimir planos; hoy </a:t>
            </a:r>
            <a:r>
              <a:rPr lang="es-CL" sz="1600" dirty="0"/>
              <a:t>é</a:t>
            </a:r>
            <a:r>
              <a:rPr lang="es-CL" sz="1600" dirty="0" smtClean="0"/>
              <a:t>sta </a:t>
            </a:r>
            <a:r>
              <a:rPr lang="es-CL" sz="1600" dirty="0" smtClean="0"/>
              <a:t>se encuentra sin uso por una falla que no es posible reparar. Debido a esto fue necesario imprimir todos los planos en tamaño carta, que obviamente no es lo </a:t>
            </a:r>
            <a:r>
              <a:rPr lang="es-CL" sz="1600" dirty="0" smtClean="0"/>
              <a:t>óptimo</a:t>
            </a:r>
            <a:r>
              <a:rPr lang="es-CL" sz="1600" dirty="0" smtClean="0"/>
              <a:t>.</a:t>
            </a:r>
          </a:p>
          <a:p>
            <a:pPr algn="just"/>
            <a:r>
              <a:rPr lang="es-CL" sz="1600" dirty="0" smtClean="0"/>
              <a:t>En cuanto a software de ingeniería solo contamos con licencia de Auto </a:t>
            </a:r>
            <a:r>
              <a:rPr lang="es-CL" sz="1600" dirty="0" err="1" smtClean="0"/>
              <a:t>Cad</a:t>
            </a:r>
            <a:r>
              <a:rPr lang="es-CL" sz="1600" dirty="0" smtClean="0"/>
              <a:t>. Tuvimos licencia de Solid Works que es una herramienta potente para ingeniería pero por costo se </a:t>
            </a:r>
            <a:r>
              <a:rPr lang="es-CL" sz="1600" dirty="0" smtClean="0"/>
              <a:t>eliminó.</a:t>
            </a:r>
            <a:endParaRPr lang="es-CL" sz="1600" dirty="0" smtClean="0"/>
          </a:p>
          <a:p>
            <a:pPr algn="just"/>
            <a:r>
              <a:rPr lang="es-CL" sz="1600" dirty="0" smtClean="0"/>
              <a:t>Un problema frecuente fue el traspaso de la información desde venta a ingeniería, ya que el detalle contenido en las notas de venta, no necesariamente reflejaba lo que el cliente solicitaba o requería al momento de comprar el equipo.</a:t>
            </a:r>
            <a:endParaRPr lang="es-CL" sz="2400" dirty="0" smtClean="0">
              <a:solidFill>
                <a:srgbClr val="FF0000"/>
              </a:solidFill>
            </a:endParaRPr>
          </a:p>
          <a:p>
            <a:endParaRPr lang="es-CL" sz="2400" dirty="0" smtClean="0">
              <a:solidFill>
                <a:srgbClr val="FF0000"/>
              </a:solidFill>
            </a:endParaRPr>
          </a:p>
          <a:p>
            <a:endParaRPr lang="es-CL" sz="2400" dirty="0">
              <a:solidFill>
                <a:srgbClr val="FF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Indicadores y metas para el 2018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920616"/>
              </p:ext>
            </p:extLst>
          </p:nvPr>
        </p:nvGraphicFramePr>
        <p:xfrm>
          <a:off x="838200" y="1825624"/>
          <a:ext cx="10515600" cy="283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639827"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Objetivo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Estrategia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Indicador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Fórmula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Frecuencia</a:t>
                      </a:r>
                      <a:r>
                        <a:rPr lang="es-CL" sz="1400" baseline="0" dirty="0" smtClean="0"/>
                        <a:t> de control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Meta 2018</a:t>
                      </a:r>
                      <a:endParaRPr lang="es-CL" sz="1400" dirty="0"/>
                    </a:p>
                  </a:txBody>
                  <a:tcPr/>
                </a:tc>
              </a:tr>
              <a:tr h="370693"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Garantizar el control</a:t>
                      </a:r>
                      <a:r>
                        <a:rPr lang="es-CL" sz="1400" baseline="0" dirty="0" smtClean="0"/>
                        <a:t> del costo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Desarrollar sistema de costeo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 smtClean="0"/>
                        <a:t>% de cumplimiento del costo inicial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sz="1050" dirty="0" smtClean="0"/>
                    </a:p>
                    <a:p>
                      <a:r>
                        <a:rPr lang="es-CL" sz="1050" dirty="0" smtClean="0"/>
                        <a:t>100*(Costo(i)/Costo</a:t>
                      </a:r>
                      <a:r>
                        <a:rPr lang="es-CL" sz="1050" baseline="0" dirty="0" smtClean="0"/>
                        <a:t> (f))</a:t>
                      </a:r>
                      <a:endParaRPr lang="es-CL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Al</a:t>
                      </a:r>
                      <a:r>
                        <a:rPr lang="es-CL" sz="1400" baseline="0" dirty="0" smtClean="0"/>
                        <a:t> finalizar un proyecto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80%</a:t>
                      </a:r>
                    </a:p>
                  </a:txBody>
                  <a:tcPr/>
                </a:tc>
              </a:tr>
              <a:tr h="370693"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Garantizar el cumplimiento de los tiempos ofrecidos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Seguimiento del proyecto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 smtClean="0"/>
                        <a:t>% de cumplimiento de los tiempos de entrega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dirty="0" smtClean="0"/>
                        <a:t>100*(</a:t>
                      </a:r>
                      <a:r>
                        <a:rPr lang="es-CL" sz="1100" dirty="0" err="1" smtClean="0"/>
                        <a:t>Tpo</a:t>
                      </a:r>
                      <a:r>
                        <a:rPr lang="es-CL" sz="1100" dirty="0" smtClean="0"/>
                        <a:t>. estimado/</a:t>
                      </a:r>
                      <a:r>
                        <a:rPr lang="es-CL" sz="1100" dirty="0" err="1" smtClean="0"/>
                        <a:t>Tpo</a:t>
                      </a:r>
                      <a:r>
                        <a:rPr lang="es-CL" sz="1100" dirty="0" smtClean="0"/>
                        <a:t>. real)</a:t>
                      </a:r>
                      <a:endParaRPr lang="es-C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dirty="0" smtClean="0"/>
                        <a:t>Al</a:t>
                      </a:r>
                      <a:r>
                        <a:rPr lang="es-CL" sz="1400" baseline="0" dirty="0" smtClean="0"/>
                        <a:t> finalizar un proyecto</a:t>
                      </a:r>
                      <a:endParaRPr lang="es-CL" sz="1400" dirty="0" smtClean="0"/>
                    </a:p>
                    <a:p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70%</a:t>
                      </a:r>
                    </a:p>
                  </a:txBody>
                  <a:tcPr/>
                </a:tc>
              </a:tr>
              <a:tr h="370693"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Garantizar el cumplimiento de los planes de reducción de costos 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Mejora continua para la reducción de los costos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 smtClean="0"/>
                        <a:t>% de reducción</a:t>
                      </a:r>
                      <a:r>
                        <a:rPr lang="es-CL" sz="1400" baseline="0" dirty="0" smtClean="0"/>
                        <a:t> de costo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dirty="0" smtClean="0"/>
                        <a:t>100*((Costo</a:t>
                      </a:r>
                      <a:r>
                        <a:rPr lang="es-CL" sz="1100" baseline="0" dirty="0" smtClean="0"/>
                        <a:t> planificado-Costo real)/Costo real)</a:t>
                      </a:r>
                      <a:endParaRPr lang="es-C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Semestral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 dirty="0" smtClean="0"/>
                        <a:t>1%</a:t>
                      </a:r>
                    </a:p>
                    <a:p>
                      <a:endParaRPr lang="es-CL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3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Necesidades de recursos en el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1600" dirty="0" smtClean="0"/>
              <a:t>Disponer de un equipo de trabajo adecuado para la investigación y desarrollo de nuevos productos, encargados además de realizar mejoras continuas </a:t>
            </a:r>
            <a:r>
              <a:rPr lang="es-CL" sz="1600" dirty="0" smtClean="0"/>
              <a:t>en </a:t>
            </a:r>
            <a:r>
              <a:rPr lang="es-CL" sz="1600" dirty="0" smtClean="0"/>
              <a:t>los productos de línea y evaluación de reducción de costos de fabricación.</a:t>
            </a:r>
          </a:p>
          <a:p>
            <a:pPr algn="just"/>
            <a:r>
              <a:rPr lang="es-CL" sz="1600" dirty="0" smtClean="0"/>
              <a:t>Disponer de una herramienta para control de costos de </a:t>
            </a:r>
            <a:r>
              <a:rPr lang="es-CL" sz="1600" dirty="0" smtClean="0"/>
              <a:t>proyectos.</a:t>
            </a:r>
            <a:endParaRPr lang="es-CL" sz="1600" dirty="0" smtClean="0"/>
          </a:p>
          <a:p>
            <a:pPr algn="just"/>
            <a:r>
              <a:rPr lang="es-CL" sz="1600" dirty="0" smtClean="0"/>
              <a:t>Disponer de una herramienta que permita mantener actualizado siempre los costos asociados a la fabricación de cada tipo </a:t>
            </a:r>
            <a:r>
              <a:rPr lang="es-CL" sz="1600" dirty="0" smtClean="0"/>
              <a:t>de equipo</a:t>
            </a:r>
            <a:r>
              <a:rPr lang="es-CL" sz="1600" dirty="0" smtClean="0"/>
              <a:t>, que sea capaz de separar la información por área o sistemas involucrados en la fabricación y realizar además, combinaciones entre ellas para  evaluaciones y cotizaciones rápidas.</a:t>
            </a:r>
            <a:endParaRPr lang="es-CL" sz="1600" dirty="0"/>
          </a:p>
          <a:p>
            <a:endParaRPr lang="es-CL" sz="2000" dirty="0">
              <a:latin typeface="Britannic Bold" panose="020B0903060703020204" pitchFamily="34" charset="0"/>
            </a:endParaRPr>
          </a:p>
          <a:p>
            <a:endParaRPr lang="es-CL" sz="2000" dirty="0" smtClean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6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514</Words>
  <Application>Microsoft Office PowerPoint</Application>
  <PresentationFormat>Panorámica</PresentationFormat>
  <Paragraphs>39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Britannic Bold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  <vt:lpstr>Indicadores y metas para el 2018</vt:lpstr>
      <vt:lpstr>Necesidades de recursos en el área: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Usario</cp:lastModifiedBy>
  <cp:revision>27</cp:revision>
  <dcterms:created xsi:type="dcterms:W3CDTF">2018-01-26T11:47:14Z</dcterms:created>
  <dcterms:modified xsi:type="dcterms:W3CDTF">2018-03-01T14:42:36Z</dcterms:modified>
</cp:coreProperties>
</file>