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Lst>
  <p:sldSz cx="12192000" cy="6858000"/>
  <p:notesSz cx="6954838" cy="93091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CL"/>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CL"/>
          </a:p>
        </p:txBody>
      </p:sp>
      <p:sp>
        <p:nvSpPr>
          <p:cNvPr id="4" name="Marcador de fecha 3"/>
          <p:cNvSpPr>
            <a:spLocks noGrp="1"/>
          </p:cNvSpPr>
          <p:nvPr>
            <p:ph type="dt" sz="half" idx="10"/>
          </p:nvPr>
        </p:nvSpPr>
        <p:spPr/>
        <p:txBody>
          <a:bodyPr/>
          <a:lstStyle/>
          <a:p>
            <a:fld id="{5C33C8A6-2CBA-4C6F-8DD7-05FCF25A05AB}" type="datetimeFigureOut">
              <a:rPr lang="es-CL" smtClean="0"/>
              <a:t>06-02-2018</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p:txBody>
          <a:bodyPr/>
          <a:lstStyle/>
          <a:p>
            <a:fld id="{D11C9E8B-29AA-46A7-94D3-CD83993E9E6C}" type="slidenum">
              <a:rPr lang="es-CL" smtClean="0"/>
              <a:t>‹Nº›</a:t>
            </a:fld>
            <a:endParaRPr lang="es-CL"/>
          </a:p>
        </p:txBody>
      </p:sp>
    </p:spTree>
    <p:extLst>
      <p:ext uri="{BB962C8B-B14F-4D97-AF65-F5344CB8AC3E}">
        <p14:creationId xmlns:p14="http://schemas.microsoft.com/office/powerpoint/2010/main" val="16237401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L"/>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Marcador de fecha 3"/>
          <p:cNvSpPr>
            <a:spLocks noGrp="1"/>
          </p:cNvSpPr>
          <p:nvPr>
            <p:ph type="dt" sz="half" idx="10"/>
          </p:nvPr>
        </p:nvSpPr>
        <p:spPr/>
        <p:txBody>
          <a:bodyPr/>
          <a:lstStyle/>
          <a:p>
            <a:fld id="{5C33C8A6-2CBA-4C6F-8DD7-05FCF25A05AB}" type="datetimeFigureOut">
              <a:rPr lang="es-CL" smtClean="0"/>
              <a:t>06-02-2018</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p:txBody>
          <a:bodyPr/>
          <a:lstStyle/>
          <a:p>
            <a:fld id="{D11C9E8B-29AA-46A7-94D3-CD83993E9E6C}" type="slidenum">
              <a:rPr lang="es-CL" smtClean="0"/>
              <a:t>‹Nº›</a:t>
            </a:fld>
            <a:endParaRPr lang="es-CL"/>
          </a:p>
        </p:txBody>
      </p:sp>
    </p:spTree>
    <p:extLst>
      <p:ext uri="{BB962C8B-B14F-4D97-AF65-F5344CB8AC3E}">
        <p14:creationId xmlns:p14="http://schemas.microsoft.com/office/powerpoint/2010/main" val="14703108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CL"/>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5C33C8A6-2CBA-4C6F-8DD7-05FCF25A05AB}" type="datetimeFigureOut">
              <a:rPr lang="es-CL" smtClean="0"/>
              <a:t>06-02-2018</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p:txBody>
          <a:bodyPr/>
          <a:lstStyle/>
          <a:p>
            <a:fld id="{D11C9E8B-29AA-46A7-94D3-CD83993E9E6C}" type="slidenum">
              <a:rPr lang="es-CL" smtClean="0"/>
              <a:t>‹Nº›</a:t>
            </a:fld>
            <a:endParaRPr lang="es-CL"/>
          </a:p>
        </p:txBody>
      </p:sp>
    </p:spTree>
    <p:extLst>
      <p:ext uri="{BB962C8B-B14F-4D97-AF65-F5344CB8AC3E}">
        <p14:creationId xmlns:p14="http://schemas.microsoft.com/office/powerpoint/2010/main" val="29341561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L"/>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5" name="Marcador de fecha 4"/>
          <p:cNvSpPr>
            <a:spLocks noGrp="1"/>
          </p:cNvSpPr>
          <p:nvPr>
            <p:ph type="dt" sz="half" idx="10"/>
          </p:nvPr>
        </p:nvSpPr>
        <p:spPr/>
        <p:txBody>
          <a:bodyPr/>
          <a:lstStyle/>
          <a:p>
            <a:fld id="{5C33C8A6-2CBA-4C6F-8DD7-05FCF25A05AB}" type="datetimeFigureOut">
              <a:rPr lang="es-CL" smtClean="0"/>
              <a:t>06-02-2018</a:t>
            </a:fld>
            <a:endParaRPr lang="es-CL"/>
          </a:p>
        </p:txBody>
      </p:sp>
      <p:sp>
        <p:nvSpPr>
          <p:cNvPr id="6" name="Marcador de pie de página 5"/>
          <p:cNvSpPr>
            <a:spLocks noGrp="1"/>
          </p:cNvSpPr>
          <p:nvPr>
            <p:ph type="ftr" sz="quarter" idx="11"/>
          </p:nvPr>
        </p:nvSpPr>
        <p:spPr/>
        <p:txBody>
          <a:bodyPr/>
          <a:lstStyle/>
          <a:p>
            <a:endParaRPr lang="es-CL"/>
          </a:p>
        </p:txBody>
      </p:sp>
      <p:sp>
        <p:nvSpPr>
          <p:cNvPr id="7" name="Marcador de número de diapositiva 6"/>
          <p:cNvSpPr>
            <a:spLocks noGrp="1"/>
          </p:cNvSpPr>
          <p:nvPr>
            <p:ph type="sldNum" sz="quarter" idx="12"/>
          </p:nvPr>
        </p:nvSpPr>
        <p:spPr/>
        <p:txBody>
          <a:bodyPr/>
          <a:lstStyle/>
          <a:p>
            <a:fld id="{D11C9E8B-29AA-46A7-94D3-CD83993E9E6C}" type="slidenum">
              <a:rPr lang="es-CL" smtClean="0"/>
              <a:t>‹Nº›</a:t>
            </a:fld>
            <a:endParaRPr lang="es-CL"/>
          </a:p>
        </p:txBody>
      </p:sp>
    </p:spTree>
    <p:extLst>
      <p:ext uri="{BB962C8B-B14F-4D97-AF65-F5344CB8AC3E}">
        <p14:creationId xmlns:p14="http://schemas.microsoft.com/office/powerpoint/2010/main" val="16816690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CL"/>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7" name="Marcador de fecha 6"/>
          <p:cNvSpPr>
            <a:spLocks noGrp="1"/>
          </p:cNvSpPr>
          <p:nvPr>
            <p:ph type="dt" sz="half" idx="10"/>
          </p:nvPr>
        </p:nvSpPr>
        <p:spPr/>
        <p:txBody>
          <a:bodyPr/>
          <a:lstStyle/>
          <a:p>
            <a:fld id="{5C33C8A6-2CBA-4C6F-8DD7-05FCF25A05AB}" type="datetimeFigureOut">
              <a:rPr lang="es-CL" smtClean="0"/>
              <a:t>06-02-2018</a:t>
            </a:fld>
            <a:endParaRPr lang="es-CL"/>
          </a:p>
        </p:txBody>
      </p:sp>
      <p:sp>
        <p:nvSpPr>
          <p:cNvPr id="8" name="Marcador de pie de página 7"/>
          <p:cNvSpPr>
            <a:spLocks noGrp="1"/>
          </p:cNvSpPr>
          <p:nvPr>
            <p:ph type="ftr" sz="quarter" idx="11"/>
          </p:nvPr>
        </p:nvSpPr>
        <p:spPr/>
        <p:txBody>
          <a:bodyPr/>
          <a:lstStyle/>
          <a:p>
            <a:endParaRPr lang="es-CL"/>
          </a:p>
        </p:txBody>
      </p:sp>
      <p:sp>
        <p:nvSpPr>
          <p:cNvPr id="9" name="Marcador de número de diapositiva 8"/>
          <p:cNvSpPr>
            <a:spLocks noGrp="1"/>
          </p:cNvSpPr>
          <p:nvPr>
            <p:ph type="sldNum" sz="quarter" idx="12"/>
          </p:nvPr>
        </p:nvSpPr>
        <p:spPr/>
        <p:txBody>
          <a:bodyPr/>
          <a:lstStyle/>
          <a:p>
            <a:fld id="{D11C9E8B-29AA-46A7-94D3-CD83993E9E6C}" type="slidenum">
              <a:rPr lang="es-CL" smtClean="0"/>
              <a:t>‹Nº›</a:t>
            </a:fld>
            <a:endParaRPr lang="es-CL"/>
          </a:p>
        </p:txBody>
      </p:sp>
    </p:spTree>
    <p:extLst>
      <p:ext uri="{BB962C8B-B14F-4D97-AF65-F5344CB8AC3E}">
        <p14:creationId xmlns:p14="http://schemas.microsoft.com/office/powerpoint/2010/main" val="3406313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L"/>
          </a:p>
        </p:txBody>
      </p:sp>
      <p:sp>
        <p:nvSpPr>
          <p:cNvPr id="3" name="Marcador de fecha 2"/>
          <p:cNvSpPr>
            <a:spLocks noGrp="1"/>
          </p:cNvSpPr>
          <p:nvPr>
            <p:ph type="dt" sz="half" idx="10"/>
          </p:nvPr>
        </p:nvSpPr>
        <p:spPr/>
        <p:txBody>
          <a:bodyPr/>
          <a:lstStyle/>
          <a:p>
            <a:fld id="{5C33C8A6-2CBA-4C6F-8DD7-05FCF25A05AB}" type="datetimeFigureOut">
              <a:rPr lang="es-CL" smtClean="0"/>
              <a:t>06-02-2018</a:t>
            </a:fld>
            <a:endParaRPr lang="es-CL"/>
          </a:p>
        </p:txBody>
      </p:sp>
      <p:sp>
        <p:nvSpPr>
          <p:cNvPr id="4" name="Marcador de pie de página 3"/>
          <p:cNvSpPr>
            <a:spLocks noGrp="1"/>
          </p:cNvSpPr>
          <p:nvPr>
            <p:ph type="ftr" sz="quarter" idx="11"/>
          </p:nvPr>
        </p:nvSpPr>
        <p:spPr/>
        <p:txBody>
          <a:bodyPr/>
          <a:lstStyle/>
          <a:p>
            <a:endParaRPr lang="es-CL"/>
          </a:p>
        </p:txBody>
      </p:sp>
      <p:sp>
        <p:nvSpPr>
          <p:cNvPr id="5" name="Marcador de número de diapositiva 4"/>
          <p:cNvSpPr>
            <a:spLocks noGrp="1"/>
          </p:cNvSpPr>
          <p:nvPr>
            <p:ph type="sldNum" sz="quarter" idx="12"/>
          </p:nvPr>
        </p:nvSpPr>
        <p:spPr/>
        <p:txBody>
          <a:bodyPr/>
          <a:lstStyle/>
          <a:p>
            <a:fld id="{D11C9E8B-29AA-46A7-94D3-CD83993E9E6C}" type="slidenum">
              <a:rPr lang="es-CL" smtClean="0"/>
              <a:t>‹Nº›</a:t>
            </a:fld>
            <a:endParaRPr lang="es-CL"/>
          </a:p>
        </p:txBody>
      </p:sp>
    </p:spTree>
    <p:extLst>
      <p:ext uri="{BB962C8B-B14F-4D97-AF65-F5344CB8AC3E}">
        <p14:creationId xmlns:p14="http://schemas.microsoft.com/office/powerpoint/2010/main" val="17148733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5C33C8A6-2CBA-4C6F-8DD7-05FCF25A05AB}" type="datetimeFigureOut">
              <a:rPr lang="es-CL" smtClean="0"/>
              <a:t>06-02-2018</a:t>
            </a:fld>
            <a:endParaRPr lang="es-CL"/>
          </a:p>
        </p:txBody>
      </p:sp>
      <p:sp>
        <p:nvSpPr>
          <p:cNvPr id="3" name="Marcador de pie de página 2"/>
          <p:cNvSpPr>
            <a:spLocks noGrp="1"/>
          </p:cNvSpPr>
          <p:nvPr>
            <p:ph type="ftr" sz="quarter" idx="11"/>
          </p:nvPr>
        </p:nvSpPr>
        <p:spPr/>
        <p:txBody>
          <a:bodyPr/>
          <a:lstStyle/>
          <a:p>
            <a:endParaRPr lang="es-CL"/>
          </a:p>
        </p:txBody>
      </p:sp>
      <p:sp>
        <p:nvSpPr>
          <p:cNvPr id="4" name="Marcador de número de diapositiva 3"/>
          <p:cNvSpPr>
            <a:spLocks noGrp="1"/>
          </p:cNvSpPr>
          <p:nvPr>
            <p:ph type="sldNum" sz="quarter" idx="12"/>
          </p:nvPr>
        </p:nvSpPr>
        <p:spPr/>
        <p:txBody>
          <a:bodyPr/>
          <a:lstStyle/>
          <a:p>
            <a:fld id="{D11C9E8B-29AA-46A7-94D3-CD83993E9E6C}" type="slidenum">
              <a:rPr lang="es-CL" smtClean="0"/>
              <a:t>‹Nº›</a:t>
            </a:fld>
            <a:endParaRPr lang="es-CL"/>
          </a:p>
        </p:txBody>
      </p:sp>
    </p:spTree>
    <p:extLst>
      <p:ext uri="{BB962C8B-B14F-4D97-AF65-F5344CB8AC3E}">
        <p14:creationId xmlns:p14="http://schemas.microsoft.com/office/powerpoint/2010/main" val="39002238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CL"/>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5C33C8A6-2CBA-4C6F-8DD7-05FCF25A05AB}" type="datetimeFigureOut">
              <a:rPr lang="es-CL" smtClean="0"/>
              <a:t>06-02-2018</a:t>
            </a:fld>
            <a:endParaRPr lang="es-CL"/>
          </a:p>
        </p:txBody>
      </p:sp>
      <p:sp>
        <p:nvSpPr>
          <p:cNvPr id="6" name="Marcador de pie de página 5"/>
          <p:cNvSpPr>
            <a:spLocks noGrp="1"/>
          </p:cNvSpPr>
          <p:nvPr>
            <p:ph type="ftr" sz="quarter" idx="11"/>
          </p:nvPr>
        </p:nvSpPr>
        <p:spPr/>
        <p:txBody>
          <a:bodyPr/>
          <a:lstStyle/>
          <a:p>
            <a:endParaRPr lang="es-CL"/>
          </a:p>
        </p:txBody>
      </p:sp>
      <p:sp>
        <p:nvSpPr>
          <p:cNvPr id="7" name="Marcador de número de diapositiva 6"/>
          <p:cNvSpPr>
            <a:spLocks noGrp="1"/>
          </p:cNvSpPr>
          <p:nvPr>
            <p:ph type="sldNum" sz="quarter" idx="12"/>
          </p:nvPr>
        </p:nvSpPr>
        <p:spPr/>
        <p:txBody>
          <a:bodyPr/>
          <a:lstStyle/>
          <a:p>
            <a:fld id="{D11C9E8B-29AA-46A7-94D3-CD83993E9E6C}" type="slidenum">
              <a:rPr lang="es-CL" smtClean="0"/>
              <a:t>‹Nº›</a:t>
            </a:fld>
            <a:endParaRPr lang="es-CL"/>
          </a:p>
        </p:txBody>
      </p:sp>
    </p:spTree>
    <p:extLst>
      <p:ext uri="{BB962C8B-B14F-4D97-AF65-F5344CB8AC3E}">
        <p14:creationId xmlns:p14="http://schemas.microsoft.com/office/powerpoint/2010/main" val="19020776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CL"/>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5C33C8A6-2CBA-4C6F-8DD7-05FCF25A05AB}" type="datetimeFigureOut">
              <a:rPr lang="es-CL" smtClean="0"/>
              <a:t>06-02-2018</a:t>
            </a:fld>
            <a:endParaRPr lang="es-CL"/>
          </a:p>
        </p:txBody>
      </p:sp>
      <p:sp>
        <p:nvSpPr>
          <p:cNvPr id="6" name="Marcador de pie de página 5"/>
          <p:cNvSpPr>
            <a:spLocks noGrp="1"/>
          </p:cNvSpPr>
          <p:nvPr>
            <p:ph type="ftr" sz="quarter" idx="11"/>
          </p:nvPr>
        </p:nvSpPr>
        <p:spPr/>
        <p:txBody>
          <a:bodyPr/>
          <a:lstStyle/>
          <a:p>
            <a:endParaRPr lang="es-CL"/>
          </a:p>
        </p:txBody>
      </p:sp>
      <p:sp>
        <p:nvSpPr>
          <p:cNvPr id="7" name="Marcador de número de diapositiva 6"/>
          <p:cNvSpPr>
            <a:spLocks noGrp="1"/>
          </p:cNvSpPr>
          <p:nvPr>
            <p:ph type="sldNum" sz="quarter" idx="12"/>
          </p:nvPr>
        </p:nvSpPr>
        <p:spPr/>
        <p:txBody>
          <a:bodyPr/>
          <a:lstStyle/>
          <a:p>
            <a:fld id="{D11C9E8B-29AA-46A7-94D3-CD83993E9E6C}" type="slidenum">
              <a:rPr lang="es-CL" smtClean="0"/>
              <a:t>‹Nº›</a:t>
            </a:fld>
            <a:endParaRPr lang="es-CL"/>
          </a:p>
        </p:txBody>
      </p:sp>
    </p:spTree>
    <p:extLst>
      <p:ext uri="{BB962C8B-B14F-4D97-AF65-F5344CB8AC3E}">
        <p14:creationId xmlns:p14="http://schemas.microsoft.com/office/powerpoint/2010/main" val="16557929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L"/>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Marcador de fecha 3"/>
          <p:cNvSpPr>
            <a:spLocks noGrp="1"/>
          </p:cNvSpPr>
          <p:nvPr>
            <p:ph type="dt" sz="half" idx="10"/>
          </p:nvPr>
        </p:nvSpPr>
        <p:spPr/>
        <p:txBody>
          <a:bodyPr/>
          <a:lstStyle/>
          <a:p>
            <a:fld id="{5C33C8A6-2CBA-4C6F-8DD7-05FCF25A05AB}" type="datetimeFigureOut">
              <a:rPr lang="es-CL" smtClean="0"/>
              <a:t>06-02-2018</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p:txBody>
          <a:bodyPr/>
          <a:lstStyle/>
          <a:p>
            <a:fld id="{D11C9E8B-29AA-46A7-94D3-CD83993E9E6C}" type="slidenum">
              <a:rPr lang="es-CL" smtClean="0"/>
              <a:t>‹Nº›</a:t>
            </a:fld>
            <a:endParaRPr lang="es-CL"/>
          </a:p>
        </p:txBody>
      </p:sp>
    </p:spTree>
    <p:extLst>
      <p:ext uri="{BB962C8B-B14F-4D97-AF65-F5344CB8AC3E}">
        <p14:creationId xmlns:p14="http://schemas.microsoft.com/office/powerpoint/2010/main" val="23708169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CL"/>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Marcador de fecha 3"/>
          <p:cNvSpPr>
            <a:spLocks noGrp="1"/>
          </p:cNvSpPr>
          <p:nvPr>
            <p:ph type="dt" sz="half" idx="10"/>
          </p:nvPr>
        </p:nvSpPr>
        <p:spPr/>
        <p:txBody>
          <a:bodyPr/>
          <a:lstStyle/>
          <a:p>
            <a:fld id="{5C33C8A6-2CBA-4C6F-8DD7-05FCF25A05AB}" type="datetimeFigureOut">
              <a:rPr lang="es-CL" smtClean="0"/>
              <a:t>06-02-2018</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p:txBody>
          <a:bodyPr/>
          <a:lstStyle/>
          <a:p>
            <a:fld id="{D11C9E8B-29AA-46A7-94D3-CD83993E9E6C}" type="slidenum">
              <a:rPr lang="es-CL" smtClean="0"/>
              <a:t>‹Nº›</a:t>
            </a:fld>
            <a:endParaRPr lang="es-CL"/>
          </a:p>
        </p:txBody>
      </p:sp>
    </p:spTree>
    <p:extLst>
      <p:ext uri="{BB962C8B-B14F-4D97-AF65-F5344CB8AC3E}">
        <p14:creationId xmlns:p14="http://schemas.microsoft.com/office/powerpoint/2010/main" val="36733237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47000">
              <a:schemeClr val="bg1">
                <a:lumMod val="8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CL"/>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33C8A6-2CBA-4C6F-8DD7-05FCF25A05AB}" type="datetimeFigureOut">
              <a:rPr lang="es-CL" smtClean="0"/>
              <a:t>06-02-2018</a:t>
            </a:fld>
            <a:endParaRPr lang="es-CL"/>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1C9E8B-29AA-46A7-94D3-CD83993E9E6C}" type="slidenum">
              <a:rPr lang="es-CL" smtClean="0"/>
              <a:t>‹Nº›</a:t>
            </a:fld>
            <a:endParaRPr lang="es-CL"/>
          </a:p>
        </p:txBody>
      </p:sp>
    </p:spTree>
    <p:extLst>
      <p:ext uri="{BB962C8B-B14F-4D97-AF65-F5344CB8AC3E}">
        <p14:creationId xmlns:p14="http://schemas.microsoft.com/office/powerpoint/2010/main" val="9426272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CL" b="1" dirty="0" smtClean="0">
                <a:latin typeface="Britannic Bold" panose="020B0903060703020204" pitchFamily="34" charset="0"/>
              </a:rPr>
              <a:t>REVISION POR LA DIRECCION</a:t>
            </a:r>
            <a:endParaRPr lang="es-CL" b="1" dirty="0">
              <a:latin typeface="Britannic Bold" panose="020B0903060703020204" pitchFamily="34" charset="0"/>
            </a:endParaRPr>
          </a:p>
        </p:txBody>
      </p:sp>
      <p:sp>
        <p:nvSpPr>
          <p:cNvPr id="3" name="Subtítulo 2"/>
          <p:cNvSpPr>
            <a:spLocks noGrp="1"/>
          </p:cNvSpPr>
          <p:nvPr>
            <p:ph type="subTitle" idx="1"/>
          </p:nvPr>
        </p:nvSpPr>
        <p:spPr/>
        <p:txBody>
          <a:bodyPr>
            <a:normAutofit/>
          </a:bodyPr>
          <a:lstStyle/>
          <a:p>
            <a:endParaRPr lang="es-CL" sz="4400" dirty="0" smtClean="0">
              <a:latin typeface="Britannic Bold" panose="020B0903060703020204" pitchFamily="34" charset="0"/>
            </a:endParaRPr>
          </a:p>
          <a:p>
            <a:r>
              <a:rPr lang="es-CL" sz="4400" dirty="0" smtClean="0">
                <a:latin typeface="Britannic Bold" panose="020B0903060703020204" pitchFamily="34" charset="0"/>
              </a:rPr>
              <a:t>“Área Adquisiciones” </a:t>
            </a:r>
            <a:endParaRPr lang="es-CL" sz="4400" dirty="0">
              <a:latin typeface="Britannic Bold" panose="020B0903060703020204" pitchFamily="34" charset="0"/>
            </a:endParaRPr>
          </a:p>
        </p:txBody>
      </p:sp>
      <p:pic>
        <p:nvPicPr>
          <p:cNvPr id="5" name="Picture 2" descr="http://www.machile.cl/img/lo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31775"/>
            <a:ext cx="2333625" cy="485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12069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940196"/>
            <a:ext cx="10515600" cy="662782"/>
          </a:xfrm>
        </p:spPr>
        <p:txBody>
          <a:bodyPr>
            <a:noAutofit/>
          </a:bodyPr>
          <a:lstStyle/>
          <a:p>
            <a:r>
              <a:rPr lang="es-CL" sz="2400" b="1" dirty="0" smtClean="0">
                <a:latin typeface="Britannic Bold" panose="020B0903060703020204" pitchFamily="34" charset="0"/>
              </a:rPr>
              <a:t>Acontecimientos importantes ocurridos durante el periodo 2017 a la fecha:</a:t>
            </a:r>
            <a:endParaRPr lang="es-CL" sz="2400" b="1" dirty="0">
              <a:latin typeface="Britannic Bold" panose="020B0903060703020204" pitchFamily="34" charset="0"/>
            </a:endParaRPr>
          </a:p>
        </p:txBody>
      </p:sp>
      <p:sp>
        <p:nvSpPr>
          <p:cNvPr id="3" name="Marcador de contenido 2"/>
          <p:cNvSpPr>
            <a:spLocks noGrp="1"/>
          </p:cNvSpPr>
          <p:nvPr>
            <p:ph idx="1"/>
          </p:nvPr>
        </p:nvSpPr>
        <p:spPr/>
        <p:txBody>
          <a:bodyPr>
            <a:normAutofit/>
          </a:bodyPr>
          <a:lstStyle/>
          <a:p>
            <a:pPr marL="0" indent="0">
              <a:buNone/>
            </a:pPr>
            <a:endParaRPr lang="es-CL" sz="2000" dirty="0">
              <a:latin typeface="Britannic Bold" panose="020B0903060703020204" pitchFamily="34" charset="0"/>
            </a:endParaRPr>
          </a:p>
          <a:p>
            <a:pPr algn="just"/>
            <a:r>
              <a:rPr lang="es-CL" sz="2000" dirty="0" smtClean="0">
                <a:latin typeface="Britannic Bold" panose="020B0903060703020204" pitchFamily="34" charset="0"/>
              </a:rPr>
              <a:t>En el periodo del año 2017 nos encontramos con la falta de información en OT y la tardía entrega de esta misma. </a:t>
            </a:r>
          </a:p>
          <a:p>
            <a:pPr algn="just"/>
            <a:r>
              <a:rPr lang="es-CL" sz="2000" dirty="0" smtClean="0">
                <a:latin typeface="Britannic Bold" panose="020B0903060703020204" pitchFamily="34" charset="0"/>
              </a:rPr>
              <a:t>Otro punto es el sistema o software </a:t>
            </a:r>
            <a:r>
              <a:rPr lang="es-CL" sz="2000" dirty="0" err="1" smtClean="0">
                <a:latin typeface="Britannic Bold" panose="020B0903060703020204" pitchFamily="34" charset="0"/>
              </a:rPr>
              <a:t>Addax</a:t>
            </a:r>
            <a:r>
              <a:rPr lang="es-CL" sz="2000" dirty="0" smtClean="0">
                <a:latin typeface="Britannic Bold" panose="020B0903060703020204" pitchFamily="34" charset="0"/>
              </a:rPr>
              <a:t> que no nos permite rebajar los materiales de forma correcta, provocando una mala información hacia el usuario que solicite costo de una OT.  Ocurre lo mismo al momento de ingreso de material (sistema poco amigable para el usuario)</a:t>
            </a:r>
          </a:p>
          <a:p>
            <a:pPr algn="just"/>
            <a:r>
              <a:rPr lang="es-CL" sz="2000" dirty="0" smtClean="0">
                <a:latin typeface="Britannic Bold" panose="020B0903060703020204" pitchFamily="34" charset="0"/>
              </a:rPr>
              <a:t>Poco control en recepción de material especial.</a:t>
            </a:r>
          </a:p>
          <a:p>
            <a:pPr marL="0" indent="0">
              <a:buNone/>
            </a:pPr>
            <a:endParaRPr lang="es-CL" sz="2000" dirty="0" smtClean="0">
              <a:latin typeface="Britannic Bold" panose="020B0903060703020204" pitchFamily="34" charset="0"/>
            </a:endParaRPr>
          </a:p>
          <a:p>
            <a:endParaRPr lang="es-CL" sz="2000" dirty="0" smtClean="0">
              <a:latin typeface="Britannic Bold" panose="020B0903060703020204" pitchFamily="34" charset="0"/>
            </a:endParaRPr>
          </a:p>
          <a:p>
            <a:endParaRPr lang="es-CL" sz="2000" dirty="0">
              <a:latin typeface="Britannic Bold" panose="020B0903060703020204" pitchFamily="34" charset="0"/>
            </a:endParaRPr>
          </a:p>
        </p:txBody>
      </p:sp>
      <p:pic>
        <p:nvPicPr>
          <p:cNvPr id="4" name="Picture 2" descr="http://www.machile.cl/img/lo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31775"/>
            <a:ext cx="2333625" cy="485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06371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027906"/>
            <a:ext cx="10515600" cy="662782"/>
          </a:xfrm>
        </p:spPr>
        <p:txBody>
          <a:bodyPr>
            <a:noAutofit/>
          </a:bodyPr>
          <a:lstStyle/>
          <a:p>
            <a:r>
              <a:rPr lang="es-CL" sz="2400" b="1" dirty="0" smtClean="0">
                <a:latin typeface="Britannic Bold" panose="020B0903060703020204" pitchFamily="34" charset="0"/>
              </a:rPr>
              <a:t>Indicadores de área:</a:t>
            </a:r>
            <a:endParaRPr lang="es-CL" sz="2400" b="1" dirty="0">
              <a:latin typeface="Britannic Bold" panose="020B0903060703020204" pitchFamily="34" charset="0"/>
            </a:endParaRPr>
          </a:p>
        </p:txBody>
      </p:sp>
      <p:sp>
        <p:nvSpPr>
          <p:cNvPr id="3" name="Marcador de contenido 2"/>
          <p:cNvSpPr>
            <a:spLocks noGrp="1"/>
          </p:cNvSpPr>
          <p:nvPr>
            <p:ph idx="1"/>
          </p:nvPr>
        </p:nvSpPr>
        <p:spPr/>
        <p:txBody>
          <a:bodyPr>
            <a:normAutofit/>
          </a:bodyPr>
          <a:lstStyle/>
          <a:p>
            <a:pPr algn="just"/>
            <a:r>
              <a:rPr lang="es-CL" sz="2000" dirty="0" smtClean="0">
                <a:latin typeface="Britannic Bold" panose="020B0903060703020204" pitchFamily="34" charset="0"/>
              </a:rPr>
              <a:t>Los </a:t>
            </a:r>
            <a:r>
              <a:rPr lang="es-CL" sz="2000" dirty="0" smtClean="0">
                <a:latin typeface="Britannic Bold" panose="020B0903060703020204" pitchFamily="34" charset="0"/>
              </a:rPr>
              <a:t>objetivos del área siempre han sido mejorar precio en conjunto con la calidad de los insumos o productos comprados y cumplir con los plazo de entregas del material solicitado por bodega o producción para evitar atrasos de la fabricación de algún equipo</a:t>
            </a:r>
          </a:p>
          <a:p>
            <a:pPr algn="just"/>
            <a:r>
              <a:rPr lang="es-CL" sz="2000" dirty="0" smtClean="0">
                <a:latin typeface="Britannic Bold" panose="020B0903060703020204" pitchFamily="34" charset="0"/>
              </a:rPr>
              <a:t>Buscar nuevos proveedores </a:t>
            </a:r>
            <a:r>
              <a:rPr lang="es-CL" sz="2000" dirty="0">
                <a:latin typeface="Britannic Bold" panose="020B0903060703020204" pitchFamily="34" charset="0"/>
              </a:rPr>
              <a:t>para </a:t>
            </a:r>
            <a:r>
              <a:rPr lang="es-CL" sz="2000" dirty="0" smtClean="0">
                <a:latin typeface="Britannic Bold" panose="020B0903060703020204" pitchFamily="34" charset="0"/>
              </a:rPr>
              <a:t>ampliar </a:t>
            </a:r>
            <a:r>
              <a:rPr lang="es-CL" sz="2000" dirty="0">
                <a:latin typeface="Britannic Bold" panose="020B0903060703020204" pitchFamily="34" charset="0"/>
              </a:rPr>
              <a:t>la cartera de proveedores esto </a:t>
            </a:r>
            <a:r>
              <a:rPr lang="es-CL" sz="2000" dirty="0" smtClean="0">
                <a:latin typeface="Britannic Bold" panose="020B0903060703020204" pitchFamily="34" charset="0"/>
              </a:rPr>
              <a:t>significara mejorar </a:t>
            </a:r>
            <a:r>
              <a:rPr lang="es-CL" sz="2000" dirty="0">
                <a:latin typeface="Britannic Bold" panose="020B0903060703020204" pitchFamily="34" charset="0"/>
              </a:rPr>
              <a:t>valores de compras en insumos, herramientas y repuestos (Materias Primas</a:t>
            </a:r>
            <a:r>
              <a:rPr lang="es-CL" sz="2000" dirty="0" smtClean="0">
                <a:latin typeface="Britannic Bold" panose="020B0903060703020204" pitchFamily="34" charset="0"/>
              </a:rPr>
              <a:t>).</a:t>
            </a:r>
          </a:p>
          <a:p>
            <a:pPr algn="just"/>
            <a:r>
              <a:rPr lang="es-CL" sz="2000" dirty="0" smtClean="0">
                <a:latin typeface="Britannic Bold" panose="020B0903060703020204" pitchFamily="34" charset="0"/>
              </a:rPr>
              <a:t>Mejorar la recepción de materiales (revisión mas minuciosa), para no caer en errores de compras.</a:t>
            </a:r>
          </a:p>
          <a:p>
            <a:pPr algn="just"/>
            <a:r>
              <a:rPr lang="es-CL" sz="2000" dirty="0" smtClean="0">
                <a:latin typeface="Britannic Bold" panose="020B0903060703020204" pitchFamily="34" charset="0"/>
              </a:rPr>
              <a:t>Tener 0% en incidentes y Accidentes.</a:t>
            </a:r>
          </a:p>
          <a:p>
            <a:pPr algn="just"/>
            <a:r>
              <a:rPr lang="es-CL" sz="2000" dirty="0" smtClean="0">
                <a:latin typeface="Britannic Bold" panose="020B0903060703020204" pitchFamily="34" charset="0"/>
              </a:rPr>
              <a:t>No tener quiebre de stock</a:t>
            </a:r>
          </a:p>
          <a:p>
            <a:endParaRPr lang="es-CL" sz="2000" dirty="0">
              <a:latin typeface="Britannic Bold" panose="020B0903060703020204" pitchFamily="34" charset="0"/>
            </a:endParaRPr>
          </a:p>
          <a:p>
            <a:endParaRPr lang="es-CL" sz="2000" dirty="0">
              <a:latin typeface="Britannic Bold" panose="020B0903060703020204" pitchFamily="34" charset="0"/>
            </a:endParaRPr>
          </a:p>
          <a:p>
            <a:endParaRPr lang="es-CL" sz="2000" dirty="0" smtClean="0">
              <a:latin typeface="Britannic Bold" panose="020B0903060703020204" pitchFamily="34" charset="0"/>
            </a:endParaRPr>
          </a:p>
        </p:txBody>
      </p:sp>
      <p:pic>
        <p:nvPicPr>
          <p:cNvPr id="4" name="Picture 2" descr="http://www.machile.cl/img/lo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31775"/>
            <a:ext cx="2333625" cy="485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72317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027906"/>
            <a:ext cx="10515600" cy="662782"/>
          </a:xfrm>
        </p:spPr>
        <p:txBody>
          <a:bodyPr>
            <a:noAutofit/>
          </a:bodyPr>
          <a:lstStyle/>
          <a:p>
            <a:r>
              <a:rPr lang="es-CL" sz="2400" b="1" dirty="0" smtClean="0">
                <a:latin typeface="Britannic Bold" panose="020B0903060703020204" pitchFamily="34" charset="0"/>
              </a:rPr>
              <a:t>Necesidades de recursos en el área:</a:t>
            </a:r>
            <a:endParaRPr lang="es-CL" sz="2400" b="1" dirty="0">
              <a:latin typeface="Britannic Bold" panose="020B0903060703020204" pitchFamily="34" charset="0"/>
            </a:endParaRPr>
          </a:p>
        </p:txBody>
      </p:sp>
      <p:sp>
        <p:nvSpPr>
          <p:cNvPr id="3" name="Marcador de contenido 2"/>
          <p:cNvSpPr>
            <a:spLocks noGrp="1"/>
          </p:cNvSpPr>
          <p:nvPr>
            <p:ph idx="1"/>
          </p:nvPr>
        </p:nvSpPr>
        <p:spPr/>
        <p:txBody>
          <a:bodyPr>
            <a:normAutofit/>
          </a:bodyPr>
          <a:lstStyle/>
          <a:p>
            <a:pPr algn="just"/>
            <a:r>
              <a:rPr lang="es-CL" sz="2000" dirty="0" smtClean="0">
                <a:latin typeface="Britannic Bold" panose="020B0903060703020204" pitchFamily="34" charset="0"/>
              </a:rPr>
              <a:t>Renovar </a:t>
            </a:r>
            <a:r>
              <a:rPr lang="es-CL" sz="2000" dirty="0" smtClean="0">
                <a:latin typeface="Britannic Bold" panose="020B0903060703020204" pitchFamily="34" charset="0"/>
              </a:rPr>
              <a:t>o cambiar sistema </a:t>
            </a:r>
            <a:r>
              <a:rPr lang="es-CL" sz="2000" dirty="0" err="1" smtClean="0">
                <a:latin typeface="Britannic Bold" panose="020B0903060703020204" pitchFamily="34" charset="0"/>
              </a:rPr>
              <a:t>Addax</a:t>
            </a:r>
            <a:r>
              <a:rPr lang="es-CL" sz="2000" dirty="0" smtClean="0">
                <a:latin typeface="Britannic Bold" panose="020B0903060703020204" pitchFamily="34" charset="0"/>
              </a:rPr>
              <a:t>  </a:t>
            </a:r>
            <a:endParaRPr lang="es-CL" sz="2000" dirty="0" smtClean="0">
              <a:latin typeface="Britannic Bold" panose="020B0903060703020204" pitchFamily="34" charset="0"/>
            </a:endParaRPr>
          </a:p>
          <a:p>
            <a:pPr algn="just"/>
            <a:r>
              <a:rPr lang="es-CL" sz="2000" dirty="0" smtClean="0">
                <a:latin typeface="Britannic Bold" panose="020B0903060703020204" pitchFamily="34" charset="0"/>
              </a:rPr>
              <a:t>Implementar en bodega el sistema de ingreso y egreso de material con sistema de códigos.</a:t>
            </a:r>
          </a:p>
          <a:p>
            <a:pPr algn="just"/>
            <a:r>
              <a:rPr lang="es-CL" sz="2000" dirty="0" smtClean="0">
                <a:latin typeface="Britannic Bold" panose="020B0903060703020204" pitchFamily="34" charset="0"/>
              </a:rPr>
              <a:t>Implementar procedimiento para generar Kit de elementos para el armado de equipos estándar. (dentro de una caja). </a:t>
            </a:r>
          </a:p>
          <a:p>
            <a:pPr algn="just"/>
            <a:r>
              <a:rPr lang="es-CL" sz="2000" dirty="0" smtClean="0">
                <a:latin typeface="Britannic Bold" panose="020B0903060703020204" pitchFamily="34" charset="0"/>
              </a:rPr>
              <a:t>Vehículo de transporte para compras de Aceros o de dimensiones mas grandes (siempre dependemos de P y L para el retiro de nuestros materiales).</a:t>
            </a:r>
          </a:p>
          <a:p>
            <a:pPr algn="just"/>
            <a:r>
              <a:rPr lang="es-CL" sz="2000" dirty="0" smtClean="0">
                <a:latin typeface="Britannic Bold" panose="020B0903060703020204" pitchFamily="34" charset="0"/>
              </a:rPr>
              <a:t>Acceso a plan de producción de equipos, para planificar de mejor manera las compras.</a:t>
            </a:r>
          </a:p>
          <a:p>
            <a:endParaRPr lang="es-CL" sz="2000" dirty="0">
              <a:latin typeface="Britannic Bold" panose="020B0903060703020204" pitchFamily="34" charset="0"/>
            </a:endParaRPr>
          </a:p>
        </p:txBody>
      </p:sp>
      <p:pic>
        <p:nvPicPr>
          <p:cNvPr id="4" name="Picture 2" descr="http://www.machile.cl/img/lo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31775"/>
            <a:ext cx="2333625" cy="485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436880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211</TotalTime>
  <Words>293</Words>
  <Application>Microsoft Office PowerPoint</Application>
  <PresentationFormat>Panorámica</PresentationFormat>
  <Paragraphs>22</Paragraphs>
  <Slides>4</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4</vt:i4>
      </vt:variant>
    </vt:vector>
  </HeadingPairs>
  <TitlesOfParts>
    <vt:vector size="9" baseType="lpstr">
      <vt:lpstr>Arial</vt:lpstr>
      <vt:lpstr>Britannic Bold</vt:lpstr>
      <vt:lpstr>Calibri</vt:lpstr>
      <vt:lpstr>Calibri Light</vt:lpstr>
      <vt:lpstr>Tema de Office</vt:lpstr>
      <vt:lpstr>REVISION POR LA DIRECCION</vt:lpstr>
      <vt:lpstr>Acontecimientos importantes ocurridos durante el periodo 2017 a la fecha:</vt:lpstr>
      <vt:lpstr>Indicadores de área:</vt:lpstr>
      <vt:lpstr>Necesidades de recursos en el área:</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REVISION POR LA DIRECCION</dc:title>
  <dc:creator>Prevencionista</dc:creator>
  <cp:lastModifiedBy>Usario</cp:lastModifiedBy>
  <cp:revision>19</cp:revision>
  <cp:lastPrinted>2018-02-06T14:01:59Z</cp:lastPrinted>
  <dcterms:created xsi:type="dcterms:W3CDTF">2018-01-26T11:47:14Z</dcterms:created>
  <dcterms:modified xsi:type="dcterms:W3CDTF">2018-02-06T15:11:39Z</dcterms:modified>
</cp:coreProperties>
</file>