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28-02-2018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23740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28-02-2018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70310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28-02-2018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34156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28-02-2018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81669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28-02-2018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06313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28-02-2018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1487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28-02-2018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00223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28-02-2018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02077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28-02-2018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55792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28-02-2018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70816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28-02-2018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73323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47000">
              <a:schemeClr val="bg1">
                <a:lumMod val="8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3C8A6-2CBA-4C6F-8DD7-05FCF25A05AB}" type="datetimeFigureOut">
              <a:rPr lang="es-CL" smtClean="0"/>
              <a:t>28-02-2018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42627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L" b="1" dirty="0" smtClean="0">
                <a:latin typeface="Britannic Bold" panose="020B0903060703020204" pitchFamily="34" charset="0"/>
              </a:rPr>
              <a:t>REVISION POR LA DIRECCION</a:t>
            </a:r>
            <a:endParaRPr lang="es-CL" b="1" dirty="0">
              <a:latin typeface="Britannic Bold" panose="020B0903060703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es-CL" sz="4400" dirty="0" smtClean="0">
              <a:latin typeface="Britannic Bold" panose="020B0903060703020204" pitchFamily="34" charset="0"/>
            </a:endParaRPr>
          </a:p>
          <a:p>
            <a:r>
              <a:rPr lang="es-CL" sz="4400" dirty="0" smtClean="0">
                <a:latin typeface="Britannic Bold" panose="020B0903060703020204" pitchFamily="34" charset="0"/>
              </a:rPr>
              <a:t>“</a:t>
            </a:r>
            <a:r>
              <a:rPr lang="es-CL" sz="4400" smtClean="0">
                <a:latin typeface="Britannic Bold" panose="020B0903060703020204" pitchFamily="34" charset="0"/>
              </a:rPr>
              <a:t>Área Desarrollo y Gestión </a:t>
            </a:r>
            <a:r>
              <a:rPr lang="es-CL" sz="4400" dirty="0" smtClean="0">
                <a:latin typeface="Britannic Bold" panose="020B0903060703020204" pitchFamily="34" charset="0"/>
              </a:rPr>
              <a:t>de Personas”</a:t>
            </a:r>
            <a:endParaRPr lang="es-CL" sz="4400" dirty="0">
              <a:latin typeface="Britannic Bold" panose="020B0903060703020204" pitchFamily="34" charset="0"/>
            </a:endParaRPr>
          </a:p>
        </p:txBody>
      </p:sp>
      <p:pic>
        <p:nvPicPr>
          <p:cNvPr id="5" name="Picture 2" descr="http://www.machile.cl/img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775"/>
            <a:ext cx="233362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1206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940196"/>
            <a:ext cx="10515600" cy="662782"/>
          </a:xfrm>
        </p:spPr>
        <p:txBody>
          <a:bodyPr>
            <a:noAutofit/>
          </a:bodyPr>
          <a:lstStyle/>
          <a:p>
            <a:r>
              <a:rPr lang="es-CL" sz="2400" b="1" dirty="0" smtClean="0">
                <a:latin typeface="Britannic Bold" panose="020B0903060703020204" pitchFamily="34" charset="0"/>
              </a:rPr>
              <a:t>Acontecimientos importantes ocurridos durante el periodo 2017 a la fecha:</a:t>
            </a:r>
            <a:endParaRPr lang="es-CL" sz="2400" b="1" dirty="0">
              <a:latin typeface="Britannic Bold" panose="020B0903060703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CL" sz="1900" dirty="0" smtClean="0"/>
              <a:t>En el año 2017 se caracterizó por reestablecer paulatinamente la dotación del personal que había sido disminuida en los años anteriores, se mejoró el procedimiento de contratación y requisitos solicitados </a:t>
            </a:r>
            <a:r>
              <a:rPr lang="es-CL" sz="1900" dirty="0" smtClean="0"/>
              <a:t>en el procesos de selección. Para esto se establecieron las competencias </a:t>
            </a:r>
            <a:r>
              <a:rPr lang="es-CL" sz="1900" dirty="0" smtClean="0"/>
              <a:t>para </a:t>
            </a:r>
            <a:r>
              <a:rPr lang="es-CL" sz="1900" dirty="0"/>
              <a:t>responder exitosamente </a:t>
            </a:r>
            <a:r>
              <a:rPr lang="es-CL" sz="1900" dirty="0" smtClean="0"/>
              <a:t>a la calidad, </a:t>
            </a:r>
            <a:r>
              <a:rPr lang="es-CL" sz="1900" dirty="0"/>
              <a:t>según </a:t>
            </a:r>
            <a:r>
              <a:rPr lang="es-CL" sz="1900" dirty="0" smtClean="0"/>
              <a:t>los criterios </a:t>
            </a:r>
            <a:r>
              <a:rPr lang="es-CL" sz="1900" dirty="0"/>
              <a:t>de desempeño definidos por la </a:t>
            </a:r>
            <a:r>
              <a:rPr lang="es-CL" sz="1900" dirty="0" smtClean="0"/>
              <a:t>empresa. </a:t>
            </a:r>
            <a:r>
              <a:rPr lang="es-CL" sz="1900" dirty="0"/>
              <a:t>Las competencias </a:t>
            </a:r>
            <a:r>
              <a:rPr lang="es-CL" sz="1900" dirty="0" smtClean="0"/>
              <a:t>abarcan conocimientos y habilidades.</a:t>
            </a:r>
            <a:endParaRPr lang="es-CL" sz="1900" dirty="0"/>
          </a:p>
          <a:p>
            <a:pPr algn="just"/>
            <a:r>
              <a:rPr lang="es-ES" sz="2000" dirty="0"/>
              <a:t>Estas competencias como la productividad (ausentismo</a:t>
            </a:r>
            <a:r>
              <a:rPr lang="es-ES" sz="2000" dirty="0" smtClean="0"/>
              <a:t>),</a:t>
            </a:r>
            <a:r>
              <a:rPr lang="es-ES" sz="2000" dirty="0"/>
              <a:t> son los principales riesgos que afectan o impiden el cumplimiento del objetivo del proceso “Desarrollo y Gestión de Personas”. En este contexto, se definen planes de acción como parte de la búsqueda de nuevas oportunidades que pueden  mejorar la calidad de los productos y la rentabilidad del negocio</a:t>
            </a:r>
            <a:endParaRPr lang="es-CL" sz="2000" dirty="0">
              <a:latin typeface="Britannic Bold" panose="020B0903060703020204" pitchFamily="34" charset="0"/>
            </a:endParaRPr>
          </a:p>
          <a:p>
            <a:pPr algn="just"/>
            <a:r>
              <a:rPr lang="es-CL" sz="2000" dirty="0"/>
              <a:t>I</a:t>
            </a:r>
            <a:r>
              <a:rPr lang="es-CL" sz="2000" dirty="0" smtClean="0"/>
              <a:t>ndicadores del año 2017:</a:t>
            </a:r>
            <a:endParaRPr lang="es-CL" sz="2000" dirty="0" smtClean="0"/>
          </a:p>
          <a:p>
            <a:r>
              <a:rPr lang="es-CL" sz="2000" dirty="0"/>
              <a:t>R</a:t>
            </a:r>
            <a:r>
              <a:rPr lang="es-CL" sz="2000" dirty="0" smtClean="0"/>
              <a:t>otación </a:t>
            </a:r>
            <a:r>
              <a:rPr lang="es-CL" sz="2000" dirty="0" smtClean="0"/>
              <a:t>que se produjo este año fue solo de un trabajador por mes.</a:t>
            </a:r>
          </a:p>
          <a:p>
            <a:r>
              <a:rPr lang="es-CL" sz="2000" dirty="0" smtClean="0"/>
              <a:t>El ausentismo en el año fue en promedio de 90 horas mensuales</a:t>
            </a:r>
            <a:endParaRPr lang="es-CL" sz="2000" dirty="0"/>
          </a:p>
          <a:p>
            <a:endParaRPr lang="es-CL" sz="2000" dirty="0" smtClean="0">
              <a:latin typeface="Britannic Bold" panose="020B0903060703020204" pitchFamily="34" charset="0"/>
            </a:endParaRPr>
          </a:p>
        </p:txBody>
      </p:sp>
      <p:pic>
        <p:nvPicPr>
          <p:cNvPr id="4" name="Picture 2" descr="http://www.machile.cl/img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775"/>
            <a:ext cx="233362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0637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027906"/>
            <a:ext cx="10515600" cy="662782"/>
          </a:xfrm>
        </p:spPr>
        <p:txBody>
          <a:bodyPr>
            <a:noAutofit/>
          </a:bodyPr>
          <a:lstStyle/>
          <a:p>
            <a:r>
              <a:rPr lang="es-CL" sz="2400" b="1" dirty="0" smtClean="0">
                <a:latin typeface="Britannic Bold" panose="020B0903060703020204" pitchFamily="34" charset="0"/>
              </a:rPr>
              <a:t>Indicadores de área:</a:t>
            </a:r>
            <a:endParaRPr lang="es-CL" sz="2400" b="1" dirty="0">
              <a:latin typeface="Britannic Bold" panose="020B0903060703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CL" sz="2000" u="sng" dirty="0" smtClean="0">
                <a:latin typeface="Britannic Bold" panose="020B0903060703020204" pitchFamily="34" charset="0"/>
              </a:rPr>
              <a:t> </a:t>
            </a:r>
          </a:p>
          <a:p>
            <a:r>
              <a:rPr lang="es-CL" sz="2000" dirty="0" smtClean="0">
                <a:latin typeface="Britannic Bold" panose="020B0903060703020204" pitchFamily="34" charset="0"/>
              </a:rPr>
              <a:t>Ausentismo =   </a:t>
            </a:r>
            <a:r>
              <a:rPr lang="es-CL" sz="2000" u="sng" dirty="0" smtClean="0">
                <a:latin typeface="Britannic Bold" panose="020B0903060703020204" pitchFamily="34" charset="0"/>
              </a:rPr>
              <a:t>  HH Reales </a:t>
            </a:r>
            <a:r>
              <a:rPr lang="es-CL" sz="2000" dirty="0" smtClean="0">
                <a:latin typeface="Britannic Bold" panose="020B0903060703020204" pitchFamily="34" charset="0"/>
              </a:rPr>
              <a:t>          =</a:t>
            </a:r>
            <a:r>
              <a:rPr lang="es-CL" sz="2000" u="sng" dirty="0" smtClean="0">
                <a:latin typeface="Britannic Bold" panose="020B0903060703020204" pitchFamily="34" charset="0"/>
              </a:rPr>
              <a:t>                         </a:t>
            </a:r>
            <a:endParaRPr lang="es-CL" sz="2000" dirty="0" smtClean="0">
              <a:latin typeface="Britannic Bold" panose="020B0903060703020204" pitchFamily="34" charset="0"/>
            </a:endParaRPr>
          </a:p>
          <a:p>
            <a:pPr marL="0" indent="0">
              <a:buNone/>
            </a:pPr>
            <a:r>
              <a:rPr lang="es-CL" sz="2000" dirty="0" smtClean="0">
                <a:latin typeface="Britannic Bold" panose="020B0903060703020204" pitchFamily="34" charset="0"/>
              </a:rPr>
              <a:t>                                 HH Teóricas</a:t>
            </a:r>
          </a:p>
          <a:p>
            <a:endParaRPr lang="es-CL" sz="2000" dirty="0" smtClean="0">
              <a:latin typeface="Britannic Bold" panose="020B0903060703020204" pitchFamily="34" charset="0"/>
            </a:endParaRPr>
          </a:p>
          <a:p>
            <a:r>
              <a:rPr lang="es-CL" sz="2000" dirty="0" smtClean="0">
                <a:latin typeface="Britannic Bold" panose="020B0903060703020204" pitchFamily="34" charset="0"/>
              </a:rPr>
              <a:t>Rotación    = </a:t>
            </a:r>
            <a:r>
              <a:rPr lang="es-CL" sz="2000" u="sng" dirty="0" smtClean="0">
                <a:latin typeface="Britannic Bold" panose="020B0903060703020204" pitchFamily="34" charset="0"/>
              </a:rPr>
              <a:t>N° de Finiquitos_(Necesidad y Renuncia) </a:t>
            </a:r>
            <a:r>
              <a:rPr lang="es-CL" sz="2000" dirty="0" smtClean="0">
                <a:latin typeface="Britannic Bold" panose="020B0903060703020204" pitchFamily="34" charset="0"/>
              </a:rPr>
              <a:t>=   </a:t>
            </a:r>
            <a:r>
              <a:rPr lang="es-CL" sz="2000" u="sng" dirty="0" smtClean="0">
                <a:latin typeface="Britannic Bold" panose="020B0903060703020204" pitchFamily="34" charset="0"/>
              </a:rPr>
              <a:t>           </a:t>
            </a:r>
          </a:p>
          <a:p>
            <a:pPr marL="0" indent="0">
              <a:buNone/>
            </a:pPr>
            <a:r>
              <a:rPr lang="es-CL" sz="2000" dirty="0" smtClean="0">
                <a:latin typeface="Britannic Bold" panose="020B0903060703020204" pitchFamily="34" charset="0"/>
              </a:rPr>
              <a:t>                                       N° Dotación de personal</a:t>
            </a:r>
          </a:p>
          <a:p>
            <a:pPr marL="0" indent="0">
              <a:buNone/>
            </a:pPr>
            <a:endParaRPr lang="es-CL" sz="2000" dirty="0" smtClean="0">
              <a:latin typeface="Britannic Bold" panose="020B0903060703020204" pitchFamily="34" charset="0"/>
            </a:endParaRPr>
          </a:p>
        </p:txBody>
      </p:sp>
      <p:pic>
        <p:nvPicPr>
          <p:cNvPr id="4" name="Picture 2" descr="http://www.machile.cl/img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775"/>
            <a:ext cx="233362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5494414" y="2173215"/>
            <a:ext cx="5422005" cy="6053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HH Ausentismo,  esto no debería ser superior a 90 horas mensuales   </a:t>
            </a:r>
            <a:endParaRPr lang="es-ES" dirty="0"/>
          </a:p>
        </p:txBody>
      </p:sp>
      <p:sp>
        <p:nvSpPr>
          <p:cNvPr id="8" name="Rectángulo 7"/>
          <p:cNvSpPr/>
          <p:nvPr/>
        </p:nvSpPr>
        <p:spPr>
          <a:xfrm>
            <a:off x="7797084" y="3395987"/>
            <a:ext cx="3556716" cy="6053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Nº trabajadores faltante en la dotación, menor al del año 2017.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7231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027906"/>
            <a:ext cx="10515600" cy="662782"/>
          </a:xfrm>
        </p:spPr>
        <p:txBody>
          <a:bodyPr>
            <a:noAutofit/>
          </a:bodyPr>
          <a:lstStyle/>
          <a:p>
            <a:r>
              <a:rPr lang="es-CL" sz="2400" b="1" dirty="0" smtClean="0">
                <a:latin typeface="Britannic Bold" panose="020B0903060703020204" pitchFamily="34" charset="0"/>
              </a:rPr>
              <a:t>Necesidades de recursos en el área:</a:t>
            </a:r>
            <a:endParaRPr lang="es-CL" sz="2400" b="1" dirty="0">
              <a:latin typeface="Britannic Bold" panose="020B0903060703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sz="2000" dirty="0" smtClean="0">
                <a:latin typeface="Britannic Bold" panose="020B0903060703020204" pitchFamily="34" charset="0"/>
              </a:rPr>
              <a:t>Para realizar un mejor control del KPI de  Ausentismo, se sugiere incorporar un  sistema de asistencia digital que permite tener en tiempo real los antecedente de la asistencia.</a:t>
            </a:r>
          </a:p>
          <a:p>
            <a:r>
              <a:rPr lang="es-CL" sz="2000" dirty="0" smtClean="0">
                <a:latin typeface="Britannic Bold" panose="020B0903060703020204" pitchFamily="34" charset="0"/>
              </a:rPr>
              <a:t>Para mejorar las brechas  existentes del personal  el recurso solicitado para realizar capacitación es de $12.121.617.- anuales, esto equivale al monto máximo autorizado por el SENCE para el año 2018.</a:t>
            </a:r>
          </a:p>
          <a:p>
            <a:endParaRPr lang="es-CL" sz="2000" dirty="0">
              <a:latin typeface="Britannic Bold" panose="020B0903060703020204" pitchFamily="34" charset="0"/>
            </a:endParaRPr>
          </a:p>
        </p:txBody>
      </p:sp>
      <p:pic>
        <p:nvPicPr>
          <p:cNvPr id="4" name="Picture 2" descr="http://www.machile.cl/img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775"/>
            <a:ext cx="233362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368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</TotalTime>
  <Words>225</Words>
  <Application>Microsoft Office PowerPoint</Application>
  <PresentationFormat>Panorámica</PresentationFormat>
  <Paragraphs>21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Britannic Bold</vt:lpstr>
      <vt:lpstr>Calibri</vt:lpstr>
      <vt:lpstr>Calibri Light</vt:lpstr>
      <vt:lpstr>Tema de Office</vt:lpstr>
      <vt:lpstr>REVISION POR LA DIRECCION</vt:lpstr>
      <vt:lpstr>Acontecimientos importantes ocurridos durante el periodo 2017 a la fecha:</vt:lpstr>
      <vt:lpstr>Indicadores de área:</vt:lpstr>
      <vt:lpstr>Necesidades de recursos en el área: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 POR LA DIRECCION</dc:title>
  <dc:creator>Prevencionista</dc:creator>
  <cp:lastModifiedBy>Usario</cp:lastModifiedBy>
  <cp:revision>31</cp:revision>
  <dcterms:created xsi:type="dcterms:W3CDTF">2018-01-26T11:47:14Z</dcterms:created>
  <dcterms:modified xsi:type="dcterms:W3CDTF">2018-02-28T19:58:01Z</dcterms:modified>
</cp:coreProperties>
</file>