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7" r:id="rId5"/>
    <p:sldId id="260" r:id="rId6"/>
    <p:sldId id="261" r:id="rId7"/>
    <p:sldId id="259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74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31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15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16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31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487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022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207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579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08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32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7000">
              <a:schemeClr val="bg1">
                <a:lumMod val="8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C8A6-2CBA-4C6F-8DD7-05FCF25A05AB}" type="datetimeFigureOut">
              <a:rPr lang="es-CL" smtClean="0"/>
              <a:t>02-02-2018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262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dirty="0" smtClean="0">
                <a:latin typeface="+mn-lt"/>
              </a:rPr>
              <a:t>REVISION POR LA DIRECCION</a:t>
            </a:r>
            <a:endParaRPr lang="es-CL" b="1" dirty="0"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CL" sz="4400" dirty="0" smtClean="0"/>
          </a:p>
          <a:p>
            <a:r>
              <a:rPr lang="es-CL" sz="4400" dirty="0" smtClean="0"/>
              <a:t>“Área </a:t>
            </a:r>
            <a:r>
              <a:rPr lang="es-CL" sz="4400" dirty="0" smtClean="0"/>
              <a:t>Estructuras”</a:t>
            </a:r>
            <a:endParaRPr lang="es-CL" sz="4400" dirty="0"/>
          </a:p>
        </p:txBody>
      </p:sp>
      <p:pic>
        <p:nvPicPr>
          <p:cNvPr id="5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06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pPr algn="just"/>
            <a:r>
              <a:rPr lang="es-CL" sz="2400" b="1" dirty="0">
                <a:latin typeface="+mn-lt"/>
              </a:rPr>
              <a:t>Acontecimientos importantes ocurridos durante el periodo 2017 a la fecha:</a:t>
            </a:r>
            <a:endParaRPr lang="es-CL" sz="2400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L" sz="2000" dirty="0"/>
              <a:t>En lo que respecta al desempeño de los procesos y conformidad de productos, se puede concluir que los procesos están trabajando en un rendimiento favorable, dado que se ha podido mantener un promedio de entrega de -1 día con respecto a la fecha de entrega programada.  Con esto se satisface al cliente y se cumple parte de la política de calidad de la empresa.  </a:t>
            </a:r>
          </a:p>
          <a:p>
            <a:pPr algn="just"/>
            <a:r>
              <a:rPr lang="es-CL" sz="2000" dirty="0" smtClean="0"/>
              <a:t>No </a:t>
            </a:r>
            <a:r>
              <a:rPr lang="es-CL" sz="2000" dirty="0"/>
              <a:t>se han presentado no conformidades o reclamos de clientes por entregas, calidad, servicio o despacho.  Sólo existe 1 caso de retraso en la entrega el cual se presentó con cliente </a:t>
            </a:r>
            <a:r>
              <a:rPr lang="es-CL" sz="2000" dirty="0" err="1"/>
              <a:t>Lavalin</a:t>
            </a:r>
            <a:r>
              <a:rPr lang="es-CL" sz="2000" dirty="0"/>
              <a:t>-SNC en la OP24015.  Esto se conversó oportunamente con el cliente y se llegó a un acuerdo de entrega posterior a la fecha, la cual fue cumplida y no se presentaron mayores reclamos o multas.</a:t>
            </a:r>
          </a:p>
          <a:p>
            <a:pPr algn="just"/>
            <a:endParaRPr lang="es-CL" sz="2000" dirty="0" smtClean="0"/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231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373487"/>
            <a:ext cx="10515600" cy="580347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CL" b="1" u="sng" dirty="0"/>
              <a:t>Adecuación de los recursos</a:t>
            </a:r>
            <a:endParaRPr lang="es-CL" dirty="0"/>
          </a:p>
          <a:p>
            <a:pPr algn="just"/>
            <a:r>
              <a:rPr lang="es-CL" dirty="0"/>
              <a:t>En lo que respecta a la adecuación de los recursos, se pueden analizar distintos aspectos.</a:t>
            </a:r>
          </a:p>
          <a:p>
            <a:pPr lvl="0" algn="just"/>
            <a:r>
              <a:rPr lang="es-CL" u="sng" dirty="0"/>
              <a:t>Infraestructura:</a:t>
            </a:r>
            <a:r>
              <a:rPr lang="es-CL" dirty="0"/>
              <a:t> Maestranza dispone de un taller amplio con maquinaria y equipos especializados en la fabricación de estructuras metálicas.  Entre ellos existen 2 máquinas de corte plasma CNC, mesa de oxicorte con opción CNC, cilindradora, 2 armadoras de vigas, 2 mesas de arco sumergido, enderezadora de vigas y al menos 2 puentes grúa en cada una de las naves.  Con estos equipos se puede procesar un alto tonelaje de estructuras de distintos tipo, como calderería, </a:t>
            </a:r>
            <a:r>
              <a:rPr lang="es-CL" dirty="0" err="1"/>
              <a:t>piping</a:t>
            </a:r>
            <a:r>
              <a:rPr lang="es-CL" dirty="0"/>
              <a:t>, plataformas, minería, rodados, entre otros.</a:t>
            </a:r>
          </a:p>
          <a:p>
            <a:pPr lvl="0" algn="just"/>
            <a:r>
              <a:rPr lang="es-CL" u="sng" dirty="0"/>
              <a:t>Personal:</a:t>
            </a:r>
            <a:r>
              <a:rPr lang="es-CL" dirty="0"/>
              <a:t> El personal que compone el área de estructuras es especializado en los distintos procesos y máquinas del taller.  Por el momento se mantiene un grupo acotado de personas dada la carga de trabajo, pero debido a esto se cuenta con personas que manejan dos o más especialidades permitiendo un mayor flujo en los procesos.</a:t>
            </a:r>
          </a:p>
          <a:p>
            <a:pPr lvl="0" algn="just"/>
            <a:r>
              <a:rPr lang="es-CL" u="sng" dirty="0"/>
              <a:t>Conocimientos:</a:t>
            </a:r>
            <a:r>
              <a:rPr lang="es-CL" dirty="0"/>
              <a:t> Todo el personal de Maestranza Chile debe tener calificaciones si lo requiere su cargo.  En caso de no tener, se realizarán las capacitaciones y calificaciones necesarias para mantener la documentación vigente.  En lo que respecta a actualizaciones de sistemas o programas computacionales, se solicitan capacitaciones según se requiera para así estar a la vanguardia tecnológica.</a:t>
            </a:r>
          </a:p>
          <a:p>
            <a:pPr lvl="0" algn="just"/>
            <a:r>
              <a:rPr lang="es-CL" u="sng" dirty="0"/>
              <a:t>Ambiente de trabajo: </a:t>
            </a:r>
            <a:r>
              <a:rPr lang="es-CL" dirty="0"/>
              <a:t>Según la encuesta psicosocial realizada el año 2017, el área de estructuras cuenta con un ambiente de trabajo adecuado, no se perciben niveles de estrés o quejas por parte del personal y no se presentan hallazgos o anomalías en los resultados.  Para poder seguir con esto resultados, se hace constante énfasis en la seguridad, charlas de 5 minutos todas las mañanas y se mantiene una buena comunicación entre supervisores y trabajadores.</a:t>
            </a:r>
          </a:p>
          <a:p>
            <a:pPr algn="just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228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pPr algn="just"/>
            <a:r>
              <a:rPr lang="es-CL" sz="2400" b="1" dirty="0">
                <a:latin typeface="+mn-lt"/>
              </a:rPr>
              <a:t>Indicadores de área:</a:t>
            </a:r>
            <a:endParaRPr lang="es-CL" sz="2400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CL" sz="2000" b="1" dirty="0"/>
              <a:t>Algunos de los objetivos de calidad para Maestranza Chile son los siguientes:</a:t>
            </a:r>
          </a:p>
          <a:p>
            <a:pPr lvl="0" algn="just"/>
            <a:r>
              <a:rPr lang="es-CL" sz="2000" b="1" dirty="0"/>
              <a:t>Brindar el mejor tiempo de entrega para nuestros clientes</a:t>
            </a:r>
            <a:r>
              <a:rPr lang="es-CL" sz="2000" b="1" dirty="0" smtClean="0"/>
              <a:t>.</a:t>
            </a:r>
            <a:endParaRPr lang="es-CL" sz="2000" dirty="0"/>
          </a:p>
          <a:p>
            <a:pPr algn="just"/>
            <a:r>
              <a:rPr lang="es-CL" sz="2000" dirty="0"/>
              <a:t>Tiempo entrega: Fecha término de producción – Fecha entrega programada &lt;= 0</a:t>
            </a:r>
          </a:p>
          <a:p>
            <a:pPr algn="just"/>
            <a:r>
              <a:rPr lang="es-CL" sz="2000" dirty="0"/>
              <a:t>Usando la planilla Excel </a:t>
            </a:r>
            <a:r>
              <a:rPr lang="es-CL" sz="2000" b="1" dirty="0"/>
              <a:t>“Entrega de OP.xlsx”</a:t>
            </a:r>
            <a:r>
              <a:rPr lang="es-CL" sz="2000" dirty="0"/>
              <a:t> que muestra todos los proyectos desde 25-7-2017 hasta el presente, se puede calcular un promedio en base a la fórmula anteriormente señalada.  El valor de este promedio es de -1, analizado en base a más de 70 entregas.  Se puede concluir en base a esto que el objetivo se estaría logrando, no obstante, se debe seguir mejorando ya que se encuentra muy cercano al límite</a:t>
            </a:r>
            <a:r>
              <a:rPr lang="es-CL" sz="2000" dirty="0" smtClean="0"/>
              <a:t>.</a:t>
            </a:r>
          </a:p>
          <a:p>
            <a:pPr algn="just"/>
            <a:endParaRPr lang="es-CL" sz="2000" dirty="0"/>
          </a:p>
          <a:p>
            <a:pPr lvl="0" algn="just"/>
            <a:r>
              <a:rPr lang="es-CL" sz="2000" b="1" dirty="0"/>
              <a:t>Disminuir la tasa de accidentabilidad</a:t>
            </a:r>
            <a:r>
              <a:rPr lang="es-CL" sz="2000" b="1" dirty="0" smtClean="0"/>
              <a:t>.</a:t>
            </a:r>
            <a:endParaRPr lang="es-CL" sz="2000" dirty="0"/>
          </a:p>
          <a:p>
            <a:pPr algn="just"/>
            <a:r>
              <a:rPr lang="es-CL" sz="2000" dirty="0"/>
              <a:t>Tasa de accidentabilidad: Igual o 1 rango menor al periodo anterior</a:t>
            </a:r>
          </a:p>
          <a:p>
            <a:pPr algn="just"/>
            <a:r>
              <a:rPr lang="es-CL" sz="2000" dirty="0"/>
              <a:t>En Maestranza no se han presentado accidentes graves durante el periodo de 2017, por lo que se espera haber disminuido en un rango o al menos haber mantenido el actual.  Esta información la maneja prevención de riesgos con detalle</a:t>
            </a:r>
            <a:r>
              <a:rPr lang="es-CL" sz="2000" dirty="0" smtClean="0"/>
              <a:t>.</a:t>
            </a:r>
            <a:endParaRPr lang="es-CL" sz="2000" dirty="0"/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37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lvl="0" algn="just"/>
                <a:r>
                  <a:rPr lang="es-CL" sz="2000" b="1" dirty="0"/>
                  <a:t>Uso eficiente del acero comprado y procesado</a:t>
                </a:r>
                <a:r>
                  <a:rPr lang="es-CL" sz="2000" dirty="0"/>
                  <a:t>. </a:t>
                </a:r>
                <a:endParaRPr lang="es-CL" sz="2000" dirty="0" smtClean="0"/>
              </a:p>
              <a:p>
                <a:pPr algn="just"/>
                <a:r>
                  <a:rPr lang="es-CL" sz="2000" dirty="0" smtClean="0"/>
                  <a:t>Aprovechamiento</a:t>
                </a:r>
                <a:r>
                  <a:rPr lang="es-CL" sz="2000" dirty="0"/>
                  <a:t>: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CL" sz="2000" i="1"/>
                        </m:ctrlPr>
                      </m:fPr>
                      <m:num>
                        <m:r>
                          <a:rPr lang="es-CL" sz="2000" i="1"/>
                          <m:t>𝐾𝑖𝑙𝑜𝑠</m:t>
                        </m:r>
                        <m:r>
                          <a:rPr lang="es-CL" sz="2000" i="1"/>
                          <m:t> </m:t>
                        </m:r>
                        <m:r>
                          <a:rPr lang="es-CL" sz="2000" i="1"/>
                          <m:t>𝑎𝑐𝑒𝑟𝑜</m:t>
                        </m:r>
                        <m:r>
                          <a:rPr lang="es-CL" sz="2000" i="1"/>
                          <m:t> </m:t>
                        </m:r>
                        <m:r>
                          <a:rPr lang="es-CL" sz="2000" i="1"/>
                          <m:t>𝑓𝑎𝑏𝑟𝑖𝑐𝑎𝑑𝑜𝑠</m:t>
                        </m:r>
                      </m:num>
                      <m:den>
                        <m:r>
                          <a:rPr lang="es-CL" sz="2000" i="1"/>
                          <m:t>𝐾𝑖𝑙𝑜𝑠</m:t>
                        </m:r>
                        <m:r>
                          <a:rPr lang="es-CL" sz="2000" i="1"/>
                          <m:t> </m:t>
                        </m:r>
                        <m:r>
                          <a:rPr lang="es-CL" sz="2000" i="1"/>
                          <m:t>𝑎𝑐𝑒𝑟𝑜</m:t>
                        </m:r>
                        <m:r>
                          <a:rPr lang="es-CL" sz="2000" i="1"/>
                          <m:t> </m:t>
                        </m:r>
                        <m:r>
                          <a:rPr lang="es-CL" sz="2000" i="1"/>
                          <m:t>𝑐𝑜𝑚𝑝𝑟𝑎𝑑𝑜𝑠</m:t>
                        </m:r>
                      </m:den>
                    </m:f>
                    <m:r>
                      <a:rPr lang="es-CL" sz="2000" i="1"/>
                      <m:t>∗100&gt;65%</m:t>
                    </m:r>
                  </m:oMath>
                </a14:m>
                <a:r>
                  <a:rPr lang="es-CL" sz="2000" dirty="0"/>
                  <a:t>  </a:t>
                </a:r>
                <a:r>
                  <a:rPr lang="es-CL" sz="2000" i="1" dirty="0"/>
                  <a:t>(Porcentaje por definir)</a:t>
                </a:r>
                <a:endParaRPr lang="es-CL" sz="2000" dirty="0"/>
              </a:p>
              <a:p>
                <a:pPr algn="just"/>
                <a:r>
                  <a:rPr lang="es-CL" sz="2000" dirty="0"/>
                  <a:t>El cálculo de este indicador no está del todo correcto, ya que se tiene en patio muchos despuntes de acero y planchas enteras, las cuales se están utilizando pero no se tiene certeza de cuándo fueron compradas o para qué orden de producción, ya que fueron gestionadas en otra administración y no existe trazabilidad.</a:t>
                </a:r>
              </a:p>
              <a:p>
                <a:pPr algn="just"/>
                <a:r>
                  <a:rPr lang="es-CL" sz="2000" dirty="0"/>
                  <a:t>De todas formas y como ejemplo de que desde noviembre de 2017 en adelante se está controlando el acero comprado y procesado en taller, se tiene los siguientes datos:</a:t>
                </a:r>
              </a:p>
              <a:p>
                <a:pPr algn="just"/>
                <a:r>
                  <a:rPr lang="es-CL" sz="2000" dirty="0"/>
                  <a:t>Kilos acero procesados: 95.556	//    Kilos acero comprados: 79.028       (Noviembre 2017 a la fecha)</a:t>
                </a:r>
              </a:p>
              <a:p>
                <a:pPr algn="just"/>
                <a:r>
                  <a:rPr lang="es-CL" sz="2000" dirty="0"/>
                  <a:t>Aprovechamiento: 121%.</a:t>
                </a:r>
              </a:p>
              <a:p>
                <a:pPr algn="just"/>
                <a:r>
                  <a:rPr lang="es-CL" sz="2000" dirty="0"/>
                  <a:t>Este porcentaje no es “real” ya que mientras se siga usando material de despuntes y planchas que llevan años en inventario, no se podrá saber el real aprovechamiento en base a esta fórmula e indicador.  No obstante, se está haciendo la gestión necesaria para utilizar y/o vender el acero que sea chatarra y dentro del corto plazo se regularizará el stock de acero y compra de este mismo.</a:t>
                </a:r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64" t="-1821" r="-522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pPr algn="just"/>
            <a:r>
              <a:rPr lang="es-CL" sz="2400" b="1" dirty="0">
                <a:latin typeface="+mn-lt"/>
              </a:rPr>
              <a:t>Indicadores de área:</a:t>
            </a:r>
            <a:endParaRPr lang="es-CL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1630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96250"/>
          </a:xfrm>
        </p:spPr>
        <p:txBody>
          <a:bodyPr>
            <a:normAutofit/>
          </a:bodyPr>
          <a:lstStyle/>
          <a:p>
            <a:r>
              <a:rPr lang="es-CL" sz="2400" b="1" u="sng" dirty="0">
                <a:latin typeface="+mn-lt"/>
              </a:rPr>
              <a:t>Oportunidades de mejora determinadas para el área</a:t>
            </a:r>
            <a:r>
              <a:rPr lang="es-CL" sz="2400" dirty="0">
                <a:latin typeface="+mn-lt"/>
              </a:rPr>
              <a:t/>
            </a:r>
            <a:br>
              <a:rPr lang="es-CL" sz="2400" dirty="0">
                <a:latin typeface="+mn-lt"/>
              </a:rPr>
            </a:br>
            <a:endParaRPr lang="es-CL" sz="2400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84856"/>
            <a:ext cx="10515600" cy="4992107"/>
          </a:xfrm>
        </p:spPr>
        <p:txBody>
          <a:bodyPr>
            <a:normAutofit/>
          </a:bodyPr>
          <a:lstStyle/>
          <a:p>
            <a:pPr algn="just"/>
            <a:r>
              <a:rPr lang="es-CL" sz="1900" dirty="0" smtClean="0"/>
              <a:t>Una </a:t>
            </a:r>
            <a:r>
              <a:rPr lang="es-CL" sz="1900" dirty="0"/>
              <a:t>de las oportunidades de mejora prioritarias, es la utilización del acero en stock y despuntes para poder tener un claro aprovechamiento de material.  Esto ya se está resolviendo y en un plazo de 4 a 6 meses se debería tener controlado. </a:t>
            </a:r>
          </a:p>
          <a:p>
            <a:pPr algn="just"/>
            <a:r>
              <a:rPr lang="es-CL" sz="1900" dirty="0"/>
              <a:t>Junto con la utilización del acero se propondrá distintas formas de ordenar el patio para poder llevar un inventario ordenado de los retales.  Como ejemplo, se planteará y analizará el armado de estantes para planchas para separarlas por espesor y calidad.</a:t>
            </a:r>
          </a:p>
          <a:p>
            <a:pPr algn="just"/>
            <a:r>
              <a:rPr lang="es-CL" sz="1900" dirty="0"/>
              <a:t>Otra oportunidad puede ser el acondicionamiento de la sala de pintura para poder sacar provecho a esa nave y usarla tanto por </a:t>
            </a:r>
            <a:r>
              <a:rPr lang="es-CL" sz="1900" dirty="0" err="1"/>
              <a:t>Machile</a:t>
            </a:r>
            <a:r>
              <a:rPr lang="es-CL" sz="1900" dirty="0"/>
              <a:t> Equipos y Maestranza Chile.  Para esto hay que analizar la carga de trabajo que se tenga, posibles proyectos, uso de la sala y los costos que incurriría equipar la sala con luces, extractores, puente grúa y cualquier otra medida de seguridad necesaria.</a:t>
            </a:r>
          </a:p>
          <a:p>
            <a:pPr algn="just"/>
            <a:r>
              <a:rPr lang="es-CL" sz="1900" dirty="0"/>
              <a:t>Por otro lado, se verá la posibilidad de desarmar e inventariar las máquinas que no se utilizan y están dentro del taller.  Esto para hacer espacio para los trabajadores y permitir un mejor aprovechamiento de la infraestructura.  Como ejemplo, existe un taladro CNC que lleva al menos 5 años parado dado que se encuentra quemado.  Este taladro usa gran parte de la nave 1 del taller y solo genera </a:t>
            </a:r>
            <a:r>
              <a:rPr lang="es-CL" sz="1900" dirty="0" err="1"/>
              <a:t>atochamientos</a:t>
            </a:r>
            <a:r>
              <a:rPr lang="es-CL" sz="1900" dirty="0"/>
              <a:t> y lentitud al transportar material ya que se tiene que tener cuidado de no golpearlo.</a:t>
            </a:r>
          </a:p>
          <a:p>
            <a:pPr algn="just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18395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+mn-lt"/>
              </a:rPr>
              <a:t>Necesidades de recursos en el área:</a:t>
            </a:r>
            <a:endParaRPr lang="es-CL" sz="2400" b="1" dirty="0"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L" sz="2000" dirty="0"/>
              <a:t>Por el momento no hay necesidad de recursos extraordinarios para el área de estructuras.  Se dispone de las máquinas, personal, herramientas, implementos de seguridad e infraestructura necesaria para cumplir los estándares de calidad y niveles de producción.</a:t>
            </a:r>
          </a:p>
          <a:p>
            <a:pPr marL="0" indent="0" algn="just">
              <a:buNone/>
            </a:pPr>
            <a:r>
              <a:rPr lang="es-CL" sz="2000" dirty="0"/>
              <a:t>En el caso, que existiera un repunte en los niveles de trabajo y aumentara la producción, se analizará la contratación de personal y la necesidad de herramientas para estas nuevas personas.</a:t>
            </a: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368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1015</Words>
  <Application>Microsoft Office PowerPoint</Application>
  <PresentationFormat>Panorámica</PresentationFormat>
  <Paragraphs>37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REVISION POR LA DIRECCION</vt:lpstr>
      <vt:lpstr>Acontecimientos importantes ocurridos durante el periodo 2017 a la fecha:</vt:lpstr>
      <vt:lpstr>Presentación de PowerPoint</vt:lpstr>
      <vt:lpstr>Indicadores de área:</vt:lpstr>
      <vt:lpstr>Indicadores de área:</vt:lpstr>
      <vt:lpstr>Oportunidades de mejora determinadas para el área </vt:lpstr>
      <vt:lpstr>Necesidades de recursos en el área: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POR LA DIRECCION</dc:title>
  <dc:creator>Prevencionista</dc:creator>
  <cp:lastModifiedBy>Usario</cp:lastModifiedBy>
  <cp:revision>8</cp:revision>
  <dcterms:created xsi:type="dcterms:W3CDTF">2018-01-26T11:47:14Z</dcterms:created>
  <dcterms:modified xsi:type="dcterms:W3CDTF">2018-02-02T13:53:55Z</dcterms:modified>
</cp:coreProperties>
</file>